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75" r:id="rId3"/>
    <p:sldId id="257" r:id="rId4"/>
    <p:sldId id="258" r:id="rId5"/>
    <p:sldId id="259" r:id="rId6"/>
    <p:sldId id="260" r:id="rId7"/>
    <p:sldId id="262" r:id="rId8"/>
    <p:sldId id="263" r:id="rId9"/>
    <p:sldId id="264" r:id="rId10"/>
    <p:sldId id="265" r:id="rId11"/>
    <p:sldId id="266" r:id="rId12"/>
    <p:sldId id="267" r:id="rId13"/>
    <p:sldId id="268" r:id="rId14"/>
    <p:sldId id="277" r:id="rId15"/>
    <p:sldId id="269" r:id="rId16"/>
    <p:sldId id="278" r:id="rId17"/>
    <p:sldId id="270" r:id="rId18"/>
    <p:sldId id="271" r:id="rId19"/>
    <p:sldId id="272" r:id="rId20"/>
    <p:sldId id="273" r:id="rId21"/>
    <p:sldId id="274" r:id="rId22"/>
    <p:sldId id="276"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15" autoAdjust="0"/>
    <p:restoredTop sz="94660"/>
  </p:normalViewPr>
  <p:slideViewPr>
    <p:cSldViewPr snapToGrid="0">
      <p:cViewPr varScale="1">
        <p:scale>
          <a:sx n="64" d="100"/>
          <a:sy n="64" d="100"/>
        </p:scale>
        <p:origin x="78"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6/4/2022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6/4/2022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r\Desktop\4x\Artboard 1@4x-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9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438400" y="2012127"/>
            <a:ext cx="7315200" cy="3255264"/>
          </a:xfrm>
        </p:spPr>
        <p:txBody>
          <a:bodyPr>
            <a:normAutofit fontScale="90000"/>
          </a:bodyPr>
          <a:lstStyle/>
          <a:p>
            <a:pPr algn="ctr" rtl="1">
              <a:lnSpc>
                <a:spcPct val="150000"/>
              </a:lnSpc>
            </a:pPr>
            <a:r>
              <a:rPr lang="fa-IR" sz="6000" b="1" dirty="0">
                <a:latin typeface="Kalameh(FaNum)" pitchFamily="2" charset="-78"/>
                <a:cs typeface="Kalameh(FaNum) Bold" pitchFamily="2" charset="-78"/>
              </a:rPr>
              <a:t>تجلی توسعه معادن و فلزات (</a:t>
            </a:r>
            <a:r>
              <a:rPr lang="fa-IR" sz="6000" b="1" dirty="0">
                <a:solidFill>
                  <a:srgbClr val="FFC000"/>
                </a:solidFill>
                <a:latin typeface="Kalameh(FaNum)" pitchFamily="2" charset="-78"/>
                <a:cs typeface="Kalameh(FaNum) Bold" pitchFamily="2" charset="-78"/>
              </a:rPr>
              <a:t>تجلی</a:t>
            </a:r>
            <a:r>
              <a:rPr lang="fa-IR" sz="6000" b="1" dirty="0">
                <a:latin typeface="Kalameh(FaNum)" pitchFamily="2" charset="-78"/>
                <a:cs typeface="Kalameh(FaNum) Bold" pitchFamily="2" charset="-78"/>
              </a:rPr>
              <a:t>)</a:t>
            </a:r>
            <a:r>
              <a:rPr lang="en-US" sz="6000" dirty="0">
                <a:latin typeface="Kalameh(FaNum)" pitchFamily="2" charset="-78"/>
                <a:cs typeface="Kalameh(FaNum) Bold" pitchFamily="2" charset="-78"/>
              </a:rPr>
              <a:t/>
            </a:r>
            <a:br>
              <a:rPr lang="en-US" sz="6000" dirty="0">
                <a:latin typeface="Kalameh(FaNum)" pitchFamily="2" charset="-78"/>
                <a:cs typeface="Kalameh(FaNum) Bold" pitchFamily="2" charset="-78"/>
              </a:rPr>
            </a:br>
            <a:endParaRPr lang="en-US" sz="6000" dirty="0">
              <a:latin typeface="Kalameh(FaNum)" pitchFamily="2" charset="-78"/>
              <a:cs typeface="Kalameh(FaNum) Bold" pitchFamily="2" charset="-78"/>
            </a:endParaRPr>
          </a:p>
        </p:txBody>
      </p:sp>
      <p:sp>
        <p:nvSpPr>
          <p:cNvPr id="3" name="Subtitle 2"/>
          <p:cNvSpPr>
            <a:spLocks noGrp="1"/>
          </p:cNvSpPr>
          <p:nvPr>
            <p:ph type="subTitle" idx="1"/>
          </p:nvPr>
        </p:nvSpPr>
        <p:spPr>
          <a:xfrm>
            <a:off x="2639122" y="4343400"/>
            <a:ext cx="7315200" cy="914400"/>
          </a:xfrm>
        </p:spPr>
        <p:txBody>
          <a:bodyPr>
            <a:normAutofit/>
          </a:bodyPr>
          <a:lstStyle/>
          <a:p>
            <a:pPr algn="ctr"/>
            <a:r>
              <a:rPr lang="en-US" sz="2800" dirty="0">
                <a:cs typeface="0 Badr" panose="00000400000000000000" pitchFamily="2" charset="-78"/>
              </a:rPr>
              <a:t/>
            </a:r>
            <a:br>
              <a:rPr lang="en-US" sz="2800" dirty="0">
                <a:cs typeface="0 Badr" panose="00000400000000000000" pitchFamily="2" charset="-78"/>
              </a:rPr>
            </a:br>
            <a:r>
              <a:rPr lang="fa-IR" sz="2800" dirty="0">
                <a:cs typeface="0 Badr" panose="00000400000000000000" pitchFamily="2" charset="-78"/>
              </a:rPr>
              <a:t>بهار 1401</a:t>
            </a:r>
            <a:endParaRPr lang="en-US" sz="2800" dirty="0">
              <a:cs typeface="0 Badr" panose="00000400000000000000" pitchFamily="2" charset="-78"/>
            </a:endParaRPr>
          </a:p>
        </p:txBody>
      </p:sp>
      <p:pic>
        <p:nvPicPr>
          <p:cNvPr id="1029" name="Picture 5" descr="C:\Users\Mr\Desktop\Group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14" y="4819650"/>
            <a:ext cx="1123698" cy="1347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776" y="6226183"/>
            <a:ext cx="3752850" cy="237131"/>
          </a:xfrm>
          <a:prstGeom prst="rect">
            <a:avLst/>
          </a:prstGeom>
        </p:spPr>
      </p:pic>
      <p:pic>
        <p:nvPicPr>
          <p:cNvPr id="1030" name="Picture 6" descr="C:\Users\Mr\Desktop\Group 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6" y="6321040"/>
            <a:ext cx="1590674" cy="28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412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234787" cy="4601183"/>
          </a:xfrm>
        </p:spPr>
        <p:txBody>
          <a:bodyPr>
            <a:normAutofit/>
          </a:bodyPr>
          <a:lstStyle/>
          <a:p>
            <a:pPr algn="ctr" rtl="1"/>
            <a:r>
              <a:rPr lang="fa-IR" sz="4000" dirty="0">
                <a:cs typeface="0 Badr" panose="00000400000000000000" pitchFamily="2" charset="-78"/>
              </a:rPr>
              <a:t>ترکیب سرمایه‏گذاری</a:t>
            </a:r>
            <a:r>
              <a:rPr lang="fa-IR" sz="2800" dirty="0"/>
              <a:t/>
            </a:r>
            <a:br>
              <a:rPr lang="fa-IR" sz="2800" dirty="0"/>
            </a:b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1234181105"/>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cs typeface="0 Badr" panose="00000400000000000000" pitchFamily="2" charset="-78"/>
              </a:rPr>
              <a:t>دیگر دارایی‌های</a:t>
            </a:r>
            <a:br>
              <a:rPr lang="fa-IR" sz="4000" dirty="0">
                <a:cs typeface="0 Badr" panose="00000400000000000000" pitchFamily="2" charset="-78"/>
              </a:rPr>
            </a:br>
            <a:r>
              <a:rPr lang="fa-IR" sz="4000" dirty="0">
                <a:cs typeface="0 Badr" panose="00000400000000000000" pitchFamily="2" charset="-78"/>
              </a:rPr>
              <a:t> غیربورسی </a:t>
            </a:r>
            <a:endParaRPr lang="en-US" sz="4000" dirty="0">
              <a:cs typeface="0 Badr" panose="00000400000000000000" pitchFamily="2" charset="-78"/>
            </a:endParaRPr>
          </a:p>
        </p:txBody>
      </p:sp>
      <p:sp>
        <p:nvSpPr>
          <p:cNvPr id="5" name="Rectangle 4"/>
          <p:cNvSpPr/>
          <p:nvPr/>
        </p:nvSpPr>
        <p:spPr>
          <a:xfrm>
            <a:off x="3724835" y="1123837"/>
            <a:ext cx="7727576" cy="1080296"/>
          </a:xfrm>
          <a:prstGeom prst="rect">
            <a:avLst/>
          </a:prstGeom>
        </p:spPr>
        <p:txBody>
          <a:bodyPr wrap="square">
            <a:spAutoFit/>
          </a:bodyPr>
          <a:lstStyle/>
          <a:p>
            <a:pPr lvl="0" algn="just"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اجرای پروژه فولادسازی به ظرفیت 600 هزار تن در سال، کلاف سازی با ظرفیت 450 هزار تن در سال و آهن اسفنجی یک میلیون تن در سال در مجتمع صنایع آهن و فولاد سرمد ابرکوه به مبلغ 260 میلیون یورو اعتبار که تا پایان سال 1400 در حدود 35 درصد پیشرفت داشته است.</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3724835" y="2938835"/>
            <a:ext cx="7727576" cy="750975"/>
          </a:xfrm>
          <a:prstGeom prst="rect">
            <a:avLst/>
          </a:prstGeom>
        </p:spPr>
        <p:txBody>
          <a:bodyPr wrap="square">
            <a:spAutoFit/>
          </a:bodyPr>
          <a:lstStyle/>
          <a:p>
            <a:pPr lvl="0" algn="just"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پروژه کلاف سازی به ظرفیت 450 هزار تن در سال با اعتبار 17 میلیون یورو که تا پایان سال 1400 در حدود 29 درصد پیشرفت داشته است.</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p:cNvSpPr/>
          <p:nvPr/>
        </p:nvSpPr>
        <p:spPr>
          <a:xfrm>
            <a:off x="3876675" y="4639666"/>
            <a:ext cx="7436784" cy="750975"/>
          </a:xfrm>
          <a:prstGeom prst="rect">
            <a:avLst/>
          </a:prstGeom>
        </p:spPr>
        <p:txBody>
          <a:bodyPr wrap="square">
            <a:spAutoFit/>
          </a:bodyPr>
          <a:lstStyle/>
          <a:p>
            <a:pPr lvl="0" algn="just"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احداث واحد آهن اسفنجی به ظرفیت 1.2 میلیون تن در سال با اعتبار 120 میلیون یورو که تا پایان سال 1400 در حدود 5 درصد پیشرفت داشته است.</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363975499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cs typeface="0 Badr" panose="00000400000000000000" pitchFamily="2" charset="-78"/>
              </a:rPr>
              <a:t>دیگر دارایی‌های</a:t>
            </a:r>
            <a:br>
              <a:rPr lang="fa-IR" sz="4000" dirty="0">
                <a:cs typeface="0 Badr" panose="00000400000000000000" pitchFamily="2" charset="-78"/>
              </a:rPr>
            </a:br>
            <a:r>
              <a:rPr lang="fa-IR" sz="4000" dirty="0">
                <a:cs typeface="0 Badr" panose="00000400000000000000" pitchFamily="2" charset="-78"/>
              </a:rPr>
              <a:t> غیربورسی </a:t>
            </a:r>
            <a:endParaRPr lang="en-US" sz="4000" dirty="0">
              <a:cs typeface="0 Badr" panose="00000400000000000000" pitchFamily="2" charset="-78"/>
            </a:endParaRPr>
          </a:p>
        </p:txBody>
      </p:sp>
      <p:sp>
        <p:nvSpPr>
          <p:cNvPr id="10" name="Rectangle 9"/>
          <p:cNvSpPr/>
          <p:nvPr/>
        </p:nvSpPr>
        <p:spPr>
          <a:xfrm>
            <a:off x="2610422" y="5540354"/>
            <a:ext cx="731290" cy="369332"/>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بخش 2</a:t>
            </a:r>
            <a:endParaRPr lang="en-US" dirty="0"/>
          </a:p>
        </p:txBody>
      </p:sp>
      <p:sp>
        <p:nvSpPr>
          <p:cNvPr id="8" name="Rectangle 7"/>
          <p:cNvSpPr/>
          <p:nvPr/>
        </p:nvSpPr>
        <p:spPr>
          <a:xfrm>
            <a:off x="3805518" y="768498"/>
            <a:ext cx="7696199" cy="1080296"/>
          </a:xfrm>
          <a:prstGeom prst="rect">
            <a:avLst/>
          </a:prstGeom>
        </p:spPr>
        <p:txBody>
          <a:bodyPr wrap="square">
            <a:spAutoFit/>
          </a:bodyPr>
          <a:lstStyle/>
          <a:p>
            <a:pPr lvl="0" algn="just"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اجرای پروژه گندله سازی به ظرفیت یک میلیون تن در سال تحت نام شرکت صبا امید غرب خاورمیانه با اعتبار 615 میلیارد تومان و 15 میلیون دلار که تا پایان سال 1400 در حدود 21 درصد پیشرفت داشته است.</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3805518" y="2444454"/>
            <a:ext cx="7696199" cy="1080296"/>
          </a:xfrm>
          <a:prstGeom prst="rect">
            <a:avLst/>
          </a:prstGeom>
        </p:spPr>
        <p:txBody>
          <a:bodyPr wrap="square">
            <a:spAutoFit/>
          </a:bodyPr>
          <a:lstStyle/>
          <a:p>
            <a:pPr lvl="0" algn="just"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اجرای پروژه سنگ شکن و کنسانتره آهن با اعتبار 587 میلیارد تومان و 71 میلیون یورو تحت نام شرکت تهیه و تولید مواد معدنی شرق فولاد خراسان با ظرفیت 2.5 میلیون تن در سال که تا پایان سال 1400 پیشرفتی 21 درصدی داشته است.</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345859481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cs typeface="0 Badr" panose="00000400000000000000" pitchFamily="2" charset="-78"/>
              </a:rPr>
              <a:t>دیگر دارایی‌های</a:t>
            </a:r>
            <a:br>
              <a:rPr lang="fa-IR" sz="4000" dirty="0">
                <a:cs typeface="0 Badr" panose="00000400000000000000" pitchFamily="2" charset="-78"/>
              </a:rPr>
            </a:br>
            <a:r>
              <a:rPr lang="fa-IR" sz="4000" dirty="0">
                <a:cs typeface="0 Badr" panose="00000400000000000000" pitchFamily="2" charset="-78"/>
              </a:rPr>
              <a:t> غیربورسی </a:t>
            </a:r>
            <a:endParaRPr lang="en-US" sz="4000" dirty="0">
              <a:cs typeface="0 Badr" panose="00000400000000000000" pitchFamily="2" charset="-78"/>
            </a:endParaRPr>
          </a:p>
        </p:txBody>
      </p:sp>
      <p:sp>
        <p:nvSpPr>
          <p:cNvPr id="10" name="Rectangle 9"/>
          <p:cNvSpPr/>
          <p:nvPr/>
        </p:nvSpPr>
        <p:spPr>
          <a:xfrm>
            <a:off x="2610422" y="5540354"/>
            <a:ext cx="731290" cy="369332"/>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بخش 3</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21997583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cs typeface="0 Badr" panose="00000400000000000000" pitchFamily="2" charset="-78"/>
              </a:rPr>
              <a:t>دیگر دارایی‌های</a:t>
            </a:r>
            <a:br>
              <a:rPr lang="fa-IR" sz="4000" dirty="0">
                <a:cs typeface="0 Badr" panose="00000400000000000000" pitchFamily="2" charset="-78"/>
              </a:rPr>
            </a:br>
            <a:r>
              <a:rPr lang="fa-IR" sz="4000" dirty="0">
                <a:cs typeface="0 Badr" panose="00000400000000000000" pitchFamily="2" charset="-78"/>
              </a:rPr>
              <a:t> غیربورسی </a:t>
            </a:r>
            <a:endParaRPr lang="en-US" sz="4000" dirty="0">
              <a:cs typeface="0 Badr" panose="00000400000000000000" pitchFamily="2" charset="-78"/>
            </a:endParaRPr>
          </a:p>
        </p:txBody>
      </p:sp>
      <p:sp>
        <p:nvSpPr>
          <p:cNvPr id="10" name="Rectangle 9"/>
          <p:cNvSpPr/>
          <p:nvPr/>
        </p:nvSpPr>
        <p:spPr>
          <a:xfrm>
            <a:off x="2610422" y="5540354"/>
            <a:ext cx="731290" cy="369332"/>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بخش 3</a:t>
            </a:r>
            <a:endParaRPr lang="en-US" dirty="0"/>
          </a:p>
        </p:txBody>
      </p:sp>
      <p:sp>
        <p:nvSpPr>
          <p:cNvPr id="3" name="Rectangle 2"/>
          <p:cNvSpPr/>
          <p:nvPr/>
        </p:nvSpPr>
        <p:spPr>
          <a:xfrm>
            <a:off x="3630706" y="759337"/>
            <a:ext cx="7732059" cy="1738938"/>
          </a:xfrm>
          <a:prstGeom prst="rect">
            <a:avLst/>
          </a:prstGeom>
        </p:spPr>
        <p:txBody>
          <a:bodyPr wrap="square">
            <a:spAutoFit/>
          </a:bodyPr>
          <a:lstStyle/>
          <a:p>
            <a:pPr lvl="0" algn="r"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اجرای پروژه تولید ورق فولادی به ظرفیت 1 میلیون تن در سال و اجرای پروژه تولید آهن اسفنجی به ظرفیت 1.6 میلیون تن در سال تحت نام شرکت صنایع فولاد کردستان با اعتبار 42 هزار میلیارد ریال برای پروژه آهن اسفنجی و 145 هزار میلیارد ریال برای پروژه ورق فولادی در حال اجرا می باشد. پیشرفت فیزیکی تا پایان سال 1400 برای پروژه آهن اسفنجی 18% و ورق فولادی 10%  می باشد.</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3630706" y="3048703"/>
            <a:ext cx="7732059" cy="1080296"/>
          </a:xfrm>
          <a:prstGeom prst="rect">
            <a:avLst/>
          </a:prstGeom>
        </p:spPr>
        <p:txBody>
          <a:bodyPr wrap="square">
            <a:spAutoFit/>
          </a:bodyPr>
          <a:lstStyle/>
          <a:p>
            <a:pPr lvl="0" algn="r"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بهره برداری از مجتمع زغالسنگ گلندرود به ظرفیت استخراج 50 هزار تن در سال تحت نام شرکت سپهر تجلی ایرانیان و با هزینه ثابت 1500 میلیارد ریال پیشرفتی برابر با 10% در پایان سال 1400 داشته است.</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88196329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cs typeface="0 Badr" panose="00000400000000000000" pitchFamily="2" charset="-78"/>
              </a:rPr>
              <a:t>دیگر دارایی‌های</a:t>
            </a:r>
            <a:br>
              <a:rPr lang="fa-IR" sz="4000" dirty="0">
                <a:cs typeface="0 Badr" panose="00000400000000000000" pitchFamily="2" charset="-78"/>
              </a:rPr>
            </a:br>
            <a:r>
              <a:rPr lang="fa-IR" sz="4000" dirty="0">
                <a:cs typeface="0 Badr" panose="00000400000000000000" pitchFamily="2" charset="-78"/>
              </a:rPr>
              <a:t> غیربورسی </a:t>
            </a:r>
            <a:endParaRPr lang="en-US" sz="4000" dirty="0">
              <a:cs typeface="0 Badr" panose="00000400000000000000" pitchFamily="2" charset="-78"/>
            </a:endParaRPr>
          </a:p>
        </p:txBody>
      </p:sp>
      <p:sp>
        <p:nvSpPr>
          <p:cNvPr id="10" name="Rectangle 9"/>
          <p:cNvSpPr/>
          <p:nvPr/>
        </p:nvSpPr>
        <p:spPr>
          <a:xfrm>
            <a:off x="2610422" y="5540354"/>
            <a:ext cx="731290" cy="369332"/>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بخش 4</a:t>
            </a:r>
            <a:endParaRPr lang="en-US" dirty="0"/>
          </a:p>
        </p:txBody>
      </p:sp>
      <p:sp>
        <p:nvSpPr>
          <p:cNvPr id="6" name="Rectangle 5"/>
          <p:cNvSpPr/>
          <p:nvPr/>
        </p:nvSpPr>
        <p:spPr>
          <a:xfrm>
            <a:off x="3845859" y="954953"/>
            <a:ext cx="7664823" cy="750975"/>
          </a:xfrm>
          <a:prstGeom prst="rect">
            <a:avLst/>
          </a:prstGeom>
        </p:spPr>
        <p:txBody>
          <a:bodyPr wrap="square">
            <a:spAutoFit/>
          </a:bodyPr>
          <a:lstStyle/>
          <a:p>
            <a:pPr lvl="0" algn="just"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اجرای پروژه تولید ورق گرم رول شده فولادی به ظرفیت 4 میلیون تن در سال تحت نام شرکت ایساتیس توس با اعتباری در حدود 420 هزار میلیارد ریال در مرحله مطالعاتی قرار دارد.</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3845859" y="2934170"/>
            <a:ext cx="7664823" cy="750975"/>
          </a:xfrm>
          <a:prstGeom prst="rect">
            <a:avLst/>
          </a:prstGeom>
        </p:spPr>
        <p:txBody>
          <a:bodyPr wrap="square">
            <a:spAutoFit/>
          </a:bodyPr>
          <a:lstStyle/>
          <a:p>
            <a:pPr lvl="0" algn="r"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بهره برداری از معدن سنگ صاحب سقز با ظرفیت استخراج سالانه 170 هزار تن تحت نام شرکت توسعه صنعتی و معدنی صبانور که در مرحله دریافت زمین پروژه می باشد.</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15892216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cs typeface="0 Badr" panose="00000400000000000000" pitchFamily="2" charset="-78"/>
              </a:rPr>
              <a:t>دیگر دارایی‌های</a:t>
            </a:r>
            <a:br>
              <a:rPr lang="fa-IR" sz="4000" dirty="0">
                <a:cs typeface="0 Badr" panose="00000400000000000000" pitchFamily="2" charset="-78"/>
              </a:rPr>
            </a:br>
            <a:r>
              <a:rPr lang="fa-IR" sz="4000" dirty="0">
                <a:cs typeface="0 Badr" panose="00000400000000000000" pitchFamily="2" charset="-78"/>
              </a:rPr>
              <a:t> غیربورسی </a:t>
            </a:r>
            <a:endParaRPr lang="en-US" sz="4000" dirty="0">
              <a:cs typeface="0 Badr" panose="00000400000000000000" pitchFamily="2" charset="-78"/>
            </a:endParaRPr>
          </a:p>
        </p:txBody>
      </p:sp>
      <p:sp>
        <p:nvSpPr>
          <p:cNvPr id="10" name="Rectangle 9"/>
          <p:cNvSpPr/>
          <p:nvPr/>
        </p:nvSpPr>
        <p:spPr>
          <a:xfrm>
            <a:off x="2610422" y="5540354"/>
            <a:ext cx="731290" cy="369332"/>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بخش 4</a:t>
            </a:r>
            <a:endParaRPr lang="en-US" dirty="0"/>
          </a:p>
        </p:txBody>
      </p:sp>
      <p:sp>
        <p:nvSpPr>
          <p:cNvPr id="6" name="Rectangle 5"/>
          <p:cNvSpPr/>
          <p:nvPr/>
        </p:nvSpPr>
        <p:spPr>
          <a:xfrm>
            <a:off x="3845859" y="954953"/>
            <a:ext cx="7664823" cy="750975"/>
          </a:xfrm>
          <a:prstGeom prst="rect">
            <a:avLst/>
          </a:prstGeom>
        </p:spPr>
        <p:txBody>
          <a:bodyPr wrap="square">
            <a:spAutoFit/>
          </a:bodyPr>
          <a:lstStyle/>
          <a:p>
            <a:pPr lvl="0" algn="just"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اجرای پروژه تولید ورق گرم رول شده فولادی به ظرفیت 4 میلیون تن در سال تحت نام شرکت ایساتیس توس با اعتباری در حدود 420 هزار میلیارد ریال در مرحله مطالعاتی قرار دارد.</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3845859" y="2934170"/>
            <a:ext cx="7664823" cy="750975"/>
          </a:xfrm>
          <a:prstGeom prst="rect">
            <a:avLst/>
          </a:prstGeom>
        </p:spPr>
        <p:txBody>
          <a:bodyPr wrap="square">
            <a:spAutoFit/>
          </a:bodyPr>
          <a:lstStyle/>
          <a:p>
            <a:pPr lvl="0" algn="r" rtl="1">
              <a:lnSpc>
                <a:spcPct val="107000"/>
              </a:lnSpc>
              <a:spcAft>
                <a:spcPts val="800"/>
              </a:spcAft>
              <a:buSzPts val="1100"/>
            </a:pPr>
            <a:r>
              <a:rPr lang="fa-IR" sz="2000" dirty="0">
                <a:latin typeface="Calibri" panose="020F0502020204030204" pitchFamily="34" charset="0"/>
                <a:ea typeface="Calibri" panose="020F0502020204030204" pitchFamily="34" charset="0"/>
                <a:cs typeface="B Nazanin" panose="00000400000000000000" pitchFamily="2" charset="-78"/>
              </a:rPr>
              <a:t>بهره برداری از معدن سنگ صاحب سقز با ظرفیت استخراج سالانه 170 هزار تن تحت نام شرکت توسعه صنعتی و معدنی صبانور که در مرحله دریافت زمین پروژه می باشد.</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7"/>
          <p:cNvSpPr/>
          <p:nvPr/>
        </p:nvSpPr>
        <p:spPr>
          <a:xfrm>
            <a:off x="3845859" y="4617024"/>
            <a:ext cx="7664823" cy="707886"/>
          </a:xfrm>
          <a:prstGeom prst="rect">
            <a:avLst/>
          </a:prstGeom>
        </p:spPr>
        <p:txBody>
          <a:bodyPr wrap="square">
            <a:spAutoFit/>
          </a:bodyPr>
          <a:lstStyle/>
          <a:p>
            <a:pPr algn="r" rtl="1"/>
            <a:r>
              <a:rPr lang="fa-IR" sz="2000" dirty="0">
                <a:latin typeface="Calibri" panose="020F0502020204030204" pitchFamily="34" charset="0"/>
                <a:ea typeface="Calibri" panose="020F0502020204030204" pitchFamily="34" charset="0"/>
                <a:cs typeface="B Nazanin" panose="00000400000000000000" pitchFamily="2" charset="-78"/>
              </a:rPr>
              <a:t>بهره برداری از معدن مس و طلای جانجا با ظرفیت استخراج سالانه 130 هزار تن مس و طلا تحت نام شرکت توسعه معادن و صنایع مس جانجا که در مرحله دریافت زمین پروژه می باشد.</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60833227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a:cs typeface="0 Badr" panose="00000400000000000000" pitchFamily="2" charset="-78"/>
              </a:rPr>
              <a:t>دیگر دارایی‌های</a:t>
            </a:r>
            <a:br>
              <a:rPr lang="fa-IR" sz="4000" dirty="0">
                <a:cs typeface="0 Badr" panose="00000400000000000000" pitchFamily="2" charset="-78"/>
              </a:rPr>
            </a:br>
            <a:r>
              <a:rPr lang="fa-IR" sz="4000" dirty="0">
                <a:cs typeface="0 Badr" panose="00000400000000000000" pitchFamily="2" charset="-78"/>
              </a:rPr>
              <a:t> غیربورسی </a:t>
            </a:r>
            <a:endParaRPr lang="en-US" sz="4000" dirty="0">
              <a:cs typeface="0 Badr" panose="00000400000000000000" pitchFamily="2" charset="-78"/>
            </a:endParaRPr>
          </a:p>
        </p:txBody>
      </p:sp>
      <p:sp>
        <p:nvSpPr>
          <p:cNvPr id="3" name="Rectangle 2"/>
          <p:cNvSpPr/>
          <p:nvPr/>
        </p:nvSpPr>
        <p:spPr>
          <a:xfrm>
            <a:off x="3993775" y="2178425"/>
            <a:ext cx="7274859" cy="2397451"/>
          </a:xfrm>
          <a:prstGeom prst="rect">
            <a:avLst/>
          </a:prstGeom>
        </p:spPr>
        <p:txBody>
          <a:bodyPr wrap="square">
            <a:spAutoFit/>
          </a:bodyPr>
          <a:lstStyle/>
          <a:p>
            <a:pPr algn="ctr" rtl="1">
              <a:lnSpc>
                <a:spcPct val="107000"/>
              </a:lnSpc>
              <a:spcAft>
                <a:spcPts val="800"/>
              </a:spcAft>
            </a:pPr>
            <a:r>
              <a:rPr lang="fa-IR" sz="2800" dirty="0">
                <a:latin typeface="Calibri" panose="020F0502020204030204" pitchFamily="34" charset="0"/>
                <a:ea typeface="Calibri" panose="020F0502020204030204" pitchFamily="34" charset="0"/>
                <a:cs typeface="B Nazanin" panose="00000400000000000000" pitchFamily="2" charset="-78"/>
              </a:rPr>
              <a:t>با در نظر گرفتن این موضوع که پروژه‌های شرکت تاکنون به مرحله تولید نرسیده است به منظور ارزش‌گذاری، با در نظر گرفتن میزان مشارکت در طرح‌ها و درصد پیشرفت کار، حداقل مبلغی معادل 6 هزار میلیارد ریال به ارزش دفتری سرمایه‌گذاری‌های غیر بورسی شرکت افزوده خواهد شد.</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131243867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6556" y="1137284"/>
            <a:ext cx="2947482" cy="4601183"/>
          </a:xfrm>
        </p:spPr>
        <p:txBody>
          <a:bodyPr>
            <a:normAutofit/>
          </a:bodyPr>
          <a:lstStyle/>
          <a:p>
            <a:pPr algn="ctr" rtl="1"/>
            <a:r>
              <a:rPr lang="en-US" sz="4400" dirty="0">
                <a:cs typeface="0 Badr" panose="00000400000000000000" pitchFamily="2" charset="-78"/>
              </a:rPr>
              <a:t>NAV</a:t>
            </a:r>
            <a:r>
              <a:rPr lang="fa-IR" sz="4400" dirty="0">
                <a:cs typeface="0 Badr" panose="00000400000000000000" pitchFamily="2" charset="-78"/>
              </a:rPr>
              <a:t/>
            </a:r>
            <a:br>
              <a:rPr lang="fa-IR" sz="4400" dirty="0">
                <a:cs typeface="0 Badr" panose="00000400000000000000" pitchFamily="2" charset="-78"/>
              </a:rPr>
            </a:br>
            <a:r>
              <a:rPr lang="fa-IR" sz="4400" dirty="0">
                <a:cs typeface="0 Badr" panose="00000400000000000000" pitchFamily="2" charset="-78"/>
              </a:rPr>
              <a:t>هر سهم</a:t>
            </a:r>
            <a:endParaRPr lang="en-US" sz="4400" dirty="0">
              <a:cs typeface="0 Badr" panose="00000400000000000000" pitchFamily="2" charset="-78"/>
            </a:endParaRPr>
          </a:p>
        </p:txBody>
      </p:sp>
      <p:sp>
        <p:nvSpPr>
          <p:cNvPr id="4" name="Rectangle 3"/>
          <p:cNvSpPr/>
          <p:nvPr/>
        </p:nvSpPr>
        <p:spPr>
          <a:xfrm>
            <a:off x="281101" y="967753"/>
            <a:ext cx="2891118" cy="923330"/>
          </a:xfrm>
          <a:prstGeom prst="rect">
            <a:avLst/>
          </a:prstGeom>
        </p:spPr>
        <p:txBody>
          <a:bodyPr wrap="square">
            <a:spAutoFit/>
          </a:bodyPr>
          <a:lstStyle/>
          <a:p>
            <a:pPr algn="ctr" rtl="1"/>
            <a:r>
              <a:rPr lang="fa-IR" dirty="0">
                <a:latin typeface="Calibri" panose="020F0502020204030204" pitchFamily="34" charset="0"/>
                <a:ea typeface="Calibri" panose="020F0502020204030204" pitchFamily="34" charset="0"/>
                <a:cs typeface="B Nazanin" panose="00000400000000000000" pitchFamily="2" charset="-78"/>
              </a:rPr>
              <a:t>ارزش روز دارایی‌های شرکت، </a:t>
            </a:r>
          </a:p>
          <a:p>
            <a:pPr algn="ctr" rtl="1"/>
            <a:r>
              <a:rPr lang="fa-IR" dirty="0">
                <a:latin typeface="Calibri" panose="020F0502020204030204" pitchFamily="34" charset="0"/>
                <a:ea typeface="Calibri" panose="020F0502020204030204" pitchFamily="34" charset="0"/>
                <a:cs typeface="B Nazanin" panose="00000400000000000000" pitchFamily="2" charset="-78"/>
              </a:rPr>
              <a:t>بر اساس اطلاعات در دسترس تا تاریخ 21 اردیبهشت:</a:t>
            </a:r>
            <a:endParaRPr lang="en-US" dirty="0"/>
          </a:p>
        </p:txBody>
      </p:sp>
      <p:sp>
        <p:nvSpPr>
          <p:cNvPr id="6" name="Pentagon 5"/>
          <p:cNvSpPr/>
          <p:nvPr/>
        </p:nvSpPr>
        <p:spPr>
          <a:xfrm>
            <a:off x="3158772" y="1268053"/>
            <a:ext cx="833718" cy="322730"/>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noFill/>
                <a:prstDash val="solid"/>
              </a:ln>
              <a:solidFill>
                <a:schemeClr val="accent2">
                  <a:lumMod val="40000"/>
                  <a:lumOff val="6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3682883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56" y="1137284"/>
            <a:ext cx="2947482" cy="4601183"/>
          </a:xfrm>
        </p:spPr>
        <p:txBody>
          <a:bodyPr>
            <a:normAutofit/>
          </a:bodyPr>
          <a:lstStyle/>
          <a:p>
            <a:pPr algn="ctr" rtl="1"/>
            <a:r>
              <a:rPr lang="en-US" sz="4400" dirty="0">
                <a:cs typeface="0 Badr" panose="00000400000000000000" pitchFamily="2" charset="-78"/>
              </a:rPr>
              <a:t>NAV</a:t>
            </a:r>
            <a:r>
              <a:rPr lang="fa-IR" sz="4400" dirty="0">
                <a:cs typeface="0 Badr" panose="00000400000000000000" pitchFamily="2" charset="-78"/>
              </a:rPr>
              <a:t/>
            </a:r>
            <a:br>
              <a:rPr lang="fa-IR" sz="4400" dirty="0">
                <a:cs typeface="0 Badr" panose="00000400000000000000" pitchFamily="2" charset="-78"/>
              </a:rPr>
            </a:br>
            <a:r>
              <a:rPr lang="fa-IR" sz="4400" dirty="0">
                <a:cs typeface="0 Badr" panose="00000400000000000000" pitchFamily="2" charset="-78"/>
              </a:rPr>
              <a:t>هر سهم</a:t>
            </a:r>
            <a:endParaRPr lang="en-US" sz="4400" dirty="0">
              <a:cs typeface="0 Bad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324059766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r\Desktop\45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762"/>
            <a:ext cx="3829020" cy="6086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5AA24E8-D20B-8A64-C010-301B8CA35EF6}"/>
              </a:ext>
            </a:extLst>
          </p:cNvPr>
          <p:cNvSpPr>
            <a:spLocks noGrp="1"/>
          </p:cNvSpPr>
          <p:nvPr>
            <p:ph type="title"/>
          </p:nvPr>
        </p:nvSpPr>
        <p:spPr>
          <a:xfrm>
            <a:off x="470901" y="1695448"/>
            <a:ext cx="2887218" cy="3467101"/>
          </a:xfrm>
        </p:spPr>
        <p:txBody>
          <a:bodyPr>
            <a:normAutofit fontScale="90000"/>
          </a:bodyPr>
          <a:lstStyle/>
          <a:p>
            <a:pPr algn="ctr">
              <a:lnSpc>
                <a:spcPct val="100000"/>
              </a:lnSpc>
            </a:pPr>
            <a:r>
              <a:rPr lang="fa-IR" sz="4800" dirty="0">
                <a:latin typeface="Kalameh(FaNum)" pitchFamily="2" charset="-78"/>
                <a:cs typeface="IRANYekanFN Medium" pitchFamily="34" charset="-78"/>
              </a:rPr>
              <a:t>نشست تحلیلی مدیران و فعالین بازار سرمایه </a:t>
            </a:r>
            <a:endParaRPr lang="en-US" sz="4800" dirty="0">
              <a:latin typeface="Kalameh(FaNum)" pitchFamily="2" charset="-78"/>
              <a:cs typeface="IRANYekanFN Medium" pitchFamily="34" charset="-78"/>
            </a:endParaRPr>
          </a:p>
        </p:txBody>
      </p:sp>
      <p:sp>
        <p:nvSpPr>
          <p:cNvPr id="3" name="Content Placeholder 2">
            <a:extLst>
              <a:ext uri="{FF2B5EF4-FFF2-40B4-BE49-F238E27FC236}">
                <a16:creationId xmlns:a16="http://schemas.microsoft.com/office/drawing/2014/main" xmlns="" id="{1F191C9E-A425-B9F6-BE84-59330AE53C08}"/>
              </a:ext>
            </a:extLst>
          </p:cNvPr>
          <p:cNvSpPr>
            <a:spLocks noGrp="1"/>
          </p:cNvSpPr>
          <p:nvPr>
            <p:ph idx="1"/>
          </p:nvPr>
        </p:nvSpPr>
        <p:spPr>
          <a:xfrm>
            <a:off x="5229224" y="857250"/>
            <a:ext cx="6239637" cy="5265421"/>
          </a:xfrm>
        </p:spPr>
        <p:txBody>
          <a:bodyPr/>
          <a:lstStyle/>
          <a:p>
            <a:pPr marL="0" indent="0" algn="r" rtl="1">
              <a:lnSpc>
                <a:spcPct val="100000"/>
              </a:lnSpc>
              <a:buNone/>
            </a:pPr>
            <a:r>
              <a:rPr lang="fa-IR" sz="3600" dirty="0">
                <a:solidFill>
                  <a:schemeClr val="tx1"/>
                </a:solidFill>
                <a:latin typeface="Kalameh(FaNum)" pitchFamily="2" charset="-78"/>
                <a:cs typeface="Kalameh(FaNum) Black" pitchFamily="2" charset="-78"/>
              </a:rPr>
              <a:t>میزبان: </a:t>
            </a:r>
            <a:endParaRPr lang="fa-IR" sz="3600" dirty="0" smtClean="0">
              <a:solidFill>
                <a:schemeClr val="tx1"/>
              </a:solidFill>
              <a:latin typeface="Kalameh(FaNum)" pitchFamily="2" charset="-78"/>
              <a:cs typeface="Kalameh(FaNum) Black" pitchFamily="2" charset="-78"/>
            </a:endParaRPr>
          </a:p>
          <a:p>
            <a:pPr marL="0" indent="0" algn="r" rtl="1">
              <a:lnSpc>
                <a:spcPct val="100000"/>
              </a:lnSpc>
              <a:buNone/>
            </a:pPr>
            <a:r>
              <a:rPr lang="fa-IR" sz="2400" dirty="0" smtClean="0">
                <a:solidFill>
                  <a:schemeClr val="tx1"/>
                </a:solidFill>
                <a:cs typeface="B Nazanin" panose="00000400000000000000" pitchFamily="2" charset="-78"/>
              </a:rPr>
              <a:t>شرکت </a:t>
            </a:r>
            <a:r>
              <a:rPr lang="fa-IR" sz="2400" dirty="0">
                <a:solidFill>
                  <a:schemeClr val="tx1"/>
                </a:solidFill>
                <a:cs typeface="B Nazanin" panose="00000400000000000000" pitchFamily="2" charset="-78"/>
              </a:rPr>
              <a:t>تجلی توسعه معادن و فلزات</a:t>
            </a:r>
          </a:p>
          <a:p>
            <a:pPr algn="r" rtl="1"/>
            <a:endParaRPr lang="fa-IR" dirty="0">
              <a:solidFill>
                <a:schemeClr val="tx1"/>
              </a:solidFill>
              <a:cs typeface="B Nazanin" panose="00000400000000000000" pitchFamily="2" charset="-78"/>
            </a:endParaRPr>
          </a:p>
          <a:p>
            <a:pPr algn="r" rtl="1"/>
            <a:endParaRPr lang="fa-IR" dirty="0">
              <a:solidFill>
                <a:schemeClr val="tx1"/>
              </a:solidFill>
              <a:cs typeface="B Nazanin" panose="00000400000000000000" pitchFamily="2" charset="-78"/>
            </a:endParaRPr>
          </a:p>
          <a:p>
            <a:pPr algn="r" rtl="1"/>
            <a:endParaRPr lang="fa-IR" dirty="0">
              <a:solidFill>
                <a:schemeClr val="tx1"/>
              </a:solidFill>
              <a:cs typeface="B Nazanin" panose="00000400000000000000" pitchFamily="2" charset="-78"/>
            </a:endParaRPr>
          </a:p>
          <a:p>
            <a:pPr algn="r" rtl="1"/>
            <a:endParaRPr lang="en-US" dirty="0" smtClean="0">
              <a:solidFill>
                <a:schemeClr val="tx1"/>
              </a:solidFill>
              <a:cs typeface="B Nazanin" panose="00000400000000000000" pitchFamily="2" charset="-78"/>
            </a:endParaRPr>
          </a:p>
          <a:p>
            <a:pPr marL="0" indent="0" algn="r" rtl="1">
              <a:buNone/>
            </a:pPr>
            <a:endParaRPr lang="en-US" dirty="0" smtClean="0">
              <a:solidFill>
                <a:schemeClr val="tx1"/>
              </a:solidFill>
              <a:cs typeface="B Nazanin" panose="00000400000000000000" pitchFamily="2" charset="-78"/>
            </a:endParaRPr>
          </a:p>
          <a:p>
            <a:pPr marL="0" indent="0" algn="r" rtl="1">
              <a:buNone/>
            </a:pPr>
            <a:endParaRPr lang="fa-IR" dirty="0">
              <a:solidFill>
                <a:schemeClr val="tx1"/>
              </a:solidFill>
              <a:cs typeface="B Nazanin" panose="00000400000000000000" pitchFamily="2" charset="-78"/>
            </a:endParaRPr>
          </a:p>
          <a:p>
            <a:pPr marL="0" indent="0" algn="r" rtl="1">
              <a:buNone/>
            </a:pPr>
            <a:r>
              <a:rPr lang="fa-IR" dirty="0" smtClean="0">
                <a:solidFill>
                  <a:schemeClr val="tx1"/>
                </a:solidFill>
                <a:latin typeface="Kalameh(FaNum)" pitchFamily="2" charset="-78"/>
                <a:cs typeface="Kalameh(FaNum) Bold" pitchFamily="2" charset="-78"/>
              </a:rPr>
              <a:t>برگزار </a:t>
            </a:r>
            <a:r>
              <a:rPr lang="fa-IR" dirty="0">
                <a:solidFill>
                  <a:schemeClr val="tx1"/>
                </a:solidFill>
                <a:latin typeface="Kalameh(FaNum)" pitchFamily="2" charset="-78"/>
                <a:cs typeface="Kalameh(FaNum) Bold" pitchFamily="2" charset="-78"/>
              </a:rPr>
              <a:t>کننده: پایگاه اطلاع رسانی و تحلیلی بورس ایران</a:t>
            </a:r>
            <a:endParaRPr lang="en-US" dirty="0">
              <a:solidFill>
                <a:schemeClr val="tx1"/>
              </a:solidFill>
              <a:latin typeface="Kalameh(FaNum)" pitchFamily="2" charset="-78"/>
              <a:cs typeface="Kalameh(FaNum) Bold" pitchFamily="2" charset="-78"/>
            </a:endParaRPr>
          </a:p>
        </p:txBody>
      </p:sp>
      <p:pic>
        <p:nvPicPr>
          <p:cNvPr id="2051" name="Picture 3" descr="C:\Users\Mr\Desktop\787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639" y="2849078"/>
            <a:ext cx="3986211" cy="9599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05288" y="4676850"/>
            <a:ext cx="1123697" cy="13477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Mr\Desktop\Group 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850" y="6178240"/>
            <a:ext cx="1590674" cy="2845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389203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56" y="1137284"/>
            <a:ext cx="2947482" cy="4601183"/>
          </a:xfrm>
        </p:spPr>
        <p:txBody>
          <a:bodyPr>
            <a:normAutofit/>
          </a:bodyPr>
          <a:lstStyle/>
          <a:p>
            <a:pPr algn="ctr" rtl="1"/>
            <a:r>
              <a:rPr lang="en-US" sz="4000" dirty="0">
                <a:cs typeface="0 Badr" panose="00000400000000000000" pitchFamily="2" charset="-78"/>
              </a:rPr>
              <a:t>NAV</a:t>
            </a:r>
            <a:r>
              <a:rPr lang="fa-IR" sz="4000" dirty="0">
                <a:cs typeface="0 Badr" panose="00000400000000000000" pitchFamily="2" charset="-78"/>
              </a:rPr>
              <a:t/>
            </a:r>
            <a:br>
              <a:rPr lang="fa-IR" sz="4000" dirty="0">
                <a:cs typeface="0 Badr" panose="00000400000000000000" pitchFamily="2" charset="-78"/>
              </a:rPr>
            </a:br>
            <a:r>
              <a:rPr lang="fa-IR" sz="4000" dirty="0">
                <a:cs typeface="0 Badr" panose="00000400000000000000" pitchFamily="2" charset="-78"/>
              </a:rPr>
              <a:t>هر سهم</a:t>
            </a:r>
            <a:endParaRPr lang="en-US" sz="4000" dirty="0">
              <a:cs typeface="0 Badr" panose="00000400000000000000" pitchFamily="2" charset="-78"/>
            </a:endParaRPr>
          </a:p>
        </p:txBody>
      </p:sp>
      <p:sp>
        <p:nvSpPr>
          <p:cNvPr id="4" name="Rectangle 3"/>
          <p:cNvSpPr/>
          <p:nvPr/>
        </p:nvSpPr>
        <p:spPr>
          <a:xfrm>
            <a:off x="3841375" y="2264880"/>
            <a:ext cx="7602072" cy="3034677"/>
          </a:xfrm>
          <a:prstGeom prst="rect">
            <a:avLst/>
          </a:prstGeom>
        </p:spPr>
        <p:txBody>
          <a:bodyPr wrap="square">
            <a:spAutoFit/>
          </a:bodyPr>
          <a:lstStyle/>
          <a:p>
            <a:pPr algn="just" rtl="1">
              <a:lnSpc>
                <a:spcPct val="107000"/>
              </a:lnSpc>
              <a:spcAft>
                <a:spcPts val="800"/>
              </a:spcAft>
            </a:pPr>
            <a:r>
              <a:rPr lang="fa-IR" sz="2000" b="1" dirty="0">
                <a:latin typeface="Calibri" panose="020F0502020204030204" pitchFamily="34" charset="0"/>
                <a:ea typeface="Calibri" panose="020F0502020204030204" pitchFamily="34" charset="0"/>
                <a:cs typeface="B Nazanin" panose="00000400000000000000" pitchFamily="2" charset="-78"/>
              </a:rPr>
              <a:t>با توجه به سبد چشمگیر تجلی،</a:t>
            </a:r>
          </a:p>
          <a:p>
            <a:pPr algn="just" rtl="1">
              <a:lnSpc>
                <a:spcPct val="107000"/>
              </a:lnSpc>
              <a:spcAft>
                <a:spcPts val="800"/>
              </a:spcAft>
            </a:pPr>
            <a:r>
              <a:rPr lang="fa-IR" sz="2000" dirty="0">
                <a:latin typeface="Calibri" panose="020F0502020204030204" pitchFamily="34" charset="0"/>
                <a:ea typeface="Calibri" panose="020F0502020204030204" pitchFamily="34" charset="0"/>
                <a:cs typeface="B Nazanin" panose="00000400000000000000" pitchFamily="2" charset="-78"/>
              </a:rPr>
              <a:t> می‌توان انتظار داشت که این شرکت در سال آینده از محل سود تقسیمی سرمایه‌گذاری‌ها درآمد خوبی شناسایی کند. </a:t>
            </a:r>
          </a:p>
          <a:p>
            <a:pPr algn="just" rtl="1">
              <a:lnSpc>
                <a:spcPct val="107000"/>
              </a:lnSpc>
              <a:spcAft>
                <a:spcPts val="800"/>
              </a:spcAft>
            </a:pPr>
            <a:r>
              <a:rPr lang="fa-IR" sz="2000" dirty="0">
                <a:latin typeface="Calibri" panose="020F0502020204030204" pitchFamily="34" charset="0"/>
                <a:ea typeface="Calibri" panose="020F0502020204030204" pitchFamily="34" charset="0"/>
                <a:cs typeface="B Nazanin" panose="00000400000000000000" pitchFamily="2" charset="-78"/>
              </a:rPr>
              <a:t>اگر رویه سودآوری شرکت‌های زیرمجموعه در نیمه اول سال را تکرارپذیر فرض کنیم و درصد تقسیم سود را مشابه سال مالی گذشته در نظر بگیریم بعید نیست که «تجلی» با پایان سال مالی ۱۴۰۰ بیش از 200 میلیارد تومان سود نقدی کسب کند. </a:t>
            </a:r>
          </a:p>
          <a:p>
            <a:pPr algn="just" rtl="1">
              <a:lnSpc>
                <a:spcPct val="107000"/>
              </a:lnSpc>
              <a:spcAft>
                <a:spcPts val="800"/>
              </a:spcAft>
            </a:pPr>
            <a:r>
              <a:rPr lang="fa-IR" sz="2000" dirty="0">
                <a:latin typeface="Calibri" panose="020F0502020204030204" pitchFamily="34" charset="0"/>
                <a:ea typeface="Calibri" panose="020F0502020204030204" pitchFamily="34" charset="0"/>
                <a:cs typeface="B Nazanin" panose="00000400000000000000" pitchFamily="2" charset="-78"/>
              </a:rPr>
              <a:t>در این میان رویه عملکرد و استراتژی مدیران شرکت برای خرید و فروش سهام نیز اهمیت بسیار زیادی خواهد داشت.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230912055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6556" y="1137284"/>
            <a:ext cx="2947482" cy="4601183"/>
          </a:xfrm>
        </p:spPr>
        <p:txBody>
          <a:bodyPr>
            <a:normAutofit/>
          </a:bodyPr>
          <a:lstStyle/>
          <a:p>
            <a:pPr algn="ctr" rtl="1"/>
            <a:r>
              <a:rPr lang="en-US" sz="4000" dirty="0">
                <a:cs typeface="0 Badr" panose="00000400000000000000" pitchFamily="2" charset="-78"/>
              </a:rPr>
              <a:t>NAV</a:t>
            </a:r>
            <a:r>
              <a:rPr lang="fa-IR" sz="4000" dirty="0">
                <a:cs typeface="0 Badr" panose="00000400000000000000" pitchFamily="2" charset="-78"/>
              </a:rPr>
              <a:t/>
            </a:r>
            <a:br>
              <a:rPr lang="fa-IR" sz="4000" dirty="0">
                <a:cs typeface="0 Badr" panose="00000400000000000000" pitchFamily="2" charset="-78"/>
              </a:rPr>
            </a:br>
            <a:r>
              <a:rPr lang="fa-IR" sz="4000" dirty="0">
                <a:cs typeface="0 Badr" panose="00000400000000000000" pitchFamily="2" charset="-78"/>
              </a:rPr>
              <a:t>هر سهم</a:t>
            </a:r>
            <a:endParaRPr lang="en-US" sz="4000" dirty="0">
              <a:cs typeface="0 Badr" panose="00000400000000000000" pitchFamily="2" charset="-78"/>
            </a:endParaRPr>
          </a:p>
        </p:txBody>
      </p:sp>
      <p:sp>
        <p:nvSpPr>
          <p:cNvPr id="3" name="Rectangle 2"/>
          <p:cNvSpPr/>
          <p:nvPr/>
        </p:nvSpPr>
        <p:spPr>
          <a:xfrm>
            <a:off x="3778624" y="1882869"/>
            <a:ext cx="7624481" cy="3363998"/>
          </a:xfrm>
          <a:prstGeom prst="rect">
            <a:avLst/>
          </a:prstGeom>
        </p:spPr>
        <p:txBody>
          <a:bodyPr wrap="square">
            <a:spAutoFit/>
          </a:bodyPr>
          <a:lstStyle/>
          <a:p>
            <a:pPr algn="just" rtl="1">
              <a:lnSpc>
                <a:spcPct val="107000"/>
              </a:lnSpc>
              <a:spcAft>
                <a:spcPts val="800"/>
              </a:spcAft>
            </a:pPr>
            <a:r>
              <a:rPr lang="fa-IR" sz="2000" b="1" dirty="0">
                <a:latin typeface="Calibri" panose="020F0502020204030204" pitchFamily="34" charset="0"/>
                <a:ea typeface="Calibri" panose="020F0502020204030204" pitchFamily="34" charset="0"/>
                <a:cs typeface="B Nazanin" panose="00000400000000000000" pitchFamily="2" charset="-78"/>
              </a:rPr>
              <a:t>نکته قابل ذکر در خصوص شرکت:</a:t>
            </a:r>
          </a:p>
          <a:p>
            <a:pPr algn="just" rtl="1">
              <a:lnSpc>
                <a:spcPct val="107000"/>
              </a:lnSpc>
              <a:spcAft>
                <a:spcPts val="800"/>
              </a:spcAft>
            </a:pPr>
            <a:r>
              <a:rPr lang="fa-IR" sz="2000" dirty="0">
                <a:latin typeface="Calibri" panose="020F0502020204030204" pitchFamily="34" charset="0"/>
                <a:ea typeface="Calibri" panose="020F0502020204030204" pitchFamily="34" charset="0"/>
                <a:cs typeface="B Nazanin" panose="00000400000000000000" pitchFamily="2" charset="-78"/>
              </a:rPr>
              <a:t>سرمایه گذاری 24 درصدی آن در گروه فلزات اساسی است که در مقایسه با سایر شرکت های سرمایه گذاری در حوزه فلزات اساسی و استخراج همچون شرکت مادر تخصصی توسعه معادن و صنایع معدنی خاورمیانه (میدکو) با سرمایه گذاری 94.5 درصدی در گروه فلزات، کمترین تاثیر منفی را در خصوص وضع عوارض صادراتی خواهد داشت. </a:t>
            </a:r>
          </a:p>
          <a:p>
            <a:pPr algn="just" rtl="1">
              <a:lnSpc>
                <a:spcPct val="107000"/>
              </a:lnSpc>
              <a:spcAft>
                <a:spcPts val="800"/>
              </a:spcAft>
            </a:pPr>
            <a:r>
              <a:rPr lang="fa-IR" sz="2000" b="1" dirty="0">
                <a:latin typeface="Calibri" panose="020F0502020204030204" pitchFamily="34" charset="0"/>
                <a:ea typeface="Calibri" panose="020F0502020204030204" pitchFamily="34" charset="0"/>
                <a:cs typeface="B Nazanin" panose="00000400000000000000" pitchFamily="2" charset="-78"/>
              </a:rPr>
              <a:t>و نکته قابل توجه دیگر در خصوص شرکت: </a:t>
            </a:r>
          </a:p>
          <a:p>
            <a:pPr algn="just" rtl="1">
              <a:lnSpc>
                <a:spcPct val="107000"/>
              </a:lnSpc>
              <a:spcAft>
                <a:spcPts val="800"/>
              </a:spcAft>
            </a:pPr>
            <a:r>
              <a:rPr lang="fa-IR" sz="2000" dirty="0">
                <a:latin typeface="Calibri" panose="020F0502020204030204" pitchFamily="34" charset="0"/>
                <a:ea typeface="Calibri" panose="020F0502020204030204" pitchFamily="34" charset="0"/>
                <a:cs typeface="B Nazanin" panose="00000400000000000000" pitchFamily="2" charset="-78"/>
              </a:rPr>
              <a:t>حوزه فعالیت آن و سرمایه گذاری در شرکت هایی غیر بورسی می باشد که با توجه به افزایش نرخ دلار طی یک سال گذشته، ارزش این سرمایه گذاری ها بسیار بالاتر از میزان مورد محاسبه طی این گزارش برآورد می گردد.</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1937416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BC215-9BAA-4832-1C4C-DB66F92929EB}"/>
              </a:ext>
            </a:extLst>
          </p:cNvPr>
          <p:cNvSpPr>
            <a:spLocks noGrp="1"/>
          </p:cNvSpPr>
          <p:nvPr>
            <p:ph type="ctrTitle"/>
          </p:nvPr>
        </p:nvSpPr>
        <p:spPr>
          <a:xfrm>
            <a:off x="2181224" y="2114550"/>
            <a:ext cx="5381626" cy="1162050"/>
          </a:xfrm>
        </p:spPr>
        <p:txBody>
          <a:bodyPr>
            <a:noAutofit/>
          </a:bodyPr>
          <a:lstStyle/>
          <a:p>
            <a:pPr algn="ctr" rtl="1"/>
            <a:r>
              <a:rPr lang="fa-IR" sz="6600" dirty="0">
                <a:cs typeface="0 Nazanin" panose="00000400000000000000" pitchFamily="2" charset="-78"/>
              </a:rPr>
              <a:t>با تشکر از توجه شما</a:t>
            </a:r>
            <a:endParaRPr lang="en-US" sz="6600" dirty="0">
              <a:cs typeface="0 Nazanin" panose="00000400000000000000" pitchFamily="2" charset="-78"/>
            </a:endParaRPr>
          </a:p>
        </p:txBody>
      </p:sp>
      <p:sp>
        <p:nvSpPr>
          <p:cNvPr id="3" name="Subtitle 2">
            <a:extLst>
              <a:ext uri="{FF2B5EF4-FFF2-40B4-BE49-F238E27FC236}">
                <a16:creationId xmlns:a16="http://schemas.microsoft.com/office/drawing/2014/main" xmlns="" id="{F9274C7F-FCAF-79E3-7F57-41DDB7F98A88}"/>
              </a:ext>
            </a:extLst>
          </p:cNvPr>
          <p:cNvSpPr>
            <a:spLocks noGrp="1"/>
          </p:cNvSpPr>
          <p:nvPr>
            <p:ph type="subTitle" idx="1"/>
          </p:nvPr>
        </p:nvSpPr>
        <p:spPr/>
        <p:txBody>
          <a:bodyPr>
            <a:normAutofit/>
          </a:bodyPr>
          <a:lstStyle/>
          <a:p>
            <a:r>
              <a:rPr lang="fa-IR" sz="2400" b="1" dirty="0">
                <a:cs typeface="0 Nazanin" panose="00000400000000000000" pitchFamily="2" charset="-78"/>
              </a:rPr>
              <a:t>ارائه دهنده:  محمد حسین حقیقی</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592351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BC215-9BAA-4832-1C4C-DB66F92929EB}"/>
              </a:ext>
            </a:extLst>
          </p:cNvPr>
          <p:cNvSpPr>
            <a:spLocks noGrp="1"/>
          </p:cNvSpPr>
          <p:nvPr>
            <p:ph type="ctrTitle"/>
          </p:nvPr>
        </p:nvSpPr>
        <p:spPr>
          <a:xfrm>
            <a:off x="2181224" y="2114550"/>
            <a:ext cx="5381626" cy="1162050"/>
          </a:xfrm>
        </p:spPr>
        <p:txBody>
          <a:bodyPr>
            <a:noAutofit/>
          </a:bodyPr>
          <a:lstStyle/>
          <a:p>
            <a:pPr algn="ctr" rtl="1"/>
            <a:r>
              <a:rPr lang="fa-IR" sz="6600" dirty="0">
                <a:cs typeface="0 Nazanin" panose="00000400000000000000" pitchFamily="2" charset="-78"/>
              </a:rPr>
              <a:t>با تشکر از توجه شما</a:t>
            </a:r>
            <a:endParaRPr lang="en-US" sz="6600" dirty="0">
              <a:cs typeface="0 Nazanin" panose="00000400000000000000" pitchFamily="2" charset="-78"/>
            </a:endParaRPr>
          </a:p>
        </p:txBody>
      </p:sp>
      <p:sp>
        <p:nvSpPr>
          <p:cNvPr id="3" name="Subtitle 2">
            <a:extLst>
              <a:ext uri="{FF2B5EF4-FFF2-40B4-BE49-F238E27FC236}">
                <a16:creationId xmlns:a16="http://schemas.microsoft.com/office/drawing/2014/main" xmlns="" id="{F9274C7F-FCAF-79E3-7F57-41DDB7F98A88}"/>
              </a:ext>
            </a:extLst>
          </p:cNvPr>
          <p:cNvSpPr>
            <a:spLocks noGrp="1"/>
          </p:cNvSpPr>
          <p:nvPr>
            <p:ph type="subTitle" idx="1"/>
          </p:nvPr>
        </p:nvSpPr>
        <p:spPr/>
        <p:txBody>
          <a:bodyPr>
            <a:normAutofit/>
          </a:bodyPr>
          <a:lstStyle/>
          <a:p>
            <a:r>
              <a:rPr lang="fa-IR" sz="2400" b="1" dirty="0">
                <a:cs typeface="0 Nazanin" panose="00000400000000000000" pitchFamily="2" charset="-78"/>
              </a:rPr>
              <a:t>ارائه دهنده:  محمد حسین حقیقی</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3554845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8327"/>
            <a:ext cx="3831336" cy="6087870"/>
          </a:xfrm>
          <a:prstGeom prst="rect">
            <a:avLst/>
          </a:prstGeom>
        </p:spPr>
      </p:pic>
      <p:sp>
        <p:nvSpPr>
          <p:cNvPr id="2" name="Title 1"/>
          <p:cNvSpPr>
            <a:spLocks noGrp="1"/>
          </p:cNvSpPr>
          <p:nvPr>
            <p:ph type="title"/>
          </p:nvPr>
        </p:nvSpPr>
        <p:spPr>
          <a:xfrm>
            <a:off x="405319" y="1142887"/>
            <a:ext cx="2947482" cy="4601183"/>
          </a:xfrm>
        </p:spPr>
        <p:txBody>
          <a:bodyPr>
            <a:normAutofit/>
          </a:bodyPr>
          <a:lstStyle/>
          <a:p>
            <a:pPr algn="ctr"/>
            <a:r>
              <a:rPr lang="fa-IR" sz="4400" dirty="0">
                <a:latin typeface="Kalameh(FaNum)" pitchFamily="2" charset="-78"/>
                <a:cs typeface="Kalameh(FaNum) Bold" pitchFamily="2" charset="-78"/>
              </a:rPr>
              <a:t>اطلاعات کلی</a:t>
            </a:r>
            <a:endParaRPr lang="en-US" sz="4400" dirty="0">
              <a:latin typeface="Kalameh(FaNum)" pitchFamily="2" charset="-78"/>
              <a:cs typeface="Kalameh(FaNum) Bold" pitchFamily="2" charset="-78"/>
            </a:endParaRPr>
          </a:p>
        </p:txBody>
      </p:sp>
      <p:sp>
        <p:nvSpPr>
          <p:cNvPr id="4" name="Rectangle 3"/>
          <p:cNvSpPr/>
          <p:nvPr/>
        </p:nvSpPr>
        <p:spPr>
          <a:xfrm>
            <a:off x="4163947" y="1015004"/>
            <a:ext cx="7325219" cy="923330"/>
          </a:xfrm>
          <a:prstGeom prst="rect">
            <a:avLst/>
          </a:prstGeom>
        </p:spPr>
        <p:txBody>
          <a:bodyPr wrap="square">
            <a:spAutoFit/>
          </a:bodyPr>
          <a:lstStyle/>
          <a:p>
            <a:pPr algn="r" rtl="1"/>
            <a:r>
              <a:rPr lang="fa-IR" dirty="0">
                <a:latin typeface="Calibri" panose="020F0502020204030204" pitchFamily="34" charset="0"/>
                <a:ea typeface="Calibri" panose="020F0502020204030204" pitchFamily="34" charset="0"/>
                <a:cs typeface="B Nazanin" panose="00000400000000000000" pitchFamily="2" charset="-78"/>
              </a:rPr>
              <a:t>شرکت تجلی توسعه معادن و فلزات در سال ۱۳۹۱ با نام شرکت تجلی خودرو و با سرمایه یک میلیون تومانی در اداره ثبت شرکت‌ها و مؤسسات غیرتجاری به ثبت رسید. </a:t>
            </a:r>
            <a:endParaRPr lang="en-US" dirty="0"/>
          </a:p>
        </p:txBody>
      </p:sp>
      <p:sp>
        <p:nvSpPr>
          <p:cNvPr id="5" name="Rectangle 4"/>
          <p:cNvSpPr/>
          <p:nvPr/>
        </p:nvSpPr>
        <p:spPr>
          <a:xfrm>
            <a:off x="3765176" y="2308804"/>
            <a:ext cx="7723991" cy="369332"/>
          </a:xfrm>
          <a:prstGeom prst="rect">
            <a:avLst/>
          </a:prstGeom>
        </p:spPr>
        <p:txBody>
          <a:bodyPr wrap="square">
            <a:spAutoFit/>
          </a:bodyPr>
          <a:lstStyle/>
          <a:p>
            <a:pPr algn="r" rtl="1"/>
            <a:r>
              <a:rPr lang="fa-IR" dirty="0">
                <a:latin typeface="Calibri" panose="020F0502020204030204" pitchFamily="34" charset="0"/>
                <a:ea typeface="Calibri" panose="020F0502020204030204" pitchFamily="34" charset="0"/>
                <a:cs typeface="B Nazanin" panose="00000400000000000000" pitchFamily="2" charset="-78"/>
              </a:rPr>
              <a:t>سال ۱۳۹۶، سرمایه به یک میلیارد تومان افزایش یافت و از سهامی خاص به سهامی عام تبدیل شد.</a:t>
            </a:r>
            <a:endParaRPr lang="en-US" dirty="0"/>
          </a:p>
        </p:txBody>
      </p:sp>
      <p:sp>
        <p:nvSpPr>
          <p:cNvPr id="6" name="Rectangle 5"/>
          <p:cNvSpPr/>
          <p:nvPr/>
        </p:nvSpPr>
        <p:spPr>
          <a:xfrm>
            <a:off x="4586511" y="3501227"/>
            <a:ext cx="7904728" cy="646331"/>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در بهار </a:t>
            </a:r>
            <a:r>
              <a:rPr lang="fa-IR" dirty="0" smtClean="0">
                <a:latin typeface="Calibri" panose="020F0502020204030204" pitchFamily="34" charset="0"/>
                <a:ea typeface="Calibri" panose="020F0502020204030204" pitchFamily="34" charset="0"/>
                <a:cs typeface="B Nazanin" panose="00000400000000000000" pitchFamily="2" charset="-78"/>
              </a:rPr>
              <a:t>س</a:t>
            </a:r>
            <a:endParaRPr lang="en-US" dirty="0" smtClean="0">
              <a:latin typeface="Calibri" panose="020F0502020204030204" pitchFamily="34" charset="0"/>
              <a:ea typeface="Calibri" panose="020F0502020204030204" pitchFamily="34" charset="0"/>
              <a:cs typeface="B Nazanin" panose="00000400000000000000" pitchFamily="2" charset="-78"/>
            </a:endParaRPr>
          </a:p>
          <a:p>
            <a:r>
              <a:rPr lang="fa-IR" dirty="0" smtClean="0">
                <a:latin typeface="Calibri" panose="020F0502020204030204" pitchFamily="34" charset="0"/>
                <a:ea typeface="Calibri" panose="020F0502020204030204" pitchFamily="34" charset="0"/>
                <a:cs typeface="B Nazanin" panose="00000400000000000000" pitchFamily="2" charset="-78"/>
              </a:rPr>
              <a:t> </a:t>
            </a:r>
            <a:r>
              <a:rPr lang="fa-IR" dirty="0">
                <a:latin typeface="Calibri" panose="020F0502020204030204" pitchFamily="34" charset="0"/>
                <a:ea typeface="Calibri" panose="020F0502020204030204" pitchFamily="34" charset="0"/>
                <a:cs typeface="B Nazanin" panose="00000400000000000000" pitchFamily="2" charset="-78"/>
              </a:rPr>
              <a:t>۱۳۹۹ نام شرکت به «تجلی توسعه معادن و فلزات» تغییر کرد.</a:t>
            </a:r>
            <a:endParaRPr lang="en-US" dirty="0"/>
          </a:p>
        </p:txBody>
      </p:sp>
      <p:sp>
        <p:nvSpPr>
          <p:cNvPr id="7" name="Rectangle 6"/>
          <p:cNvSpPr/>
          <p:nvPr/>
        </p:nvSpPr>
        <p:spPr>
          <a:xfrm>
            <a:off x="3720909" y="4592543"/>
            <a:ext cx="7723991" cy="787652"/>
          </a:xfrm>
          <a:prstGeom prst="rect">
            <a:avLst/>
          </a:prstGeom>
        </p:spPr>
        <p:txBody>
          <a:bodyPr wrap="square">
            <a:spAutoFit/>
          </a:bodyPr>
          <a:lstStyle/>
          <a:p>
            <a:pPr algn="just" rtl="1">
              <a:lnSpc>
                <a:spcPct val="107000"/>
              </a:lnSpc>
              <a:spcAft>
                <a:spcPts val="800"/>
              </a:spcAft>
            </a:pPr>
            <a:r>
              <a:rPr lang="fa-IR" dirty="0">
                <a:latin typeface="Calibri" panose="020F0502020204030204" pitchFamily="34" charset="0"/>
                <a:ea typeface="Calibri" panose="020F0502020204030204" pitchFamily="34" charset="0"/>
                <a:cs typeface="B Nazanin" panose="00000400000000000000" pitchFamily="2" charset="-78"/>
              </a:rPr>
              <a:t>اسفند 1400، تصویب اساسنامه شرکت منطبق با اساسنامه </a:t>
            </a:r>
            <a:endParaRPr lang="en-US" dirty="0" smtClean="0">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800"/>
              </a:spcAft>
            </a:pPr>
            <a:r>
              <a:rPr lang="fa-IR" dirty="0" smtClean="0">
                <a:latin typeface="Calibri" panose="020F0502020204030204" pitchFamily="34" charset="0"/>
                <a:ea typeface="Calibri" panose="020F0502020204030204" pitchFamily="34" charset="0"/>
                <a:cs typeface="B Nazanin" panose="00000400000000000000" pitchFamily="2" charset="-78"/>
              </a:rPr>
              <a:t>شرکت‌های </a:t>
            </a:r>
            <a:r>
              <a:rPr lang="fa-IR" dirty="0">
                <a:latin typeface="Calibri" panose="020F0502020204030204" pitchFamily="34" charset="0"/>
                <a:ea typeface="Calibri" panose="020F0502020204030204" pitchFamily="34" charset="0"/>
                <a:cs typeface="B Nazanin" panose="00000400000000000000" pitchFamily="2" charset="-78"/>
              </a:rPr>
              <a:t>هلدینگ سازمان بورس و اوراق بهادار.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3947" y="4676850"/>
            <a:ext cx="1123697" cy="13477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Mr\Desktop\Group 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509" y="6178240"/>
            <a:ext cx="1590674" cy="2845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229523500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dirty="0">
                <a:cs typeface="0 Badr" panose="00000400000000000000" pitchFamily="2" charset="-78"/>
              </a:rPr>
              <a:t>اطلاعات کلی</a:t>
            </a:r>
            <a:endParaRPr lang="en-US" sz="4400" dirty="0">
              <a:cs typeface="0 Badr" panose="00000400000000000000" pitchFamily="2" charset="-78"/>
            </a:endParaRPr>
          </a:p>
        </p:txBody>
      </p:sp>
      <p:sp>
        <p:nvSpPr>
          <p:cNvPr id="3" name="Rectangle 2"/>
          <p:cNvSpPr/>
          <p:nvPr/>
        </p:nvSpPr>
        <p:spPr>
          <a:xfrm>
            <a:off x="5083103" y="1808745"/>
            <a:ext cx="5057796" cy="400110"/>
          </a:xfrm>
          <a:prstGeom prst="rect">
            <a:avLst/>
          </a:prstGeom>
        </p:spPr>
        <p:txBody>
          <a:bodyPr wrap="none">
            <a:spAutoFit/>
          </a:bodyPr>
          <a:lstStyle/>
          <a:p>
            <a:pPr algn="r" rtl="1"/>
            <a:r>
              <a:rPr lang="fa-IR" sz="2000" b="1" dirty="0">
                <a:latin typeface="Calibri" panose="020F0502020204030204" pitchFamily="34" charset="0"/>
                <a:ea typeface="Calibri" panose="020F0502020204030204" pitchFamily="34" charset="0"/>
                <a:cs typeface="B Nazanin" panose="00000400000000000000" pitchFamily="2" charset="-78"/>
              </a:rPr>
              <a:t>ثبت رکورد بزرگ‌ترین افزایش سرمایه تاریخ بازار سرمایه</a:t>
            </a:r>
            <a:endParaRPr lang="en-US" sz="2000" b="1" dirty="0"/>
          </a:p>
        </p:txBody>
      </p:sp>
      <p:sp>
        <p:nvSpPr>
          <p:cNvPr id="8" name="Rectangle 7"/>
          <p:cNvSpPr/>
          <p:nvPr/>
        </p:nvSpPr>
        <p:spPr>
          <a:xfrm>
            <a:off x="4188310" y="3720370"/>
            <a:ext cx="7408434" cy="1015663"/>
          </a:xfrm>
          <a:prstGeom prst="rect">
            <a:avLst/>
          </a:prstGeom>
        </p:spPr>
        <p:txBody>
          <a:bodyPr wrap="square">
            <a:spAutoFit/>
          </a:bodyPr>
          <a:lstStyle/>
          <a:p>
            <a:pPr algn="ctr"/>
            <a:r>
              <a:rPr lang="fa-IR" sz="2000" dirty="0">
                <a:latin typeface="Calibri" panose="020F0502020204030204" pitchFamily="34" charset="0"/>
                <a:ea typeface="Calibri" panose="020F0502020204030204" pitchFamily="34" charset="0"/>
                <a:cs typeface="B Nazanin" panose="00000400000000000000" pitchFamily="2" charset="-78"/>
              </a:rPr>
              <a:t>این شرکت افزایش سرمایه نزدیک به ۶۲۰ هزار درصدی از محل مطالبات و آورده‌ نقدی را در دستور کار قرار داد و بنا به مجوز سازمان بورس افزایش سرمایه به مبلغ ۶۲۰۰ میلیارد تومان در تاریخ 19 دی ماه 1400 به ثبت رسید.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314532" cy="6939238"/>
          </a:xfrm>
          <a:prstGeom prst="rect">
            <a:avLst/>
          </a:prstGeom>
        </p:spPr>
      </p:pic>
    </p:spTree>
    <p:extLst>
      <p:ext uri="{BB962C8B-B14F-4D97-AF65-F5344CB8AC3E}">
        <p14:creationId xmlns:p14="http://schemas.microsoft.com/office/powerpoint/2010/main" val="182665104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74249" y="2895980"/>
            <a:ext cx="8032378" cy="1200329"/>
          </a:xfrm>
          <a:prstGeom prst="rect">
            <a:avLst/>
          </a:prstGeom>
        </p:spPr>
        <p:txBody>
          <a:bodyPr wrap="square">
            <a:spAutoFit/>
          </a:bodyPr>
          <a:lstStyle/>
          <a:p>
            <a:pPr algn="ctr" rtl="1"/>
            <a:r>
              <a:rPr lang="fa-IR" sz="2400" dirty="0">
                <a:latin typeface="Calibri" panose="020F0502020204030204" pitchFamily="34" charset="0"/>
                <a:ea typeface="Calibri" panose="020F0502020204030204" pitchFamily="34" charset="0"/>
                <a:cs typeface="B Nazanin" panose="00000400000000000000" pitchFamily="2" charset="-78"/>
              </a:rPr>
              <a:t>ایده تشکیل یک شرکت</a:t>
            </a:r>
            <a:r>
              <a:rPr lang="en-US" sz="2400" dirty="0">
                <a:latin typeface="Calibri" panose="020F0502020204030204" pitchFamily="34" charset="0"/>
                <a:ea typeface="Calibri" panose="020F0502020204030204" pitchFamily="34" charset="0"/>
                <a:cs typeface="B Nazanin" panose="00000400000000000000" pitchFamily="2" charset="-78"/>
              </a:rPr>
              <a:t> </a:t>
            </a:r>
            <a:r>
              <a:rPr lang="fa-IR" sz="2400" dirty="0">
                <a:latin typeface="Calibri" panose="020F0502020204030204" pitchFamily="34" charset="0"/>
                <a:ea typeface="Calibri" panose="020F0502020204030204" pitchFamily="34" charset="0"/>
                <a:cs typeface="B Nazanin" panose="00000400000000000000" pitchFamily="2" charset="-78"/>
              </a:rPr>
              <a:t>پروژه محور</a:t>
            </a:r>
            <a:r>
              <a:rPr lang="fa-IR" sz="2400" dirty="0">
                <a:ea typeface="Calibri" panose="020F0502020204030204" pitchFamily="34" charset="0"/>
                <a:cs typeface="Times New Roman" panose="02020603050405020304" pitchFamily="18" charset="0"/>
              </a:rPr>
              <a:t> </a:t>
            </a:r>
            <a:r>
              <a:rPr lang="fa-IR" sz="2400" dirty="0">
                <a:latin typeface="Calibri" panose="020F0502020204030204" pitchFamily="34" charset="0"/>
                <a:ea typeface="Calibri" panose="020F0502020204030204" pitchFamily="34" charset="0"/>
                <a:cs typeface="B Nazanin" panose="00000400000000000000" pitchFamily="2" charset="-78"/>
              </a:rPr>
              <a:t>سهامی عام برای اولین بار در اسفند ماه سال ۹۸ در هلدینگ سرمایه‌گذاری معادن و فلزات با محوریت تکمیل پروژه‌های زنجیره فولاد از معدن تا نورد شکل گرفته است</a:t>
            </a:r>
            <a:r>
              <a:rPr lang="en-US" sz="2400" dirty="0">
                <a:latin typeface="Calibri" panose="020F0502020204030204" pitchFamily="34" charset="0"/>
                <a:ea typeface="Calibri" panose="020F0502020204030204" pitchFamily="34" charset="0"/>
                <a:cs typeface="B Nazanin" panose="00000400000000000000" pitchFamily="2" charset="-78"/>
              </a:rPr>
              <a:t>.</a:t>
            </a:r>
            <a:r>
              <a:rPr lang="en-US" sz="2400" dirty="0">
                <a:latin typeface="B Nazanin" panose="00000400000000000000" pitchFamily="2" charset="-78"/>
                <a:ea typeface="Calibri" panose="020F0502020204030204" pitchFamily="34" charset="0"/>
              </a:rPr>
              <a:t> </a:t>
            </a:r>
            <a:endParaRPr lang="en-US" sz="2400" dirty="0"/>
          </a:p>
        </p:txBody>
      </p:sp>
      <p:sp>
        <p:nvSpPr>
          <p:cNvPr id="2" name="Title 1"/>
          <p:cNvSpPr>
            <a:spLocks noGrp="1"/>
          </p:cNvSpPr>
          <p:nvPr>
            <p:ph type="title"/>
          </p:nvPr>
        </p:nvSpPr>
        <p:spPr/>
        <p:txBody>
          <a:bodyPr>
            <a:normAutofit/>
          </a:bodyPr>
          <a:lstStyle/>
          <a:p>
            <a:pPr algn="ctr"/>
            <a:r>
              <a:rPr lang="fa-IR" sz="4400" dirty="0">
                <a:cs typeface="0 Badr" panose="00000400000000000000" pitchFamily="2" charset="-78"/>
              </a:rPr>
              <a:t>فعالیت اصلی</a:t>
            </a:r>
            <a:br>
              <a:rPr lang="fa-IR" sz="4400" dirty="0">
                <a:cs typeface="0 Badr" panose="00000400000000000000" pitchFamily="2" charset="-78"/>
              </a:rPr>
            </a:br>
            <a:r>
              <a:rPr lang="fa-IR" sz="4400" dirty="0">
                <a:cs typeface="0 Badr" panose="00000400000000000000" pitchFamily="2" charset="-78"/>
              </a:rPr>
              <a:t>تجلی</a:t>
            </a:r>
            <a:endParaRPr lang="en-US" sz="4400" dirty="0">
              <a:cs typeface="0 Badr"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325925687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dirty="0">
                <a:cs typeface="0 Badr" panose="00000400000000000000" pitchFamily="2" charset="-78"/>
              </a:rPr>
              <a:t>فعالیت اصلی</a:t>
            </a:r>
            <a:br>
              <a:rPr lang="fa-IR" sz="4400" dirty="0">
                <a:cs typeface="0 Badr" panose="00000400000000000000" pitchFamily="2" charset="-78"/>
              </a:rPr>
            </a:br>
            <a:r>
              <a:rPr lang="fa-IR" sz="4400" dirty="0">
                <a:cs typeface="0 Badr" panose="00000400000000000000" pitchFamily="2" charset="-78"/>
              </a:rPr>
              <a:t>تجلی</a:t>
            </a:r>
            <a:endParaRPr lang="en-US" sz="4400" dirty="0">
              <a:cs typeface="0 Badr" panose="00000400000000000000" pitchFamily="2" charset="-78"/>
            </a:endParaRPr>
          </a:p>
        </p:txBody>
      </p:sp>
      <p:sp>
        <p:nvSpPr>
          <p:cNvPr id="3" name="Rectangle 2"/>
          <p:cNvSpPr/>
          <p:nvPr/>
        </p:nvSpPr>
        <p:spPr>
          <a:xfrm>
            <a:off x="3975847" y="1553242"/>
            <a:ext cx="7413812" cy="1200329"/>
          </a:xfrm>
          <a:prstGeom prst="rect">
            <a:avLst/>
          </a:prstGeom>
        </p:spPr>
        <p:txBody>
          <a:bodyPr wrap="square">
            <a:spAutoFit/>
          </a:bodyPr>
          <a:lstStyle/>
          <a:p>
            <a:pPr algn="ctr"/>
            <a:r>
              <a:rPr lang="fa-IR" sz="2400" dirty="0">
                <a:latin typeface="Calibri" panose="020F0502020204030204" pitchFamily="34" charset="0"/>
                <a:ea typeface="Calibri" panose="020F0502020204030204" pitchFamily="34" charset="0"/>
                <a:cs typeface="B Nazanin" panose="00000400000000000000" pitchFamily="2" charset="-78"/>
              </a:rPr>
              <a:t>تجلی، اولین شرکت پروژه محور سهامی عام در زنجیره فولاد است که در</a:t>
            </a:r>
            <a:r>
              <a:rPr lang="fa-IR" sz="2400" dirty="0">
                <a:ea typeface="Calibri" panose="020F0502020204030204" pitchFamily="34" charset="0"/>
                <a:cs typeface="Calibri" panose="020F0502020204030204" pitchFamily="34" charset="0"/>
              </a:rPr>
              <a:t> </a:t>
            </a:r>
            <a:r>
              <a:rPr lang="fa-IR" sz="2400" dirty="0">
                <a:latin typeface="Calibri" panose="020F0502020204030204" pitchFamily="34" charset="0"/>
                <a:ea typeface="Calibri" panose="020F0502020204030204" pitchFamily="34" charset="0"/>
                <a:cs typeface="B Nazanin" panose="00000400000000000000" pitchFamily="2" charset="-78"/>
              </a:rPr>
              <a:t> آذر سال 1400 در فرابورس با قیمت پایه هزار ریال در گروه استخراج کانه های فلزی عرضه گردید. </a:t>
            </a:r>
            <a:endParaRPr lang="en-US" sz="2400" dirty="0"/>
          </a:p>
        </p:txBody>
      </p:sp>
      <p:sp>
        <p:nvSpPr>
          <p:cNvPr id="6" name="Rectangle 5"/>
          <p:cNvSpPr/>
          <p:nvPr/>
        </p:nvSpPr>
        <p:spPr>
          <a:xfrm>
            <a:off x="10113022" y="939171"/>
            <a:ext cx="1173719" cy="369332"/>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به این ترتیب: </a:t>
            </a:r>
            <a:endParaRPr lang="en-US" dirty="0"/>
          </a:p>
        </p:txBody>
      </p:sp>
      <p:sp>
        <p:nvSpPr>
          <p:cNvPr id="7" name="Rectangle 6"/>
          <p:cNvSpPr/>
          <p:nvPr/>
        </p:nvSpPr>
        <p:spPr>
          <a:xfrm>
            <a:off x="4115634" y="4383306"/>
            <a:ext cx="7134238" cy="830997"/>
          </a:xfrm>
          <a:prstGeom prst="rect">
            <a:avLst/>
          </a:prstGeom>
        </p:spPr>
        <p:txBody>
          <a:bodyPr wrap="square">
            <a:spAutoFit/>
          </a:bodyPr>
          <a:lstStyle/>
          <a:p>
            <a:pPr algn="ctr" rtl="1"/>
            <a:r>
              <a:rPr lang="fa-IR" sz="2400" dirty="0">
                <a:latin typeface="Calibri" panose="020F0502020204030204" pitchFamily="34" charset="0"/>
                <a:ea typeface="Calibri" panose="020F0502020204030204" pitchFamily="34" charset="0"/>
                <a:cs typeface="B Nazanin" panose="00000400000000000000" pitchFamily="2" charset="-78"/>
              </a:rPr>
              <a:t>از زمان عرضه تا کنون این سهم سودی قابل توجهی را نصیب سرمایه گذاران خود نموده است.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spTree>
    <p:extLst>
      <p:ext uri="{BB962C8B-B14F-4D97-AF65-F5344CB8AC3E}">
        <p14:creationId xmlns:p14="http://schemas.microsoft.com/office/powerpoint/2010/main" val="2505176065"/>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80">
                                          <p:stCondLst>
                                            <p:cond delay="0"/>
                                          </p:stCondLst>
                                        </p:cTn>
                                        <p:tgtEl>
                                          <p:spTgt spid="3">
                                            <p:txEl>
                                              <p:pRg st="0" end="0"/>
                                            </p:txEl>
                                          </p:spTgt>
                                        </p:tgtEl>
                                      </p:cBhvr>
                                    </p:animEffect>
                                    <p:anim calcmode="lin" valueType="num">
                                      <p:cBhvr>
                                        <p:cTn id="2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0" end="0"/>
                                            </p:txEl>
                                          </p:spTgt>
                                        </p:tgtEl>
                                      </p:cBhvr>
                                      <p:to x="100000" y="60000"/>
                                    </p:animScale>
                                    <p:animScale>
                                      <p:cBhvr>
                                        <p:cTn id="26" dur="166" decel="50000">
                                          <p:stCondLst>
                                            <p:cond delay="676"/>
                                          </p:stCondLst>
                                        </p:cTn>
                                        <p:tgtEl>
                                          <p:spTgt spid="3">
                                            <p:txEl>
                                              <p:pRg st="0" end="0"/>
                                            </p:txEl>
                                          </p:spTgt>
                                        </p:tgtEl>
                                      </p:cBhvr>
                                      <p:to x="100000" y="100000"/>
                                    </p:animScale>
                                    <p:animScale>
                                      <p:cBhvr>
                                        <p:cTn id="27" dur="26">
                                          <p:stCondLst>
                                            <p:cond delay="1312"/>
                                          </p:stCondLst>
                                        </p:cTn>
                                        <p:tgtEl>
                                          <p:spTgt spid="3">
                                            <p:txEl>
                                              <p:pRg st="0" end="0"/>
                                            </p:txEl>
                                          </p:spTgt>
                                        </p:tgtEl>
                                      </p:cBhvr>
                                      <p:to x="100000" y="80000"/>
                                    </p:animScale>
                                    <p:animScale>
                                      <p:cBhvr>
                                        <p:cTn id="28" dur="166" decel="50000">
                                          <p:stCondLst>
                                            <p:cond delay="1338"/>
                                          </p:stCondLst>
                                        </p:cTn>
                                        <p:tgtEl>
                                          <p:spTgt spid="3">
                                            <p:txEl>
                                              <p:pRg st="0" end="0"/>
                                            </p:txEl>
                                          </p:spTgt>
                                        </p:tgtEl>
                                      </p:cBhvr>
                                      <p:to x="100000" y="100000"/>
                                    </p:animScale>
                                    <p:animScale>
                                      <p:cBhvr>
                                        <p:cTn id="29" dur="26">
                                          <p:stCondLst>
                                            <p:cond delay="1642"/>
                                          </p:stCondLst>
                                        </p:cTn>
                                        <p:tgtEl>
                                          <p:spTgt spid="3">
                                            <p:txEl>
                                              <p:pRg st="0" end="0"/>
                                            </p:txEl>
                                          </p:spTgt>
                                        </p:tgtEl>
                                      </p:cBhvr>
                                      <p:to x="100000" y="90000"/>
                                    </p:animScale>
                                    <p:animScale>
                                      <p:cBhvr>
                                        <p:cTn id="30" dur="166" decel="50000">
                                          <p:stCondLst>
                                            <p:cond delay="1668"/>
                                          </p:stCondLst>
                                        </p:cTn>
                                        <p:tgtEl>
                                          <p:spTgt spid="3">
                                            <p:txEl>
                                              <p:pRg st="0" end="0"/>
                                            </p:txEl>
                                          </p:spTgt>
                                        </p:tgtEl>
                                      </p:cBhvr>
                                      <p:to x="100000" y="100000"/>
                                    </p:animScale>
                                    <p:animScale>
                                      <p:cBhvr>
                                        <p:cTn id="31" dur="26">
                                          <p:stCondLst>
                                            <p:cond delay="1808"/>
                                          </p:stCondLst>
                                        </p:cTn>
                                        <p:tgtEl>
                                          <p:spTgt spid="3">
                                            <p:txEl>
                                              <p:pRg st="0" end="0"/>
                                            </p:txEl>
                                          </p:spTgt>
                                        </p:tgtEl>
                                      </p:cBhvr>
                                      <p:to x="100000" y="95000"/>
                                    </p:animScale>
                                    <p:animScale>
                                      <p:cBhvr>
                                        <p:cTn id="32" dur="166" decel="50000">
                                          <p:stCondLst>
                                            <p:cond delay="1834"/>
                                          </p:stCondLst>
                                        </p:cTn>
                                        <p:tgtEl>
                                          <p:spTgt spid="3">
                                            <p:txEl>
                                              <p:pRg st="0" end="0"/>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down)">
                                      <p:cBhvr>
                                        <p:cTn id="37" dur="580">
                                          <p:stCondLst>
                                            <p:cond delay="0"/>
                                          </p:stCondLst>
                                        </p:cTn>
                                        <p:tgtEl>
                                          <p:spTgt spid="7">
                                            <p:txEl>
                                              <p:pRg st="0" end="0"/>
                                            </p:txEl>
                                          </p:spTgt>
                                        </p:tgtEl>
                                      </p:cBhvr>
                                    </p:animEffect>
                                    <p:anim calcmode="lin" valueType="num">
                                      <p:cBhvr>
                                        <p:cTn id="3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xEl>
                                              <p:pRg st="0" end="0"/>
                                            </p:txEl>
                                          </p:spTgt>
                                        </p:tgtEl>
                                      </p:cBhvr>
                                      <p:to x="100000" y="60000"/>
                                    </p:animScale>
                                    <p:animScale>
                                      <p:cBhvr>
                                        <p:cTn id="44" dur="166" decel="50000">
                                          <p:stCondLst>
                                            <p:cond delay="676"/>
                                          </p:stCondLst>
                                        </p:cTn>
                                        <p:tgtEl>
                                          <p:spTgt spid="7">
                                            <p:txEl>
                                              <p:pRg st="0" end="0"/>
                                            </p:txEl>
                                          </p:spTgt>
                                        </p:tgtEl>
                                      </p:cBhvr>
                                      <p:to x="100000" y="100000"/>
                                    </p:animScale>
                                    <p:animScale>
                                      <p:cBhvr>
                                        <p:cTn id="45" dur="26">
                                          <p:stCondLst>
                                            <p:cond delay="1312"/>
                                          </p:stCondLst>
                                        </p:cTn>
                                        <p:tgtEl>
                                          <p:spTgt spid="7">
                                            <p:txEl>
                                              <p:pRg st="0" end="0"/>
                                            </p:txEl>
                                          </p:spTgt>
                                        </p:tgtEl>
                                      </p:cBhvr>
                                      <p:to x="100000" y="80000"/>
                                    </p:animScale>
                                    <p:animScale>
                                      <p:cBhvr>
                                        <p:cTn id="46" dur="166" decel="50000">
                                          <p:stCondLst>
                                            <p:cond delay="1338"/>
                                          </p:stCondLst>
                                        </p:cTn>
                                        <p:tgtEl>
                                          <p:spTgt spid="7">
                                            <p:txEl>
                                              <p:pRg st="0" end="0"/>
                                            </p:txEl>
                                          </p:spTgt>
                                        </p:tgtEl>
                                      </p:cBhvr>
                                      <p:to x="100000" y="100000"/>
                                    </p:animScale>
                                    <p:animScale>
                                      <p:cBhvr>
                                        <p:cTn id="47" dur="26">
                                          <p:stCondLst>
                                            <p:cond delay="1642"/>
                                          </p:stCondLst>
                                        </p:cTn>
                                        <p:tgtEl>
                                          <p:spTgt spid="7">
                                            <p:txEl>
                                              <p:pRg st="0" end="0"/>
                                            </p:txEl>
                                          </p:spTgt>
                                        </p:tgtEl>
                                      </p:cBhvr>
                                      <p:to x="100000" y="90000"/>
                                    </p:animScale>
                                    <p:animScale>
                                      <p:cBhvr>
                                        <p:cTn id="48" dur="166" decel="50000">
                                          <p:stCondLst>
                                            <p:cond delay="1668"/>
                                          </p:stCondLst>
                                        </p:cTn>
                                        <p:tgtEl>
                                          <p:spTgt spid="7">
                                            <p:txEl>
                                              <p:pRg st="0" end="0"/>
                                            </p:txEl>
                                          </p:spTgt>
                                        </p:tgtEl>
                                      </p:cBhvr>
                                      <p:to x="100000" y="100000"/>
                                    </p:animScale>
                                    <p:animScale>
                                      <p:cBhvr>
                                        <p:cTn id="49" dur="26">
                                          <p:stCondLst>
                                            <p:cond delay="1808"/>
                                          </p:stCondLst>
                                        </p:cTn>
                                        <p:tgtEl>
                                          <p:spTgt spid="7">
                                            <p:txEl>
                                              <p:pRg st="0" end="0"/>
                                            </p:txEl>
                                          </p:spTgt>
                                        </p:tgtEl>
                                      </p:cBhvr>
                                      <p:to x="100000" y="95000"/>
                                    </p:animScale>
                                    <p:animScale>
                                      <p:cBhvr>
                                        <p:cTn id="50"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a:cs typeface="0 Badr" panose="00000400000000000000" pitchFamily="2" charset="-78"/>
              </a:rPr>
              <a:t>ترکیب مالکیت</a:t>
            </a:r>
            <a:br>
              <a:rPr lang="fa-IR" sz="4000" dirty="0">
                <a:cs typeface="0 Badr" panose="00000400000000000000" pitchFamily="2" charset="-78"/>
              </a:rPr>
            </a:br>
            <a:r>
              <a:rPr lang="fa-IR" sz="4000" dirty="0">
                <a:cs typeface="0 Badr" panose="00000400000000000000" pitchFamily="2" charset="-78"/>
              </a:rPr>
              <a:t>تجلی</a:t>
            </a:r>
            <a:endParaRPr lang="en-US" sz="4000" dirty="0">
              <a:cs typeface="0 Badr" panose="00000400000000000000" pitchFamily="2" charset="-78"/>
            </a:endParaRPr>
          </a:p>
        </p:txBody>
      </p:sp>
      <p:sp>
        <p:nvSpPr>
          <p:cNvPr id="4" name="Rectangle 3"/>
          <p:cNvSpPr/>
          <p:nvPr/>
        </p:nvSpPr>
        <p:spPr>
          <a:xfrm>
            <a:off x="4208929" y="1123837"/>
            <a:ext cx="7216590" cy="830997"/>
          </a:xfrm>
          <a:prstGeom prst="rect">
            <a:avLst/>
          </a:prstGeom>
        </p:spPr>
        <p:txBody>
          <a:bodyPr wrap="square">
            <a:spAutoFit/>
          </a:bodyPr>
          <a:lstStyle/>
          <a:p>
            <a:pPr algn="ctr" rtl="1"/>
            <a:r>
              <a:rPr lang="fa-IR" sz="2400" dirty="0">
                <a:latin typeface="Calibri" panose="020F0502020204030204" pitchFamily="34" charset="0"/>
                <a:ea typeface="Calibri" panose="020F0502020204030204" pitchFamily="34" charset="0"/>
                <a:cs typeface="B Nazanin" panose="00000400000000000000" pitchFamily="2" charset="-78"/>
              </a:rPr>
              <a:t>عمده سهام شرکت در حال حاضر در اختیار هلدینگ سرمایه (ومعادن) قرار دارد و این شرکت به طور مستقیم مالک 55 درصد از سهام می‌باشد. </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3560127678"/>
              </p:ext>
            </p:extLst>
          </p:nvPr>
        </p:nvGraphicFramePr>
        <p:xfrm>
          <a:off x="3792071" y="2767060"/>
          <a:ext cx="7633448" cy="3292568"/>
        </p:xfrm>
        <a:graphic>
          <a:graphicData uri="http://schemas.openxmlformats.org/drawingml/2006/table">
            <a:tbl>
              <a:tblPr rtl="1" firstRow="1" firstCol="1" bandRow="1">
                <a:tableStyleId>{5C22544A-7EE6-4342-B048-85BDC9FD1C3A}</a:tableStyleId>
              </a:tblPr>
              <a:tblGrid>
                <a:gridCol w="4823013">
                  <a:extLst>
                    <a:ext uri="{9D8B030D-6E8A-4147-A177-3AD203B41FA5}">
                      <a16:colId xmlns:a16="http://schemas.microsoft.com/office/drawing/2014/main" xmlns="" val="2732889825"/>
                    </a:ext>
                  </a:extLst>
                </a:gridCol>
                <a:gridCol w="1492624">
                  <a:extLst>
                    <a:ext uri="{9D8B030D-6E8A-4147-A177-3AD203B41FA5}">
                      <a16:colId xmlns:a16="http://schemas.microsoft.com/office/drawing/2014/main" xmlns="" val="2388327171"/>
                    </a:ext>
                  </a:extLst>
                </a:gridCol>
                <a:gridCol w="1317811">
                  <a:extLst>
                    <a:ext uri="{9D8B030D-6E8A-4147-A177-3AD203B41FA5}">
                      <a16:colId xmlns:a16="http://schemas.microsoft.com/office/drawing/2014/main" xmlns="" val="2649620921"/>
                    </a:ext>
                  </a:extLst>
                </a:gridCol>
              </a:tblGrid>
              <a:tr h="323679">
                <a:tc>
                  <a:txBody>
                    <a:bodyPr/>
                    <a:lstStyle/>
                    <a:p>
                      <a:pPr algn="ct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سهامداران</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ar-SA" sz="1800" kern="1200">
                          <a:solidFill>
                            <a:schemeClr val="tx1"/>
                          </a:solidFill>
                          <a:latin typeface="Calibri" panose="020F0502020204030204" pitchFamily="34" charset="0"/>
                          <a:ea typeface="Calibri" panose="020F0502020204030204" pitchFamily="34" charset="0"/>
                          <a:cs typeface="B Nazanin" panose="00000400000000000000" pitchFamily="2" charset="-78"/>
                        </a:rPr>
                        <a:t>سهم</a:t>
                      </a:r>
                      <a:endParaRPr lang="en-US" sz="1800" kern="120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درصد</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extLst>
                  <a:ext uri="{0D108BD9-81ED-4DB2-BD59-A6C34878D82A}">
                    <a16:rowId xmlns:a16="http://schemas.microsoft.com/office/drawing/2014/main" xmlns="" val="1687559675"/>
                  </a:ext>
                </a:extLst>
              </a:tr>
              <a:tr h="593195">
                <a:tc>
                  <a:txBody>
                    <a:bodyPr/>
                    <a:lstStyle/>
                    <a:p>
                      <a:pPr algn="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شركت سرمايه گذاري توسعه معادن و فلزات (سهامي عام)</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34</a:t>
                      </a:r>
                    </a:p>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میلیارد</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55.00</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extLst>
                  <a:ext uri="{0D108BD9-81ED-4DB2-BD59-A6C34878D82A}">
                    <a16:rowId xmlns:a16="http://schemas.microsoft.com/office/drawing/2014/main" xmlns="" val="407795455"/>
                  </a:ext>
                </a:extLst>
              </a:tr>
              <a:tr h="593195">
                <a:tc>
                  <a:txBody>
                    <a:bodyPr/>
                    <a:lstStyle/>
                    <a:p>
                      <a:pPr algn="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شركت معدني و صنعتي چادرملو (سهامي عام)</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11</a:t>
                      </a:r>
                    </a:p>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میلیارد</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17/26</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extLst>
                  <a:ext uri="{0D108BD9-81ED-4DB2-BD59-A6C34878D82A}">
                    <a16:rowId xmlns:a16="http://schemas.microsoft.com/office/drawing/2014/main" xmlns="" val="4136812732"/>
                  </a:ext>
                </a:extLst>
              </a:tr>
              <a:tr h="593195">
                <a:tc>
                  <a:txBody>
                    <a:bodyPr/>
                    <a:lstStyle/>
                    <a:p>
                      <a:pPr algn="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شركت معدني و صنعتي گل گهر (سهامي عام)</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11</a:t>
                      </a:r>
                      <a:r>
                        <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 </a:t>
                      </a:r>
                      <a:endPar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میلیارد</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17/00</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extLst>
                  <a:ext uri="{0D108BD9-81ED-4DB2-BD59-A6C34878D82A}">
                    <a16:rowId xmlns:a16="http://schemas.microsoft.com/office/drawing/2014/main" xmlns="" val="1188896185"/>
                  </a:ext>
                </a:extLst>
              </a:tr>
              <a:tr h="593195">
                <a:tc>
                  <a:txBody>
                    <a:bodyPr/>
                    <a:lstStyle/>
                    <a:p>
                      <a:pPr algn="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سرمایه گذاری پرتو تابان معادن و فلزات (سهامی خاص)</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693</a:t>
                      </a:r>
                      <a:r>
                        <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 </a:t>
                      </a:r>
                      <a:endPar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 میلیون</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1/11</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extLst>
                  <a:ext uri="{0D108BD9-81ED-4DB2-BD59-A6C34878D82A}">
                    <a16:rowId xmlns:a16="http://schemas.microsoft.com/office/drawing/2014/main" xmlns="" val="3972732231"/>
                  </a:ext>
                </a:extLst>
              </a:tr>
              <a:tr h="596109">
                <a:tc>
                  <a:txBody>
                    <a:bodyPr/>
                    <a:lstStyle/>
                    <a:p>
                      <a:pPr algn="r" rtl="1">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سایر سهامداران</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0">
                        <a:lnSpc>
                          <a:spcPct val="107000"/>
                        </a:lnSpc>
                        <a:spcAft>
                          <a:spcPts val="0"/>
                        </a:spcAft>
                      </a:pPr>
                      <a:r>
                        <a:rPr lang="ar-SA"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5.307</a:t>
                      </a:r>
                      <a:endPar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p>
                      <a:pPr algn="ctr" rtl="0">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میلیون</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tc>
                  <a:txBody>
                    <a:bodyPr/>
                    <a:lstStyle/>
                    <a:p>
                      <a:pPr algn="ctr" rtl="1">
                        <a:lnSpc>
                          <a:spcPct val="107000"/>
                        </a:lnSpc>
                        <a:spcAft>
                          <a:spcPts val="0"/>
                        </a:spcAft>
                      </a:pPr>
                      <a:r>
                        <a:rPr lang="fa-IR"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rPr>
                        <a:t>9/63</a:t>
                      </a:r>
                      <a:endParaRPr lang="en-US" sz="1800" kern="1200" dirty="0">
                        <a:solidFill>
                          <a:schemeClr val="tx1"/>
                        </a:solidFill>
                        <a:latin typeface="Calibri" panose="020F0502020204030204" pitchFamily="34" charset="0"/>
                        <a:ea typeface="Calibri" panose="020F0502020204030204" pitchFamily="34" charset="0"/>
                        <a:cs typeface="B Nazanin" panose="00000400000000000000" pitchFamily="2" charset="-78"/>
                      </a:endParaRPr>
                    </a:p>
                  </a:txBody>
                  <a:tcPr marL="116524" marR="116524" marT="0" marB="0" anchor="b"/>
                </a:tc>
                <a:extLst>
                  <a:ext uri="{0D108BD9-81ED-4DB2-BD59-A6C34878D82A}">
                    <a16:rowId xmlns:a16="http://schemas.microsoft.com/office/drawing/2014/main" xmlns="" val="3021488268"/>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10612858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400" dirty="0">
                <a:cs typeface="0 Badr" panose="00000400000000000000" pitchFamily="2" charset="-78"/>
              </a:rPr>
              <a:t>ترکیب سرمایه‏گذاری</a:t>
            </a:r>
            <a:br>
              <a:rPr lang="fa-IR" sz="4400" dirty="0">
                <a:cs typeface="0 Badr" panose="00000400000000000000" pitchFamily="2" charset="-78"/>
              </a:rPr>
            </a:br>
            <a:endParaRPr lang="en-US" sz="4400" dirty="0">
              <a:cs typeface="0 Badr"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81182" cy="6864096"/>
          </a:xfrm>
          <a:prstGeom prst="rect">
            <a:avLst/>
          </a:prstGeom>
        </p:spPr>
      </p:pic>
    </p:spTree>
    <p:extLst>
      <p:ext uri="{BB962C8B-B14F-4D97-AF65-F5344CB8AC3E}">
        <p14:creationId xmlns:p14="http://schemas.microsoft.com/office/powerpoint/2010/main" val="199954324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400" dirty="0">
                <a:cs typeface="0 Badr" panose="00000400000000000000" pitchFamily="2" charset="-78"/>
              </a:rPr>
              <a:t>ترکیب سرمایه‏گذاری</a:t>
            </a:r>
            <a:endParaRPr lang="en-US" sz="4400" dirty="0"/>
          </a:p>
        </p:txBody>
      </p:sp>
      <p:sp>
        <p:nvSpPr>
          <p:cNvPr id="8" name="Rectangle 7"/>
          <p:cNvSpPr/>
          <p:nvPr/>
        </p:nvSpPr>
        <p:spPr>
          <a:xfrm>
            <a:off x="2610422" y="5540354"/>
            <a:ext cx="240772" cy="369332"/>
          </a:xfrm>
          <a:prstGeom prst="rect">
            <a:avLst/>
          </a:prstGeom>
        </p:spPr>
        <p:txBody>
          <a:bodyPr wrap="none">
            <a:spAutoFit/>
          </a:bodyPr>
          <a:lstStyle/>
          <a:p>
            <a:r>
              <a:rPr lang="fa-IR" dirty="0">
                <a:latin typeface="Calibri" panose="020F0502020204030204" pitchFamily="34" charset="0"/>
                <a:ea typeface="Calibri" panose="020F0502020204030204" pitchFamily="34" charset="0"/>
                <a:cs typeface="B Nazanin" panose="00000400000000000000" pitchFamily="2" charset="-78"/>
              </a:rPr>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 y="-1"/>
            <a:ext cx="12181183" cy="6864096"/>
          </a:xfrm>
          <a:prstGeom prst="rect">
            <a:avLst/>
          </a:prstGeom>
        </p:spPr>
      </p:pic>
    </p:spTree>
    <p:extLst>
      <p:ext uri="{BB962C8B-B14F-4D97-AF65-F5344CB8AC3E}">
        <p14:creationId xmlns:p14="http://schemas.microsoft.com/office/powerpoint/2010/main" val="416334667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Override1.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ppt/theme/themeOverride2.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docProps/app.xml><?xml version="1.0" encoding="utf-8"?>
<Properties xmlns="http://schemas.openxmlformats.org/officeDocument/2006/extended-properties" xmlns:vt="http://schemas.openxmlformats.org/officeDocument/2006/docPropsVTypes">
  <Template>Flow</Template>
  <TotalTime>346</TotalTime>
  <Words>1148</Words>
  <Application>Microsoft Office PowerPoint</Application>
  <PresentationFormat>Widescreen</PresentationFormat>
  <Paragraphs>100</Paragraphs>
  <Slides>23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0 Badr</vt:lpstr>
      <vt:lpstr>0 Nazanin</vt:lpstr>
      <vt:lpstr>Arial</vt:lpstr>
      <vt:lpstr>B Nazanin</vt:lpstr>
      <vt:lpstr>Calibri</vt:lpstr>
      <vt:lpstr>Corbel</vt:lpstr>
      <vt:lpstr>IRANYekanFN Medium</vt:lpstr>
      <vt:lpstr>Kalameh(FaNum)</vt:lpstr>
      <vt:lpstr>Kalameh(FaNum) Black</vt:lpstr>
      <vt:lpstr>Kalameh(FaNum) Bold</vt:lpstr>
      <vt:lpstr>Tahoma</vt:lpstr>
      <vt:lpstr>Times New Roman</vt:lpstr>
      <vt:lpstr>Wingdings 2</vt:lpstr>
      <vt:lpstr>Frame</vt:lpstr>
      <vt:lpstr>تجلی توسعه معادن و فلزات (تجلی) </vt:lpstr>
      <vt:lpstr>نشست تحلیلی مدیران و فعالین بازار سرمایه </vt:lpstr>
      <vt:lpstr>اطلاعات کلی</vt:lpstr>
      <vt:lpstr>اطلاعات کلی</vt:lpstr>
      <vt:lpstr>فعالیت اصلی تجلی</vt:lpstr>
      <vt:lpstr>فعالیت اصلی تجلی</vt:lpstr>
      <vt:lpstr>ترکیب مالکیت تجلی</vt:lpstr>
      <vt:lpstr>ترکیب سرمایه‏گذاری </vt:lpstr>
      <vt:lpstr>ترکیب سرمایه‏گذاری</vt:lpstr>
      <vt:lpstr>ترکیب سرمایه‏گذاری </vt:lpstr>
      <vt:lpstr>دیگر دارایی‌های  غیربورسی </vt:lpstr>
      <vt:lpstr>دیگر دارایی‌های  غیربورسی </vt:lpstr>
      <vt:lpstr>دیگر دارایی‌های  غیربورسی </vt:lpstr>
      <vt:lpstr>دیگر دارایی‌های  غیربورسی </vt:lpstr>
      <vt:lpstr>دیگر دارایی‌های  غیربورسی </vt:lpstr>
      <vt:lpstr>دیگر دارایی‌های  غیربورسی </vt:lpstr>
      <vt:lpstr>دیگر دارایی‌های  غیربورسی </vt:lpstr>
      <vt:lpstr>NAV هر سهم</vt:lpstr>
      <vt:lpstr>NAV هر سهم</vt:lpstr>
      <vt:lpstr>NAV هر سهم</vt:lpstr>
      <vt:lpstr>NAV هر سهم</vt:lpstr>
      <vt:lpstr>با تشکر از توجه شما</vt:lpstr>
      <vt:lpstr>با تشکر از توجه شما</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تجلی توسعه معادن و فلزات (تجلی)</dc:title>
  <dc:creator>Windows User</dc:creator>
  <cp:lastModifiedBy>Alireza</cp:lastModifiedBy>
  <cp:revision>34</cp:revision>
  <dcterms:created xsi:type="dcterms:W3CDTF">2022-05-28T15:24:21Z</dcterms:created>
  <dcterms:modified xsi:type="dcterms:W3CDTF">2022-06-03T22:50:44Z</dcterms:modified>
</cp:coreProperties>
</file>