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783" r:id="rId3"/>
    <p:sldId id="788" r:id="rId4"/>
    <p:sldId id="784" r:id="rId5"/>
    <p:sldId id="785" r:id="rId6"/>
    <p:sldId id="793" r:id="rId7"/>
    <p:sldId id="786" r:id="rId8"/>
    <p:sldId id="801" r:id="rId9"/>
    <p:sldId id="791" r:id="rId10"/>
    <p:sldId id="789" r:id="rId11"/>
    <p:sldId id="790" r:id="rId12"/>
    <p:sldId id="802" r:id="rId13"/>
    <p:sldId id="782" r:id="rId14"/>
    <p:sldId id="540" r:id="rId15"/>
    <p:sldId id="267" r:id="rId16"/>
    <p:sldId id="795" r:id="rId17"/>
    <p:sldId id="271" r:id="rId18"/>
    <p:sldId id="536" r:id="rId19"/>
    <p:sldId id="311" r:id="rId20"/>
    <p:sldId id="312" r:id="rId21"/>
    <p:sldId id="313" r:id="rId22"/>
    <p:sldId id="314" r:id="rId23"/>
    <p:sldId id="315" r:id="rId24"/>
    <p:sldId id="316" r:id="rId25"/>
    <p:sldId id="317" r:id="rId26"/>
    <p:sldId id="388" r:id="rId27"/>
    <p:sldId id="389" r:id="rId28"/>
    <p:sldId id="310" r:id="rId29"/>
    <p:sldId id="391" r:id="rId30"/>
    <p:sldId id="799" r:id="rId31"/>
    <p:sldId id="80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45" autoAdjust="0"/>
    <p:restoredTop sz="94660"/>
  </p:normalViewPr>
  <p:slideViewPr>
    <p:cSldViewPr snapToGrid="0">
      <p:cViewPr>
        <p:scale>
          <a:sx n="60" d="100"/>
          <a:sy n="60" d="100"/>
        </p:scale>
        <p:origin x="-234" y="-3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Uma\Desktop\ISSF%20melt%20DATA\Q4%20Data%20India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SONY\Desktop\5TH%20nOV\pie%20chard%20world%20enduse.xlsx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N"/>
              <a:t>Stainless Steel Apparent Use – India in MT</a:t>
            </a: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col"/>
        <c:grouping val="clustered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Consumption!$A$2:$A$13</c:f>
              <c:numCache>
                <c:formatCode>General</c:formatCode>
                <c:ptCount val="12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</c:numCache>
            </c:numRef>
          </c:cat>
          <c:val>
            <c:numRef>
              <c:f>Consumption!$B$2:$B$13</c:f>
              <c:numCache>
                <c:formatCode>General</c:formatCode>
                <c:ptCount val="12"/>
                <c:pt idx="0">
                  <c:v>1.288</c:v>
                </c:pt>
                <c:pt idx="1">
                  <c:v>1.4009999999999974</c:v>
                </c:pt>
                <c:pt idx="2">
                  <c:v>1.611</c:v>
                </c:pt>
                <c:pt idx="3">
                  <c:v>1.7189999999999981</c:v>
                </c:pt>
                <c:pt idx="4">
                  <c:v>1.9440000000000015</c:v>
                </c:pt>
                <c:pt idx="5">
                  <c:v>2.069</c:v>
                </c:pt>
                <c:pt idx="6">
                  <c:v>2.2450000000000001</c:v>
                </c:pt>
                <c:pt idx="7">
                  <c:v>2.4</c:v>
                </c:pt>
                <c:pt idx="8">
                  <c:v>2.4649999999999999</c:v>
                </c:pt>
                <c:pt idx="9">
                  <c:v>2.69</c:v>
                </c:pt>
                <c:pt idx="10">
                  <c:v>2.8</c:v>
                </c:pt>
                <c:pt idx="11">
                  <c:v>2.9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6-4245-A889-A7A4D1F9B01C}"/>
            </c:ext>
          </c:extLst>
        </c:ser>
        <c:gapWidth val="219"/>
        <c:overlap val="-27"/>
        <c:axId val="56969088"/>
        <c:axId val="56975744"/>
      </c:barChart>
      <c:catAx>
        <c:axId val="56969088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75744"/>
        <c:crosses val="autoZero"/>
        <c:auto val="1"/>
        <c:lblAlgn val="ctr"/>
        <c:lblOffset val="100"/>
      </c:catAx>
      <c:valAx>
        <c:axId val="56975744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696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/>
      <c:pieChart>
        <c:varyColors val="1"/>
        <c:ser>
          <c:idx val="0"/>
          <c:order val="0"/>
          <c:dLbls>
            <c:dLbl>
              <c:idx val="0"/>
              <c:layout>
                <c:manualLayout>
                  <c:x val="-0.22363456178802388"/>
                  <c:y val="-5.795373526070435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200 series
53%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DD0-49CF-9B04-41BD153583BC}"/>
                </c:ext>
              </c:extLst>
            </c:dLbl>
            <c:dLbl>
              <c:idx val="1"/>
              <c:layout>
                <c:manualLayout>
                  <c:x val="0.21590409124117302"/>
                  <c:y val="-4.335801308418538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300 series 
32%</a:t>
                    </a:r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DD0-49CF-9B04-41BD153583BC}"/>
                </c:ext>
              </c:extLst>
            </c:dLbl>
            <c:dLbl>
              <c:idx val="2"/>
              <c:layout>
                <c:manualLayout>
                  <c:x val="0.12413920231620577"/>
                  <c:y val="0.192786069651741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400 series 
</a:t>
                    </a:r>
                    <a:r>
                      <a:rPr lang="en-US" dirty="0" smtClean="0"/>
                      <a:t>15%</a:t>
                    </a:r>
                    <a:endParaRPr lang="en-US" dirty="0"/>
                  </a:p>
                </c:rich>
              </c:tx>
              <c:showCatName val="1"/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DD0-49CF-9B04-41BD153583BC}"/>
                </c:ext>
              </c:extLst>
            </c:dLbl>
            <c:dLbl>
              <c:idx val="3"/>
              <c:delete val="1"/>
            </c:dLbl>
            <c:spPr>
              <a:noFill/>
              <a:ln>
                <a:noFill/>
              </a:ln>
              <a:effectLst/>
            </c:spPr>
            <c:showCatName val="1"/>
            <c:showPercent val="1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Sheet1!$E$18:$H$18</c:f>
              <c:strCache>
                <c:ptCount val="4"/>
                <c:pt idx="0">
                  <c:v>200 series</c:v>
                </c:pt>
                <c:pt idx="1">
                  <c:v>300 series </c:v>
                </c:pt>
                <c:pt idx="2">
                  <c:v>400 series </c:v>
                </c:pt>
                <c:pt idx="3">
                  <c:v>Total</c:v>
                </c:pt>
              </c:strCache>
            </c:strRef>
          </c:cat>
          <c:val>
            <c:numRef>
              <c:f>Sheet1!$E$19:$H$19</c:f>
              <c:numCache>
                <c:formatCode>General</c:formatCode>
                <c:ptCount val="4"/>
                <c:pt idx="0">
                  <c:v>57</c:v>
                </c:pt>
                <c:pt idx="1">
                  <c:v>29</c:v>
                </c:pt>
                <c:pt idx="2">
                  <c:v>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DD0-49CF-9B04-41BD153583BC}"/>
            </c:ext>
          </c:extLst>
        </c:ser>
        <c:firstSliceAng val="0"/>
      </c:pieChart>
    </c:plotArea>
    <c:plotVisOnly val="1"/>
    <c:dispBlanksAs val="zero"/>
  </c:chart>
  <c:txPr>
    <a:bodyPr/>
    <a:lstStyle/>
    <a:p>
      <a:pPr>
        <a:defRPr sz="14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Stainless  Steel  End-Use   :     World</a:t>
            </a:r>
            <a:r>
              <a:rPr lang="en-US" sz="2800" b="1" baseline="0" dirty="0"/>
              <a:t> </a:t>
            </a:r>
            <a:r>
              <a:rPr lang="en-US" sz="2800" b="1" baseline="0" dirty="0" err="1"/>
              <a:t>vs</a:t>
            </a:r>
            <a:r>
              <a:rPr lang="en-US" sz="2800" b="1" baseline="0" dirty="0"/>
              <a:t> India </a:t>
            </a:r>
            <a:endParaRPr lang="en-US" sz="2800" b="1" dirty="0"/>
          </a:p>
        </c:rich>
      </c:tx>
      <c:layout/>
      <c:spPr>
        <a:noFill/>
        <a:ln>
          <a:noFill/>
        </a:ln>
        <a:effectLst/>
      </c:spPr>
    </c:title>
    <c:plotArea>
      <c:layout>
        <c:manualLayout>
          <c:layoutTarget val="inner"/>
          <c:xMode val="edge"/>
          <c:yMode val="edge"/>
          <c:x val="3.7119020122484699E-2"/>
          <c:y val="0.13552807973883538"/>
          <c:w val="0.53709564304461965"/>
          <c:h val="0.80483854152791556"/>
        </c:manualLayout>
      </c:layout>
      <c:doughnutChart>
        <c:varyColors val="1"/>
        <c:ser>
          <c:idx val="0"/>
          <c:order val="0"/>
          <c:dPt>
            <c:idx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107D-4E23-8162-E8DF1C5E73E1}"/>
              </c:ext>
            </c:extLst>
          </c:dPt>
          <c:dPt>
            <c:idx val="1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07D-4E23-8162-E8DF1C5E73E1}"/>
              </c:ext>
            </c:extLst>
          </c:dPt>
          <c:dPt>
            <c:idx val="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107D-4E23-8162-E8DF1C5E73E1}"/>
              </c:ext>
            </c:extLst>
          </c:dPt>
          <c:dPt>
            <c:idx val="3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07D-4E23-8162-E8DF1C5E73E1}"/>
              </c:ext>
            </c:extLst>
          </c:dPt>
          <c:dPt>
            <c:idx val="4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107D-4E23-8162-E8DF1C5E73E1}"/>
              </c:ext>
            </c:extLst>
          </c:dPt>
          <c:dLbls>
            <c:dLbl>
              <c:idx val="0"/>
              <c:layout>
                <c:manualLayout>
                  <c:x val="-3.5555555555556212E-3"/>
                  <c:y val="-5.3280047691935603E-3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07D-4E23-8162-E8DF1C5E73E1}"/>
                </c:ext>
              </c:extLst>
            </c:dLbl>
            <c:dLbl>
              <c:idx val="1"/>
              <c:layout>
                <c:manualLayout>
                  <c:x val="-1.7777777777777852E-3"/>
                  <c:y val="0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07D-4E23-8162-E8DF1C5E73E1}"/>
                </c:ext>
              </c:extLst>
            </c:dLbl>
            <c:dLbl>
              <c:idx val="2"/>
              <c:layout>
                <c:manualLayout>
                  <c:x val="-3.2592216084532153E-17"/>
                  <c:y val="2.1312019076774408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07D-4E23-8162-E8DF1C5E73E1}"/>
                </c:ext>
              </c:extLst>
            </c:dLbl>
            <c:dLbl>
              <c:idx val="3"/>
              <c:layout>
                <c:manualLayout>
                  <c:x val="-3.5555555555555692E-3"/>
                  <c:y val="-5.3280047691935603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07D-4E23-8162-E8DF1C5E73E1}"/>
                </c:ext>
              </c:extLst>
            </c:dLbl>
            <c:dLbl>
              <c:idx val="4"/>
              <c:layout>
                <c:manualLayout>
                  <c:x val="1.9555555555555677E-2"/>
                  <c:y val="-6.6600059614919549E-2"/>
                </c:manualLayout>
              </c:layout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07D-4E23-8162-E8DF1C5E73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Sheet1!$C$6:$C$10</c:f>
              <c:strCache>
                <c:ptCount val="5"/>
                <c:pt idx="0">
                  <c:v>ART</c:v>
                </c:pt>
                <c:pt idx="1">
                  <c:v>Process Industry &amp; Engneering</c:v>
                </c:pt>
                <c:pt idx="2">
                  <c:v>Metal Products</c:v>
                </c:pt>
                <c:pt idx="3">
                  <c:v>ABC</c:v>
                </c:pt>
                <c:pt idx="4">
                  <c:v>Others</c:v>
                </c:pt>
              </c:strCache>
            </c:strRef>
          </c:cat>
          <c:val>
            <c:numRef>
              <c:f>Sheet1!$D$6:$D$10</c:f>
              <c:numCache>
                <c:formatCode>General</c:formatCode>
                <c:ptCount val="5"/>
                <c:pt idx="0">
                  <c:v>14.4</c:v>
                </c:pt>
                <c:pt idx="1">
                  <c:v>32.700000000000003</c:v>
                </c:pt>
                <c:pt idx="2">
                  <c:v>39.1</c:v>
                </c:pt>
                <c:pt idx="3">
                  <c:v>12.8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107D-4E23-8162-E8DF1C5E73E1}"/>
            </c:ext>
          </c:extLst>
        </c:ser>
        <c:ser>
          <c:idx val="2"/>
          <c:order val="1"/>
          <c:spPr>
            <a:solidFill>
              <a:srgbClr val="FFFFFF"/>
            </a:solidFill>
          </c:spPr>
          <c:explosion val="30"/>
          <c:dPt>
            <c:idx val="0"/>
            <c:spPr>
              <a:solidFill>
                <a:srgbClr val="00B0F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107D-4E23-8162-E8DF1C5E73E1}"/>
              </c:ext>
            </c:extLst>
          </c:dPt>
          <c:dPt>
            <c:idx val="1"/>
            <c:explosion val="42"/>
            <c:spPr>
              <a:solidFill>
                <a:schemeClr val="accent2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07D-4E23-8162-E8DF1C5E73E1}"/>
              </c:ext>
            </c:extLst>
          </c:dPt>
          <c:dPt>
            <c:idx val="2"/>
            <c:explosion val="52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107D-4E23-8162-E8DF1C5E73E1}"/>
              </c:ext>
            </c:extLst>
          </c:dPt>
          <c:dPt>
            <c:idx val="3"/>
            <c:spPr>
              <a:solidFill>
                <a:srgbClr val="002060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107D-4E23-8162-E8DF1C5E73E1}"/>
              </c:ext>
            </c:extLst>
          </c:dPt>
          <c:dPt>
            <c:idx val="4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107D-4E23-8162-E8DF1C5E73E1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10.5%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07D-4E23-8162-E8DF1C5E73E1}"/>
                </c:ext>
              </c:extLst>
            </c:dLbl>
            <c:dLbl>
              <c:idx val="1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07D-4E23-8162-E8DF1C5E73E1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51%</a:t>
                    </a:r>
                    <a:endParaRPr lang="en-US" dirty="0"/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07D-4E23-8162-E8DF1C5E73E1}"/>
                </c:ext>
              </c:extLst>
            </c:dLbl>
            <c:dLbl>
              <c:idx val="3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/>
                      <a:t>7.5%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07D-4E23-8162-E8DF1C5E73E1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3.0%</a:t>
                    </a:r>
                  </a:p>
                </c:rich>
              </c:tx>
              <c:showPercent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07D-4E23-8162-E8DF1C5E73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Percent val="1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Sheet1!$C$6:$C$10</c:f>
              <c:strCache>
                <c:ptCount val="5"/>
                <c:pt idx="0">
                  <c:v>ART</c:v>
                </c:pt>
                <c:pt idx="1">
                  <c:v>Process Industry &amp; Engneering</c:v>
                </c:pt>
                <c:pt idx="2">
                  <c:v>Metal Products</c:v>
                </c:pt>
                <c:pt idx="3">
                  <c:v>ABC</c:v>
                </c:pt>
                <c:pt idx="4">
                  <c:v>Others</c:v>
                </c:pt>
              </c:strCache>
            </c:strRef>
          </c:cat>
          <c:val>
            <c:numRef>
              <c:f>Sheet1!$F$6:$F$10</c:f>
              <c:numCache>
                <c:formatCode>General</c:formatCode>
                <c:ptCount val="5"/>
                <c:pt idx="0">
                  <c:v>9</c:v>
                </c:pt>
                <c:pt idx="1">
                  <c:v>27.3</c:v>
                </c:pt>
                <c:pt idx="2">
                  <c:v>52</c:v>
                </c:pt>
                <c:pt idx="3">
                  <c:v>6.7</c:v>
                </c:pt>
                <c:pt idx="4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107D-4E23-8162-E8DF1C5E73E1}"/>
            </c:ext>
          </c:extLst>
        </c:ser>
        <c:firstSliceAng val="21"/>
        <c:holeSize val="25"/>
        <c:extLst xmlns:c16r2="http://schemas.microsoft.com/office/drawing/2015/06/chart">
          <c:ext xmlns:c15="http://schemas.microsoft.com/office/drawing/2012/chart" uri="{02D57815-91ED-43cb-92C2-25804820EDAC}">
            <c15:filteredPieSeries>
              <c15:ser>
                <c:idx val="1"/>
                <c:order val="1"/>
                <c:dPt>
                  <c:idx val="0"/>
                  <c:bubble3D val="0"/>
                  <c:spPr>
                    <a:solidFill>
                      <a:schemeClr val="accent1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D-107D-4E23-8162-E8DF1C5E73E1}"/>
                    </c:ext>
                  </c:extLst>
                </c:dPt>
                <c:dPt>
                  <c:idx val="1"/>
                  <c:bubble3D val="0"/>
                  <c:spPr>
                    <a:solidFill>
                      <a:schemeClr val="accent2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0F-107D-4E23-8162-E8DF1C5E73E1}"/>
                    </c:ext>
                  </c:extLst>
                </c:dPt>
                <c:dPt>
                  <c:idx val="2"/>
                  <c:bubble3D val="0"/>
                  <c:spPr>
                    <a:solidFill>
                      <a:schemeClr val="accent3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1-107D-4E23-8162-E8DF1C5E73E1}"/>
                    </c:ext>
                  </c:extLst>
                </c:dPt>
                <c:dPt>
                  <c:idx val="3"/>
                  <c:bubble3D val="0"/>
                  <c:spPr>
                    <a:solidFill>
                      <a:schemeClr val="accent4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3-107D-4E23-8162-E8DF1C5E73E1}"/>
                    </c:ext>
                  </c:extLst>
                </c:dPt>
                <c:dPt>
                  <c:idx val="4"/>
                  <c:bubble3D val="0"/>
                  <c:spPr>
                    <a:solidFill>
                      <a:schemeClr val="accent5"/>
                    </a:solidFill>
                    <a:ln w="19050">
                      <a:solidFill>
                        <a:schemeClr val="lt1"/>
                      </a:solidFill>
                    </a:ln>
                    <a:effectLst/>
                  </c:spPr>
                  <c:extLst>
                    <c:ext xmlns:c16="http://schemas.microsoft.com/office/drawing/2014/chart" uri="{C3380CC4-5D6E-409C-BE32-E72D297353CC}">
                      <c16:uniqueId val="{00000015-107D-4E23-8162-E8DF1C5E73E1}"/>
                    </c:ext>
                  </c:extLst>
                </c:dPt>
                <c:cat>
                  <c:strRef>
                    <c:extLst>
                      <c:ext uri="{02D57815-91ED-43cb-92C2-25804820EDAC}">
                        <c15:formulaRef>
                          <c15:sqref>Sheet1!$C$6:$C$10</c15:sqref>
                        </c15:formulaRef>
                      </c:ext>
                    </c:extLst>
                    <c:strCache>
                      <c:ptCount val="5"/>
                      <c:pt idx="0">
                        <c:v>ART</c:v>
                      </c:pt>
                      <c:pt idx="1">
                        <c:v>Process Industry &amp; Engneering</c:v>
                      </c:pt>
                      <c:pt idx="2">
                        <c:v>Metal Products</c:v>
                      </c:pt>
                      <c:pt idx="3">
                        <c:v>ABC</c:v>
                      </c:pt>
                      <c:pt idx="4">
                        <c:v>Others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Sheet1!$E$6:$E$10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16-107D-4E23-8162-E8DF1C5E73E1}"/>
                  </c:ext>
                </c:extLst>
              </c15:ser>
            </c15:filteredPieSeries>
          </c:ext>
        </c:extLst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83762185976752"/>
          <c:y val="0.24739104371213025"/>
          <c:w val="0.3832429930633689"/>
          <c:h val="0.53773824568225259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2"/>
  <c:userShapes r:id="rId3"/>
</c:chartSpac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0.25382</cdr:x>
      <cdr:y>0.5199</cdr:y>
    </cdr:from>
    <cdr:to>
      <cdr:x>0.35782</cdr:x>
      <cdr:y>0.57984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23386" y="3400383"/>
          <a:ext cx="1033924" cy="3920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1400" b="1" dirty="0">
              <a:solidFill>
                <a:schemeClr val="tx1"/>
              </a:solidFill>
              <a:effectLst/>
            </a:rPr>
            <a:t>WORLD</a:t>
          </a:r>
        </a:p>
      </cdr:txBody>
    </cdr:sp>
  </cdr:relSizeAnchor>
  <cdr:relSizeAnchor xmlns:cdr="http://schemas.openxmlformats.org/drawingml/2006/chartDrawing">
    <cdr:from>
      <cdr:x>0.04464</cdr:x>
      <cdr:y>0.2963</cdr:y>
    </cdr:from>
    <cdr:to>
      <cdr:x>0.17309</cdr:x>
      <cdr:y>0.35624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381000" y="1828800"/>
          <a:ext cx="1096244" cy="3699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600" b="1" dirty="0"/>
            <a:t>INDIA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C8D1F-C82F-4FC5-92E4-3B28864FDF83}" type="datetimeFigureOut">
              <a:rPr lang="en-US" smtClean="0"/>
              <a:pPr/>
              <a:t>8/21/2018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83B86-2E3F-4FB2-A1A7-D83C32C828B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9D9A9B8-4AC0-4EDA-80BC-F880DD990A87}" type="slidenum">
              <a:rPr lang="en-US" smtClean="0"/>
              <a:pPr/>
              <a:t>30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5726FCB-1E5F-466D-B9CA-ACB0A0727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AA10D54-16F4-4ECD-AA61-70A919568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1FAB1F3-87E7-4904-934E-1C73F0D3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3255BB-6129-4D2B-8459-06E59B593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7C82A3-E0B9-45C7-B18D-54F0B105C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74370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C4E4E6-0DCF-4405-B6C5-F36C22357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89BDD8C-63AB-40E1-943B-134F0E7E65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F67EBF4-D3A2-49D6-8D65-5F66C0B8F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B14EA1E-45BD-4234-B5C2-EE97BA416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E2134F-7DE3-4E81-8296-CF1D312C0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4049946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C6C9204-2F39-4418-BB1B-029E609BE1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4D42406-A52C-48FA-931D-25767B5C48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E88F124-1223-40C1-94D0-19626E7EF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8AD4DD-00AA-4717-8EA0-07270477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381F81-B6AF-4D09-BF03-A851D9A9F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357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671400" y="1264568"/>
            <a:ext cx="10849205" cy="360040"/>
          </a:xfrm>
          <a:prstGeom prst="rect">
            <a:avLst/>
          </a:prstGeom>
          <a:solidFill>
            <a:srgbClr val="005D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ZA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 Cond" panose="020B06060304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95420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3342182-7AF7-4BF0-8917-BF29D5BD0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B266C4B-8637-492C-A133-B6E1246205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D6A191-EECB-4E84-8D81-9AA46EE7A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E441F7-1017-4427-8815-495AA6EAB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8BAEE3-3A7A-412C-9981-17B43761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1338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BF184B-C55A-421F-BCBB-1AA6DC5C6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6C396D-F29D-4A38-8150-98841B2A39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32DD98-D0D6-48F1-A247-183B24AD0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ADDD8FB-D009-40DC-A351-C5ACFACD2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5099CC1-C3BA-4BA3-8233-65694233E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60219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A06E2C-0FB8-4D30-B8F3-BA5A13BBB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48DA06-CC8F-488F-83C5-2A5157BB5A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F6A2F22-6A80-485C-921D-A62618B06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3E6DE18-0CBA-4D8F-A164-015C6D012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ABB78CE-AD75-4ED6-8D9A-1AA87D0CF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11D6A03-CD73-404D-A0AE-B203C776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27290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A8A073-EC82-467E-B2D7-BFC2F3D8E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64B35AF-C699-4FE0-96E6-73EFE1A578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3D76388-BF1D-4C75-8C55-935AE2973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4F88D69-7077-4141-80BA-FE76F6865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75D41CA-8FBA-4366-A50F-3C9C5A0F9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50952A0-57AC-4EE8-869E-E677FFE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33D20ED-072E-4A61-9BAC-A9276EB7E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67B37FE0-DEDD-4808-B29D-C971F767E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89960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8DF980-6C0F-4354-A96C-7B08120B5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6213A86-56AD-4D51-A2C2-1A4B2E215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7C77061C-0117-4ED2-8C8E-3ACD7196B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6DCC806-0B9B-4D62-80AB-281221728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2160379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D00CB20-8D1D-40C6-A19F-793D562D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A01D637-1B46-4694-87C2-6D63F1B3E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AADB76B-8AB2-49BC-8D93-E98FD0AC9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046107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127833-587A-4677-AF66-D2BF2E84C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FA06352-2A1C-41F0-BB82-FBBFB4630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F6C175F-3ABA-4153-972F-0D22CF2A8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ABCFCA8-1D7E-4FAB-917F-5B655788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A90D8B4-E44A-4582-A52E-CB1781991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2EAF7B-7360-45AE-9725-9D5829063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036014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3BF5DC-70FD-44AB-B0A8-80070AC69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B72F95-9A7C-4DF2-9395-9CD66CAD58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1530097-D926-49E1-9751-DD64B1334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FC4F447-3986-4CD4-8E26-532E18451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6C72FDF-7343-4B6E-B084-4B9150B90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DA0D574-C20E-4084-BC66-45C7B0AF6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328039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3D59950-9EC8-40A7-A8FF-BB7AA2D79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7A5B4D4-4511-4A66-8D45-B2BBE9C67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8CBEC17-F5BC-4160-8926-137F81278C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22448-351A-44A5-8ADB-203C20B63211}" type="datetimeFigureOut">
              <a:rPr lang="en-IN" smtClean="0"/>
              <a:pPr/>
              <a:t>8/21/2018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8220AB-F19E-464F-BAA7-499A9FD4D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99200B-876D-4922-AF99-41812665B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87E75-DB40-4400-BF63-EA8901A68CB9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xmlns="" val="148599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xmlns="" id="{1045B59B-615E-4718-A150-42DE5D03E1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D6CF29CD-38B8-4924-BA11-6D6051748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5D641D64-3074-4CB8-B10E-DFD40CCE2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7011" y="4502330"/>
            <a:ext cx="10765410" cy="1207269"/>
          </a:xfrm>
        </p:spPr>
        <p:txBody>
          <a:bodyPr>
            <a:normAutofit fontScale="90000"/>
          </a:bodyPr>
          <a:lstStyle/>
          <a:p>
            <a:r>
              <a:rPr lang="en-IN" sz="3800">
                <a:solidFill>
                  <a:srgbClr val="FFFFFF"/>
                </a:solidFill>
              </a:rPr>
              <a:t>Indian Stainless Steel Industry – Growth Prospects</a:t>
            </a:r>
            <a:br>
              <a:rPr lang="en-IN" sz="3800">
                <a:solidFill>
                  <a:srgbClr val="FFFFFF"/>
                </a:solidFill>
              </a:rPr>
            </a:br>
            <a:endParaRPr lang="en-IN" sz="38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51956F0-1F01-47DE-BFEC-E68344582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6313" y="5665510"/>
            <a:ext cx="9426806" cy="719122"/>
          </a:xfrm>
        </p:spPr>
        <p:txBody>
          <a:bodyPr>
            <a:noAutofit/>
          </a:bodyPr>
          <a:lstStyle/>
          <a:p>
            <a:r>
              <a:rPr lang="en-IN" sz="2000" b="1" dirty="0" smtClean="0">
                <a:solidFill>
                  <a:srgbClr val="E7E6E6"/>
                </a:solidFill>
              </a:rPr>
              <a:t> </a:t>
            </a:r>
            <a:r>
              <a:rPr lang="en-IN" sz="2000" b="1" dirty="0">
                <a:solidFill>
                  <a:srgbClr val="E7E6E6"/>
                </a:solidFill>
              </a:rPr>
              <a:t>N C </a:t>
            </a:r>
            <a:r>
              <a:rPr lang="en-IN" sz="2000" b="1" dirty="0" err="1">
                <a:solidFill>
                  <a:srgbClr val="E7E6E6"/>
                </a:solidFill>
              </a:rPr>
              <a:t>Mathur</a:t>
            </a:r>
            <a:endParaRPr lang="en-IN" sz="2000" b="1" dirty="0">
              <a:solidFill>
                <a:srgbClr val="E7E6E6"/>
              </a:solidFill>
            </a:endParaRPr>
          </a:p>
          <a:p>
            <a:r>
              <a:rPr lang="en-IN" sz="2000" b="1" dirty="0" smtClean="0">
                <a:solidFill>
                  <a:srgbClr val="E7E6E6"/>
                </a:solidFill>
              </a:rPr>
              <a:t>Independent  </a:t>
            </a:r>
            <a:r>
              <a:rPr lang="en-IN" sz="2000" b="1" dirty="0">
                <a:solidFill>
                  <a:srgbClr val="E7E6E6"/>
                </a:solidFill>
              </a:rPr>
              <a:t>Director, </a:t>
            </a:r>
            <a:r>
              <a:rPr lang="en-IN" sz="2000" b="1" dirty="0" err="1" smtClean="0">
                <a:solidFill>
                  <a:srgbClr val="E7E6E6"/>
                </a:solidFill>
              </a:rPr>
              <a:t>Jinda</a:t>
            </a:r>
            <a:r>
              <a:rPr lang="en-IN" sz="2000" b="1" dirty="0" smtClean="0">
                <a:solidFill>
                  <a:srgbClr val="E7E6E6"/>
                </a:solidFill>
              </a:rPr>
              <a:t> </a:t>
            </a:r>
            <a:r>
              <a:rPr lang="en-IN" sz="2000" b="1" dirty="0" err="1" smtClean="0">
                <a:solidFill>
                  <a:srgbClr val="E7E6E6"/>
                </a:solidFill>
              </a:rPr>
              <a:t>Stainlessl</a:t>
            </a:r>
            <a:r>
              <a:rPr lang="en-IN" sz="2000" b="1" dirty="0" smtClean="0">
                <a:solidFill>
                  <a:srgbClr val="E7E6E6"/>
                </a:solidFill>
              </a:rPr>
              <a:t> </a:t>
            </a:r>
            <a:r>
              <a:rPr lang="en-IN" sz="2000" b="1" dirty="0" err="1">
                <a:solidFill>
                  <a:srgbClr val="E7E6E6"/>
                </a:solidFill>
              </a:rPr>
              <a:t>Hisar</a:t>
            </a:r>
            <a:r>
              <a:rPr lang="en-IN" sz="2000" b="1" dirty="0">
                <a:solidFill>
                  <a:srgbClr val="E7E6E6"/>
                </a:solidFill>
              </a:rPr>
              <a:t> Limited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117667F-DA7B-4142-85B0-26F9BB0B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/>
          </a:blip>
          <a:srcRect l="3966" t="16366" r="16346" b="30769"/>
          <a:stretch/>
        </p:blipFill>
        <p:spPr>
          <a:xfrm>
            <a:off x="1560786" y="166650"/>
            <a:ext cx="9710324" cy="362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87638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55AA71-AECC-4467-B0E9-94316249A7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269" t="9102" r="10505" b="11923"/>
          <a:stretch/>
        </p:blipFill>
        <p:spPr>
          <a:xfrm>
            <a:off x="1449265" y="615461"/>
            <a:ext cx="9293469" cy="541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7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3F7EAD-617B-4336-B14A-04B0F6708C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3413" t="8589" r="12740" b="8077"/>
          <a:stretch/>
        </p:blipFill>
        <p:spPr>
          <a:xfrm>
            <a:off x="1204545" y="474784"/>
            <a:ext cx="9335753" cy="592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247697"/>
            <a:ext cx="10515600" cy="2929266"/>
          </a:xfrm>
        </p:spPr>
        <p:txBody>
          <a:bodyPr/>
          <a:lstStyle/>
          <a:p>
            <a:pPr>
              <a:buNone/>
            </a:pPr>
            <a:r>
              <a:rPr lang="en-US" sz="3200" b="1" dirty="0" smtClean="0"/>
              <a:t>            Indian Stainless Industry and end use applications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E9D343-F3BB-4E83-9902-5D812340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GDP </a:t>
            </a:r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Annual Growth Rate-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xmlns="" id="{FE464E42-3384-4AAC-9BA8-7208EB240E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t="10136"/>
          <a:stretch/>
        </p:blipFill>
        <p:spPr>
          <a:xfrm>
            <a:off x="1378698" y="2120630"/>
            <a:ext cx="9434603" cy="3948796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xmlns="" id="{D861CE12-8338-4DFE-B308-16DC89DF20E3}"/>
              </a:ext>
            </a:extLst>
          </p:cNvPr>
          <p:cNvCxnSpPr/>
          <p:nvPr/>
        </p:nvCxnSpPr>
        <p:spPr>
          <a:xfrm>
            <a:off x="6186196" y="3741576"/>
            <a:ext cx="1240971" cy="7371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862D1ABF-4C96-41E2-93B6-914C5C89627B}"/>
              </a:ext>
            </a:extLst>
          </p:cNvPr>
          <p:cNvCxnSpPr/>
          <p:nvPr/>
        </p:nvCxnSpPr>
        <p:spPr>
          <a:xfrm flipV="1">
            <a:off x="7520473" y="3713584"/>
            <a:ext cx="1063690" cy="7557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A9122C6-9298-4791-BCD8-84F51C8A8BDA}"/>
              </a:ext>
            </a:extLst>
          </p:cNvPr>
          <p:cNvSpPr txBox="1"/>
          <p:nvPr/>
        </p:nvSpPr>
        <p:spPr>
          <a:xfrm>
            <a:off x="5931498" y="2377105"/>
            <a:ext cx="3464429" cy="64633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IN" i="1" dirty="0"/>
              <a:t>Demonetization 8</a:t>
            </a:r>
            <a:r>
              <a:rPr lang="en-IN" i="1" baseline="30000" dirty="0"/>
              <a:t>th</a:t>
            </a:r>
            <a:r>
              <a:rPr lang="en-IN" i="1" dirty="0"/>
              <a:t> Nov 2016</a:t>
            </a:r>
          </a:p>
          <a:p>
            <a:pPr marL="342900" indent="-342900">
              <a:buAutoNum type="arabicPeriod"/>
            </a:pPr>
            <a:r>
              <a:rPr lang="en-IN" i="1" dirty="0"/>
              <a:t> GST – 1</a:t>
            </a:r>
            <a:r>
              <a:rPr lang="en-IN" i="1" baseline="30000" dirty="0"/>
              <a:t>st</a:t>
            </a:r>
            <a:r>
              <a:rPr lang="en-IN" i="1" dirty="0"/>
              <a:t> July 2017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05FE3A-69F4-4E59-98F4-1B7404DF8DD7}"/>
              </a:ext>
            </a:extLst>
          </p:cNvPr>
          <p:cNvSpPr txBox="1"/>
          <p:nvPr/>
        </p:nvSpPr>
        <p:spPr>
          <a:xfrm>
            <a:off x="6550090" y="3734191"/>
            <a:ext cx="38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57530C7-4250-4D5D-A816-E9AC5C0D6E95}"/>
              </a:ext>
            </a:extLst>
          </p:cNvPr>
          <p:cNvSpPr txBox="1"/>
          <p:nvPr/>
        </p:nvSpPr>
        <p:spPr>
          <a:xfrm>
            <a:off x="7781730" y="3778898"/>
            <a:ext cx="3825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xmlns="" val="381602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xmlns="" id="{47F48605-96B3-49BE-AAF1-41D33201E2D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2006601" y="643467"/>
          <a:ext cx="8178799" cy="55710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1320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15591" y="537213"/>
            <a:ext cx="7286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Stainless Steel Melt Production, India : Grade-wise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2600" y="6412367"/>
            <a:ext cx="1485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/>
              <a:t>Source: ISSDA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xmlns="" id="{CD81386A-2387-4855-AA9D-13EECFC0F87F}"/>
              </a:ext>
            </a:extLst>
          </p:cNvPr>
          <p:cNvGraphicFramePr/>
          <p:nvPr>
            <p:extLst/>
          </p:nvPr>
        </p:nvGraphicFramePr>
        <p:xfrm>
          <a:off x="1523999" y="599090"/>
          <a:ext cx="8849711" cy="5801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582592F-5805-4777-9F70-2A635A5811EC}"/>
              </a:ext>
            </a:extLst>
          </p:cNvPr>
          <p:cNvSpPr txBox="1"/>
          <p:nvPr/>
        </p:nvSpPr>
        <p:spPr>
          <a:xfrm>
            <a:off x="3091544" y="5880538"/>
            <a:ext cx="224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 smtClean="0"/>
              <a:t>                          2017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xmlns="" val="146779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655002"/>
          </a:xfrm>
        </p:spPr>
        <p:txBody>
          <a:bodyPr>
            <a:normAutofit/>
          </a:bodyPr>
          <a:lstStyle/>
          <a:p>
            <a:r>
              <a:rPr lang="en-IN" sz="3600" dirty="0" smtClean="0"/>
              <a:t>Application of 200 Series </a:t>
            </a:r>
            <a:r>
              <a:rPr lang="en-IN" sz="3600" dirty="0" smtClean="0"/>
              <a:t>Cr-</a:t>
            </a:r>
            <a:r>
              <a:rPr lang="en-IN" sz="3600" dirty="0" err="1" smtClean="0"/>
              <a:t>Mn</a:t>
            </a:r>
            <a:r>
              <a:rPr lang="en-IN" sz="3600" dirty="0" smtClean="0"/>
              <a:t> Stainless </a:t>
            </a:r>
            <a:r>
              <a:rPr lang="en-IN" sz="3600" dirty="0" smtClean="0"/>
              <a:t>Steels</a:t>
            </a:r>
            <a:endParaRPr lang="en-IN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/>
          <a:srcRect l="16666" t="9259" r="14500" b="6741"/>
          <a:stretch/>
        </p:blipFill>
        <p:spPr>
          <a:xfrm>
            <a:off x="0" y="1008993"/>
            <a:ext cx="5123793" cy="35171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/>
          <a:srcRect l="22083" t="19482" r="23584" b="12222"/>
          <a:stretch/>
        </p:blipFill>
        <p:spPr>
          <a:xfrm>
            <a:off x="5108029" y="2371696"/>
            <a:ext cx="5407572" cy="38234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4713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1768929" y="424545"/>
          <a:ext cx="8621486" cy="6193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9219" name="Picture 4" descr="https://ssl.gstatic.com/ui/v1/icons/mail/images/cleardot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2111" y="959645"/>
            <a:ext cx="5358" cy="7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2"/>
          <p:cNvSpPr txBox="1">
            <a:spLocks noChangeArrowheads="1"/>
          </p:cNvSpPr>
          <p:nvPr/>
        </p:nvSpPr>
        <p:spPr bwMode="auto">
          <a:xfrm>
            <a:off x="5943601" y="5638801"/>
            <a:ext cx="3867833" cy="715581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350" b="1" dirty="0">
                <a:solidFill>
                  <a:srgbClr val="002060"/>
                </a:solidFill>
                <a:cs typeface="Arial" charset="0"/>
              </a:rPr>
              <a:t>World average                           - 6     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350" b="1" dirty="0">
                <a:solidFill>
                  <a:srgbClr val="002060"/>
                </a:solidFill>
                <a:cs typeface="Arial" charset="0"/>
              </a:rPr>
              <a:t>Developed Economy  above    - 10   Kg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350" b="1" dirty="0">
                <a:solidFill>
                  <a:srgbClr val="002060"/>
                </a:solidFill>
                <a:cs typeface="Arial" charset="0"/>
              </a:rPr>
              <a:t>India                                            - 2.2    Kg</a:t>
            </a:r>
            <a:endParaRPr lang="en-US" altLang="en-US" sz="135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52600" y="6412366"/>
            <a:ext cx="1485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Source: ISSDA</a:t>
            </a:r>
          </a:p>
        </p:txBody>
      </p:sp>
    </p:spTree>
    <p:extLst>
      <p:ext uri="{BB962C8B-B14F-4D97-AF65-F5344CB8AC3E}">
        <p14:creationId xmlns:p14="http://schemas.microsoft.com/office/powerpoint/2010/main" xmlns="" val="351523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D9EF7C2D-39DC-4A4A-A036-B18019E4A5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567151"/>
            <a:ext cx="9144000" cy="1325563"/>
          </a:xfrm>
          <a:ln>
            <a:solidFill>
              <a:srgbClr val="FF0000"/>
            </a:solidFill>
          </a:ln>
        </p:spPr>
        <p:txBody>
          <a:bodyPr/>
          <a:lstStyle/>
          <a:p>
            <a:pPr algn="ctr"/>
            <a:r>
              <a:rPr lang="en-IN" dirty="0"/>
              <a:t>Success Stories</a:t>
            </a:r>
          </a:p>
        </p:txBody>
      </p:sp>
    </p:spTree>
    <p:extLst>
      <p:ext uri="{BB962C8B-B14F-4D97-AF65-F5344CB8AC3E}">
        <p14:creationId xmlns:p14="http://schemas.microsoft.com/office/powerpoint/2010/main" xmlns="" val="412789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BAC7D-2C21-4565-83E4-B90C92B4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8441" y="963877"/>
            <a:ext cx="2664373" cy="4930246"/>
          </a:xfrm>
        </p:spPr>
        <p:txBody>
          <a:bodyPr>
            <a:normAutofit/>
          </a:bodyPr>
          <a:lstStyle/>
          <a:p>
            <a:pPr algn="r"/>
            <a:r>
              <a:rPr lang="en-IN" dirty="0">
                <a:solidFill>
                  <a:schemeClr val="accent1"/>
                </a:solidFill>
              </a:rPr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96696-EE28-45DC-9594-85C9C7694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13889" y="851337"/>
            <a:ext cx="6463863" cy="5628291"/>
          </a:xfrm>
        </p:spPr>
        <p:txBody>
          <a:bodyPr anchor="ctr">
            <a:normAutofit lnSpcReduction="10000"/>
          </a:bodyPr>
          <a:lstStyle/>
          <a:p>
            <a:r>
              <a:rPr lang="en-IN" sz="2100" b="1" dirty="0"/>
              <a:t> </a:t>
            </a:r>
            <a:r>
              <a:rPr lang="en-IN" b="1" dirty="0"/>
              <a:t>Automotive Railways and Transport (ART )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Indian Railways complete switch over to SS coaches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Accessories in coaches Biodigester toilets, water tanks, modular toilets etc also in stainless steels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Metro Coaches all stainless steel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Bus Body – Growth likely to pick up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Fuel Tanks for commercial vehicles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Tipper truck Bodies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Water Transporting tankers</a:t>
            </a:r>
          </a:p>
          <a:p>
            <a:pPr lvl="1" algn="just">
              <a:lnSpc>
                <a:spcPct val="150000"/>
              </a:lnSpc>
            </a:pPr>
            <a:r>
              <a:rPr lang="en-IN" sz="2100" dirty="0"/>
              <a:t>Edible Oil Tankers</a:t>
            </a:r>
          </a:p>
        </p:txBody>
      </p:sp>
    </p:spTree>
    <p:extLst>
      <p:ext uri="{BB962C8B-B14F-4D97-AF65-F5344CB8AC3E}">
        <p14:creationId xmlns:p14="http://schemas.microsoft.com/office/powerpoint/2010/main" xmlns="" val="2117484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502221E-3B8B-4D29-B1B5-F72E4D708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641" t="22917" r="15468" b="6805"/>
          <a:stretch/>
        </p:blipFill>
        <p:spPr>
          <a:xfrm>
            <a:off x="974724" y="1019174"/>
            <a:ext cx="9439276" cy="54962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DC8FB41-0D87-4204-848B-A92391D96844}"/>
              </a:ext>
            </a:extLst>
          </p:cNvPr>
          <p:cNvSpPr txBox="1"/>
          <p:nvPr/>
        </p:nvSpPr>
        <p:spPr>
          <a:xfrm>
            <a:off x="1079500" y="330200"/>
            <a:ext cx="1085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3600" dirty="0"/>
              <a:t>Stainless Steel World Production – Million Tons </a:t>
            </a:r>
          </a:p>
        </p:txBody>
      </p:sp>
    </p:spTree>
    <p:extLst>
      <p:ext uri="{BB962C8B-B14F-4D97-AF65-F5344CB8AC3E}">
        <p14:creationId xmlns:p14="http://schemas.microsoft.com/office/powerpoint/2010/main" xmlns="" val="2832816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FD6DDF-59FB-468D-9ACA-0EC1460CD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450" y="1"/>
            <a:ext cx="7886700" cy="946374"/>
          </a:xfrm>
        </p:spPr>
        <p:txBody>
          <a:bodyPr>
            <a:normAutofit/>
          </a:bodyPr>
          <a:lstStyle/>
          <a:p>
            <a:r>
              <a:rPr lang="en-IN" sz="3600" dirty="0"/>
              <a:t>Railways - Coaches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9E593E-FE1E-4607-84F8-DD4AAE097A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35480" y="5785945"/>
            <a:ext cx="8427720" cy="979147"/>
          </a:xfrm>
        </p:spPr>
        <p:txBody>
          <a:bodyPr>
            <a:normAutofit/>
          </a:bodyPr>
          <a:lstStyle/>
          <a:p>
            <a:r>
              <a:rPr lang="en-IN" sz="2000" b="1" i="1" dirty="0"/>
              <a:t>Coach Production in 2017-18 nearly 4325 coaches </a:t>
            </a:r>
          </a:p>
          <a:p>
            <a:r>
              <a:rPr lang="en-IN" sz="2000" b="1" i="1" dirty="0"/>
              <a:t>Coach Production Plan 2018-19 estimates production of 4835 coaches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12D29A-1AB5-4E9F-AC6D-976435D30BA7}"/>
              </a:ext>
            </a:extLst>
          </p:cNvPr>
          <p:cNvSpPr txBox="1"/>
          <p:nvPr/>
        </p:nvSpPr>
        <p:spPr>
          <a:xfrm>
            <a:off x="915706" y="1213945"/>
            <a:ext cx="665174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IN" b="1" dirty="0"/>
              <a:t>Indian Railways have increased the annual target of replacing carbon steel with Stainless Steel coaches</a:t>
            </a:r>
          </a:p>
          <a:p>
            <a:pPr marL="285750" indent="-285750" algn="just">
              <a:buFontTx/>
              <a:buChar char="-"/>
            </a:pPr>
            <a:endParaRPr lang="en-IN" b="1" dirty="0"/>
          </a:p>
          <a:p>
            <a:pPr marL="285750" indent="-285750" algn="just">
              <a:buFontTx/>
              <a:buChar char="-"/>
            </a:pPr>
            <a:r>
              <a:rPr lang="en-IN" b="1" dirty="0"/>
              <a:t>Indian railways has decided to replace all existing fleet of coaches with LHB Type Stainless steel Coaches and coach production units of Indian railways would be manufacturing only SS </a:t>
            </a:r>
            <a:r>
              <a:rPr lang="en-IN" b="1" dirty="0" smtClean="0"/>
              <a:t>coaches </a:t>
            </a:r>
            <a:r>
              <a:rPr lang="en-IN" b="1" dirty="0"/>
              <a:t>from year 2018-19 onwards </a:t>
            </a:r>
          </a:p>
          <a:p>
            <a:pPr marL="285750" indent="-285750" algn="just">
              <a:buFontTx/>
              <a:buChar char="-"/>
            </a:pPr>
            <a:endParaRPr lang="en-IN" sz="1600" dirty="0"/>
          </a:p>
          <a:p>
            <a:pPr marL="285750" indent="-285750" algn="just">
              <a:buFontTx/>
              <a:buChar char="-"/>
            </a:pPr>
            <a:endParaRPr lang="en-IN" sz="1600" dirty="0"/>
          </a:p>
        </p:txBody>
      </p:sp>
      <p:pic>
        <p:nvPicPr>
          <p:cNvPr id="8" name="Picture 7" descr="A blue train traveling down train tracks&#10;&#10;Description generated with very high confidence">
            <a:extLst>
              <a:ext uri="{FF2B5EF4-FFF2-40B4-BE49-F238E27FC236}">
                <a16:creationId xmlns:a16="http://schemas.microsoft.com/office/drawing/2014/main" xmlns="" id="{1713C4A1-4A93-49C6-8413-C1F5A01307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500" t="13968" r="7833" b="24017"/>
          <a:stretch/>
        </p:blipFill>
        <p:spPr>
          <a:xfrm>
            <a:off x="1608659" y="3993573"/>
            <a:ext cx="1779751" cy="955136"/>
          </a:xfrm>
          <a:prstGeom prst="rect">
            <a:avLst/>
          </a:prstGeom>
        </p:spPr>
      </p:pic>
      <p:pic>
        <p:nvPicPr>
          <p:cNvPr id="10" name="Picture 9" descr="A red passenger train stopped at a station&#10;&#10;Description generated with very high confidence">
            <a:extLst>
              <a:ext uri="{FF2B5EF4-FFF2-40B4-BE49-F238E27FC236}">
                <a16:creationId xmlns:a16="http://schemas.microsoft.com/office/drawing/2014/main" xmlns="" id="{9F7FEEF5-74FE-4D73-9F37-4915D166CC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flipH="1">
            <a:off x="4687127" y="3989327"/>
            <a:ext cx="1526632" cy="896321"/>
          </a:xfrm>
          <a:prstGeom prst="rect">
            <a:avLst/>
          </a:prstGeom>
        </p:spPr>
      </p:pic>
      <p:pic>
        <p:nvPicPr>
          <p:cNvPr id="9" name="Picture 8" descr="A picture containing floor, indoor, chair, wall&#10;&#10;Description generated with very high confidence">
            <a:extLst>
              <a:ext uri="{FF2B5EF4-FFF2-40B4-BE49-F238E27FC236}">
                <a16:creationId xmlns:a16="http://schemas.microsoft.com/office/drawing/2014/main" xmlns="" id="{27929140-BADF-4A39-AA0B-5EFADF8314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57239" y="3881719"/>
            <a:ext cx="1219582" cy="12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0198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building, sky, outdoor, train&#10;&#10;Description generated with high confidence">
            <a:extLst>
              <a:ext uri="{FF2B5EF4-FFF2-40B4-BE49-F238E27FC236}">
                <a16:creationId xmlns:a16="http://schemas.microsoft.com/office/drawing/2014/main" xmlns="" id="{73868FB2-74B7-4776-A17B-B7C3FC7176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4" r="2" b="16271"/>
          <a:stretch/>
        </p:blipFill>
        <p:spPr>
          <a:xfrm>
            <a:off x="6590622" y="571338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7" name="Picture 6" descr="A picture containing ground, outdoor, building, grass&#10;&#10;Description generated with very high confidence">
            <a:extLst>
              <a:ext uri="{FF2B5EF4-FFF2-40B4-BE49-F238E27FC236}">
                <a16:creationId xmlns:a16="http://schemas.microsoft.com/office/drawing/2014/main" xmlns="" id="{93FE5322-0495-4C73-9D90-BE2844121E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7" r="2" b="12369"/>
          <a:stretch/>
        </p:blipFill>
        <p:spPr>
          <a:xfrm>
            <a:off x="5243430" y="3474248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7D9ECD-6C24-4259-8A46-5FDAEC1A5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365126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Accessories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6EE9EB-3C28-4431-92FC-8C8CB22E25C5}"/>
              </a:ext>
            </a:extLst>
          </p:cNvPr>
          <p:cNvSpPr txBox="1"/>
          <p:nvPr/>
        </p:nvSpPr>
        <p:spPr>
          <a:xfrm>
            <a:off x="394138" y="1541573"/>
            <a:ext cx="4914462" cy="40659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125,000 installed till March 2018 ( ~25,000 tons, covering 60% of the coaching fleet of Indian Railways)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20,000 in progress (~4000 tons)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 Likely to increase further, Additional new </a:t>
            </a:r>
            <a:r>
              <a:rPr lang="en-US" sz="2000" dirty="0" smtClean="0"/>
              <a:t>coaches</a:t>
            </a:r>
          </a:p>
          <a:p>
            <a:pPr marL="285750" indent="-228600">
              <a:lnSpc>
                <a:spcPct val="150000"/>
              </a:lnSpc>
              <a:spcAft>
                <a:spcPts val="600"/>
              </a:spcAft>
            </a:pPr>
            <a:r>
              <a:rPr lang="en-US" sz="2400" b="1" dirty="0" smtClean="0"/>
              <a:t>                Bio Digester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xmlns="" val="72627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SONY\Desktop\24th AGM\MY PPT\2012-10-10 12.10.45.jpg">
            <a:extLst>
              <a:ext uri="{FF2B5EF4-FFF2-40B4-BE49-F238E27FC236}">
                <a16:creationId xmlns:a16="http://schemas.microsoft.com/office/drawing/2014/main" xmlns="" id="{722764E5-4AA1-42ED-984C-A2E2D47983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908" r="1" b="8449"/>
          <a:stretch/>
        </p:blipFill>
        <p:spPr bwMode="auto">
          <a:xfrm>
            <a:off x="7396164" y="3018112"/>
            <a:ext cx="3031807" cy="338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A2911A5-7BDB-486B-B441-3EF31670B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0137" y="640264"/>
            <a:ext cx="4653738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/>
              <a:t>Accessories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5455239-1B80-4E5C-86FA-C9C165AC2CA7}"/>
              </a:ext>
            </a:extLst>
          </p:cNvPr>
          <p:cNvSpPr txBox="1"/>
          <p:nvPr/>
        </p:nvSpPr>
        <p:spPr>
          <a:xfrm>
            <a:off x="7504386" y="6335486"/>
            <a:ext cx="3499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b="1" dirty="0"/>
              <a:t>Modular Toilet Capsules </a:t>
            </a:r>
          </a:p>
        </p:txBody>
      </p:sp>
      <p:pic>
        <p:nvPicPr>
          <p:cNvPr id="6" name="Picture 5" descr="A picture containing indoor, stainless, steel, cabinet&#10;&#10;Description generated with very high confidence">
            <a:extLst>
              <a:ext uri="{FF2B5EF4-FFF2-40B4-BE49-F238E27FC236}">
                <a16:creationId xmlns:a16="http://schemas.microsoft.com/office/drawing/2014/main" xmlns="" id="{BAEF8AF9-F4EB-4346-AF92-6AB641FFE3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14582" y="236483"/>
            <a:ext cx="2575249" cy="2575249"/>
          </a:xfrm>
          <a:prstGeom prst="rect">
            <a:avLst/>
          </a:prstGeom>
        </p:spPr>
      </p:pic>
      <p:pic>
        <p:nvPicPr>
          <p:cNvPr id="7" name="Picture 6" descr="A picture containing building, sky, outdoor, train&#10;&#10;Description generated with high confidence">
            <a:extLst>
              <a:ext uri="{FF2B5EF4-FFF2-40B4-BE49-F238E27FC236}">
                <a16:creationId xmlns:a16="http://schemas.microsoft.com/office/drawing/2014/main" xmlns="" id="{105E074C-5280-4E88-9A27-7FD7E18E13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374" r="2" b="16271"/>
          <a:stretch/>
        </p:blipFill>
        <p:spPr>
          <a:xfrm>
            <a:off x="263503" y="4206384"/>
            <a:ext cx="4203503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9" name="Picture 8" descr="A picture containing ground, outdoor, building, grass&#10;&#10;Description generated with very high confidence">
            <a:extLst>
              <a:ext uri="{FF2B5EF4-FFF2-40B4-BE49-F238E27FC236}">
                <a16:creationId xmlns:a16="http://schemas.microsoft.com/office/drawing/2014/main" xmlns="" id="{1ED210E2-CAED-451B-81DA-9E452B9A4C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467" r="2" b="12369"/>
          <a:stretch/>
        </p:blipFill>
        <p:spPr>
          <a:xfrm>
            <a:off x="1515553" y="1599367"/>
            <a:ext cx="5550694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28E4E2B-3151-48A7-8C84-34A63D149148}"/>
              </a:ext>
            </a:extLst>
          </p:cNvPr>
          <p:cNvSpPr/>
          <p:nvPr/>
        </p:nvSpPr>
        <p:spPr>
          <a:xfrm>
            <a:off x="1300164" y="6256713"/>
            <a:ext cx="6096000" cy="3416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Bio-Digestors  </a:t>
            </a:r>
            <a:r>
              <a:rPr lang="en-US" sz="1400" dirty="0"/>
              <a:t>Made in 316L</a:t>
            </a:r>
          </a:p>
        </p:txBody>
      </p:sp>
    </p:spTree>
    <p:extLst>
      <p:ext uri="{BB962C8B-B14F-4D97-AF65-F5344CB8AC3E}">
        <p14:creationId xmlns:p14="http://schemas.microsoft.com/office/powerpoint/2010/main" xmlns="" val="131422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EE3402-7950-430F-95CB-585C5BE79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15" y="322717"/>
            <a:ext cx="7886700" cy="1325563"/>
          </a:xfrm>
        </p:spPr>
        <p:txBody>
          <a:bodyPr/>
          <a:lstStyle/>
          <a:p>
            <a:r>
              <a:rPr lang="en-IN" u="sng" dirty="0"/>
              <a:t>Metro Coaches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898404-B681-4D77-A874-59E13E2421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9759" t="18253" r="37738" b="2804"/>
          <a:stretch/>
        </p:blipFill>
        <p:spPr>
          <a:xfrm>
            <a:off x="6965315" y="751114"/>
            <a:ext cx="3256371" cy="27540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084346-1599-4469-A369-F91D2D2E70B2}"/>
              </a:ext>
            </a:extLst>
          </p:cNvPr>
          <p:cNvSpPr txBox="1"/>
          <p:nvPr/>
        </p:nvSpPr>
        <p:spPr>
          <a:xfrm>
            <a:off x="1992087" y="1578420"/>
            <a:ext cx="4463143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N" dirty="0"/>
              <a:t>Nearly 500 km length of line operational in the country ( December 2017)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N" dirty="0"/>
              <a:t> Approximately 200 km length line is under construction 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N" dirty="0"/>
              <a:t> More than 700 km length line is proposed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IN" sz="2000" b="1" dirty="0"/>
              <a:t>Station Development </a:t>
            </a:r>
          </a:p>
        </p:txBody>
      </p:sp>
      <p:pic>
        <p:nvPicPr>
          <p:cNvPr id="6" name="Picture 5" descr="A large long train on a train track at a train station&#10;&#10;Description generated with very high confidence">
            <a:extLst>
              <a:ext uri="{FF2B5EF4-FFF2-40B4-BE49-F238E27FC236}">
                <a16:creationId xmlns:a16="http://schemas.microsoft.com/office/drawing/2014/main" xmlns="" id="{2B89BFFB-DC26-4B7C-8E2D-F39C973B9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454" b="21326"/>
          <a:stretch/>
        </p:blipFill>
        <p:spPr>
          <a:xfrm>
            <a:off x="7506479" y="4892710"/>
            <a:ext cx="2873826" cy="16276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2CBD58-B0DE-4661-A4FC-9AA4817AD7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86815" y="4892710"/>
            <a:ext cx="2443065" cy="1627692"/>
          </a:xfrm>
          <a:prstGeom prst="rect">
            <a:avLst/>
          </a:prstGeom>
        </p:spPr>
      </p:pic>
      <p:pic>
        <p:nvPicPr>
          <p:cNvPr id="10" name="Picture 9" descr="A picture containing indoor, red, train, floor&#10;&#10;Description generated with very high confidence">
            <a:extLst>
              <a:ext uri="{FF2B5EF4-FFF2-40B4-BE49-F238E27FC236}">
                <a16:creationId xmlns:a16="http://schemas.microsoft.com/office/drawing/2014/main" xmlns="" id="{6B7CF309-433A-439A-9AE0-A5E554EC7B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2250" y="4907592"/>
            <a:ext cx="2443065" cy="1627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D2E4AE6-DF34-4819-811B-FD10FC468ADB}"/>
              </a:ext>
            </a:extLst>
          </p:cNvPr>
          <p:cNvSpPr txBox="1"/>
          <p:nvPr/>
        </p:nvSpPr>
        <p:spPr>
          <a:xfrm>
            <a:off x="6965315" y="3526970"/>
            <a:ext cx="32563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Government of India policy initiative </a:t>
            </a:r>
          </a:p>
        </p:txBody>
      </p:sp>
    </p:spTree>
    <p:extLst>
      <p:ext uri="{BB962C8B-B14F-4D97-AF65-F5344CB8AC3E}">
        <p14:creationId xmlns:p14="http://schemas.microsoft.com/office/powerpoint/2010/main" xmlns="" val="1686013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6D6822-39DF-4790-B16E-9E8F56C53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16" y="197174"/>
            <a:ext cx="7886700" cy="941160"/>
          </a:xfrm>
        </p:spPr>
        <p:txBody>
          <a:bodyPr>
            <a:normAutofit/>
          </a:bodyPr>
          <a:lstStyle/>
          <a:p>
            <a:r>
              <a:rPr lang="en-IN" sz="4000" dirty="0"/>
              <a:t>Bus Body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F446EAC-DBF8-4AFD-8F2D-73ED78FE2E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735" t="9819" b="11452"/>
          <a:stretch/>
        </p:blipFill>
        <p:spPr>
          <a:xfrm>
            <a:off x="6850833" y="681134"/>
            <a:ext cx="3658546" cy="4870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C3CB26-EE93-4270-9DBE-D554AF0B90D6}"/>
              </a:ext>
            </a:extLst>
          </p:cNvPr>
          <p:cNvSpPr txBox="1"/>
          <p:nvPr/>
        </p:nvSpPr>
        <p:spPr>
          <a:xfrm>
            <a:off x="6926425" y="5549461"/>
            <a:ext cx="358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/>
              <a:t>Case Study : Published in Jan 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B89E30-CFAA-4D73-89C1-AC86939DDB0A}"/>
              </a:ext>
            </a:extLst>
          </p:cNvPr>
          <p:cNvSpPr txBox="1"/>
          <p:nvPr/>
        </p:nvSpPr>
        <p:spPr>
          <a:xfrm>
            <a:off x="1925216" y="1138334"/>
            <a:ext cx="459999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IN" sz="1600" dirty="0"/>
              <a:t>Indian Bus Industry ( Private &amp; State run) is one of the largest in the world</a:t>
            </a:r>
          </a:p>
          <a:p>
            <a:pPr marL="285750" indent="-285750" algn="just">
              <a:buFontTx/>
              <a:buChar char="-"/>
            </a:pPr>
            <a:endParaRPr lang="en-IN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An Industry estimates, with 1.5 million buses in private sector and 0.15 million buses in public sector, India has about 1.65 million buses.</a:t>
            </a:r>
            <a:r>
              <a:rPr lang="en-IN" sz="1600" dirty="0"/>
              <a:t> </a:t>
            </a:r>
          </a:p>
          <a:p>
            <a:pPr marL="285750" indent="-285750" algn="just">
              <a:buFontTx/>
              <a:buChar char="-"/>
            </a:pPr>
            <a:endParaRPr lang="en-IN" sz="1600" dirty="0"/>
          </a:p>
          <a:p>
            <a:pPr marL="285750" indent="-285750" algn="just">
              <a:buFontTx/>
              <a:buChar char="-"/>
            </a:pPr>
            <a:r>
              <a:rPr lang="en-IN" sz="1600" dirty="0"/>
              <a:t> Almost 50,000 buses are being added up having potential to double it up considering demand &amp; supply gap</a:t>
            </a:r>
          </a:p>
          <a:p>
            <a:pPr marL="285750" indent="-285750" algn="just">
              <a:buFontTx/>
              <a:buChar char="-"/>
            </a:pPr>
            <a:endParaRPr lang="en-IN" sz="1600" dirty="0"/>
          </a:p>
          <a:p>
            <a:pPr marL="285750" indent="-285750" algn="just">
              <a:buFontTx/>
              <a:buChar char="-"/>
            </a:pPr>
            <a:r>
              <a:rPr lang="en-US" sz="1600" dirty="0"/>
              <a:t>Share of state road transport undertakings (SRTUs) in buses is very low and going to increase rapidly</a:t>
            </a:r>
          </a:p>
        </p:txBody>
      </p:sp>
    </p:spTree>
    <p:extLst>
      <p:ext uri="{BB962C8B-B14F-4D97-AF65-F5344CB8AC3E}">
        <p14:creationId xmlns:p14="http://schemas.microsoft.com/office/powerpoint/2010/main" xmlns="" val="180628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89BCB496-6EEC-474A-A750-AEFB81D2B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216" y="135619"/>
            <a:ext cx="7886700" cy="941160"/>
          </a:xfrm>
        </p:spPr>
        <p:txBody>
          <a:bodyPr>
            <a:normAutofit/>
          </a:bodyPr>
          <a:lstStyle/>
          <a:p>
            <a:r>
              <a:rPr lang="en-IN" sz="3200" dirty="0"/>
              <a:t>Fuel Tanks ( for commercial vehicle)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F8F59E9-3629-436A-9ADA-3AE5ACB34741}"/>
              </a:ext>
            </a:extLst>
          </p:cNvPr>
          <p:cNvSpPr txBox="1"/>
          <p:nvPr/>
        </p:nvSpPr>
        <p:spPr>
          <a:xfrm>
            <a:off x="6935756" y="5578953"/>
            <a:ext cx="3582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i="1" dirty="0"/>
              <a:t>Case Study : Published in Jan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3CFA7C-450E-4491-B78E-FA810C86C2DE}"/>
              </a:ext>
            </a:extLst>
          </p:cNvPr>
          <p:cNvSpPr txBox="1"/>
          <p:nvPr/>
        </p:nvSpPr>
        <p:spPr>
          <a:xfrm>
            <a:off x="1850571" y="1288846"/>
            <a:ext cx="45999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IN" dirty="0"/>
              <a:t>India is ranked as 4</a:t>
            </a:r>
            <a:r>
              <a:rPr lang="en-IN" baseline="30000" dirty="0"/>
              <a:t>th</a:t>
            </a:r>
            <a:r>
              <a:rPr lang="en-IN" dirty="0"/>
              <a:t> Largest automobile industry and 7</a:t>
            </a:r>
            <a:r>
              <a:rPr lang="en-IN" baseline="30000" dirty="0"/>
              <a:t>th</a:t>
            </a:r>
            <a:r>
              <a:rPr lang="en-IN" dirty="0"/>
              <a:t> largest Commercial Vehicle manufacturer globally. </a:t>
            </a:r>
          </a:p>
          <a:p>
            <a:pPr marL="285750" indent="-285750" algn="just">
              <a:buFontTx/>
              <a:buChar char="-"/>
            </a:pPr>
            <a:endParaRPr lang="en-IN" dirty="0"/>
          </a:p>
          <a:p>
            <a:pPr marL="285750" indent="-285750" algn="just">
              <a:buFontTx/>
              <a:buChar char="-"/>
            </a:pPr>
            <a:r>
              <a:rPr lang="en-US" dirty="0"/>
              <a:t>Industry transitioned from BS-III to BS-IV 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  <a:p>
            <a:pPr marL="285750" indent="-285750" algn="just">
              <a:buFontTx/>
              <a:buChar char="-"/>
            </a:pPr>
            <a:r>
              <a:rPr lang="en-IN" dirty="0"/>
              <a:t>Top commercial vehicle manufacture have selected stainless steel as a material of choice for fuel tanks considering advantage of increasing durability, safety and weight savings. </a:t>
            </a:r>
          </a:p>
          <a:p>
            <a:pPr marL="285750" indent="-285750" algn="just">
              <a:buFontTx/>
              <a:buChar char="-"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5501D1-5A91-4189-96A9-D70F6C69DD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31327" t="3832" r="31224" b="5465"/>
          <a:stretch/>
        </p:blipFill>
        <p:spPr>
          <a:xfrm>
            <a:off x="6935756" y="917654"/>
            <a:ext cx="3331029" cy="453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79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B4337701-E953-4BAB-9631-537F51C78E9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0244" t="29523" r="52321" b="30128"/>
          <a:stretch/>
        </p:blipFill>
        <p:spPr>
          <a:xfrm>
            <a:off x="5270719" y="4362714"/>
            <a:ext cx="2831924" cy="1828800"/>
          </a:xfrm>
          <a:prstGeom prst="rect">
            <a:avLst/>
          </a:prstGeom>
        </p:spPr>
      </p:pic>
      <p:pic>
        <p:nvPicPr>
          <p:cNvPr id="6" name="Picture 5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9E327D0D-C756-4FBE-BDD4-03E0AA868C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7984" t="29523" r="28281" b="30128"/>
          <a:stretch/>
        </p:blipFill>
        <p:spPr>
          <a:xfrm>
            <a:off x="5299822" y="811763"/>
            <a:ext cx="2831924" cy="2284548"/>
          </a:xfrm>
          <a:prstGeom prst="rect">
            <a:avLst/>
          </a:prstGeom>
        </p:spPr>
      </p:pic>
      <p:pic>
        <p:nvPicPr>
          <p:cNvPr id="7" name="Picture 6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45ECB5C4-24BC-4EDB-AD26-9DD98F06D4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2654" t="42834" r="37178" b="22880"/>
          <a:stretch/>
        </p:blipFill>
        <p:spPr>
          <a:xfrm>
            <a:off x="8483730" y="3996581"/>
            <a:ext cx="1828877" cy="1904942"/>
          </a:xfrm>
          <a:prstGeom prst="rect">
            <a:avLst/>
          </a:prstGeom>
        </p:spPr>
      </p:pic>
      <p:pic>
        <p:nvPicPr>
          <p:cNvPr id="2" name="Picture 1" descr="A screenshot of a computer&#10;&#10;Description generated with very high confidence">
            <a:extLst>
              <a:ext uri="{FF2B5EF4-FFF2-40B4-BE49-F238E27FC236}">
                <a16:creationId xmlns:a16="http://schemas.microsoft.com/office/drawing/2014/main" xmlns="" id="{1EFC7C3C-7795-4483-9781-4FEAF5030E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2822" t="42834" r="12346" b="22880"/>
          <a:stretch/>
        </p:blipFill>
        <p:spPr>
          <a:xfrm>
            <a:off x="8483498" y="1129298"/>
            <a:ext cx="1953400" cy="15867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823B0D8-EC1C-4BB3-91A1-0DB28F759AFC}"/>
              </a:ext>
            </a:extLst>
          </p:cNvPr>
          <p:cNvSpPr txBox="1"/>
          <p:nvPr/>
        </p:nvSpPr>
        <p:spPr>
          <a:xfrm>
            <a:off x="504497" y="189648"/>
            <a:ext cx="4635061" cy="1645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 smtClean="0">
                <a:latin typeface="+mj-lt"/>
                <a:ea typeface="+mj-ea"/>
                <a:cs typeface="+mj-cs"/>
              </a:rPr>
              <a:t>Tipper &amp;  </a:t>
            </a:r>
            <a:r>
              <a:rPr lang="en-US" sz="2800" b="1" dirty="0">
                <a:latin typeface="+mj-lt"/>
                <a:ea typeface="+mj-ea"/>
                <a:cs typeface="+mj-cs"/>
              </a:rPr>
              <a:t>Truck </a:t>
            </a:r>
            <a:r>
              <a:rPr lang="en-US" sz="2800" b="1" dirty="0" smtClean="0">
                <a:latin typeface="+mj-lt"/>
                <a:ea typeface="+mj-ea"/>
                <a:cs typeface="+mj-cs"/>
              </a:rPr>
              <a:t> </a:t>
            </a:r>
            <a:r>
              <a:rPr lang="en-US" sz="2800" b="1" dirty="0">
                <a:latin typeface="+mj-lt"/>
                <a:ea typeface="+mj-ea"/>
                <a:cs typeface="+mj-cs"/>
              </a:rPr>
              <a:t>Bodies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53D26D3-FDE6-431E-B9EF-52DB8C640AD2}"/>
              </a:ext>
            </a:extLst>
          </p:cNvPr>
          <p:cNvSpPr txBox="1"/>
          <p:nvPr/>
        </p:nvSpPr>
        <p:spPr>
          <a:xfrm>
            <a:off x="2015537" y="2341506"/>
            <a:ext cx="2540328" cy="3628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409M ~ UNS S40977 preferable Material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Materials also in consideration : Lean Duplex grades, High Strength 200 series </a:t>
            </a:r>
            <a:r>
              <a:rPr lang="en-US" sz="2000" dirty="0" smtClean="0"/>
              <a:t>austenitic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xmlns="" val="103285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C9AAC54-76B4-4C2D-8836-103802DD890D}"/>
              </a:ext>
            </a:extLst>
          </p:cNvPr>
          <p:cNvSpPr txBox="1"/>
          <p:nvPr/>
        </p:nvSpPr>
        <p:spPr>
          <a:xfrm>
            <a:off x="1752600" y="272978"/>
            <a:ext cx="57569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Water Transporting tankers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F9AE6CA-5F8B-4D60-AC19-D9750943C1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42041" t="23242" r="25714" b="38844"/>
          <a:stretch/>
        </p:blipFill>
        <p:spPr>
          <a:xfrm>
            <a:off x="5648131" y="726127"/>
            <a:ext cx="4189936" cy="27711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26B0234-9336-4253-8488-6BC4FD436020}"/>
              </a:ext>
            </a:extLst>
          </p:cNvPr>
          <p:cNvSpPr txBox="1"/>
          <p:nvPr/>
        </p:nvSpPr>
        <p:spPr>
          <a:xfrm>
            <a:off x="268014" y="1767276"/>
            <a:ext cx="451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b="1" dirty="0"/>
              <a:t>-    Intermittent Water Supply </a:t>
            </a:r>
          </a:p>
          <a:p>
            <a:pPr marL="285750" indent="-285750">
              <a:buFontTx/>
              <a:buChar char="-"/>
            </a:pPr>
            <a:r>
              <a:rPr lang="en-IN" b="1" dirty="0"/>
              <a:t>Emergency Water Supplies</a:t>
            </a:r>
          </a:p>
          <a:p>
            <a:pPr marL="285750" indent="-285750">
              <a:buFontTx/>
              <a:buChar char="-"/>
            </a:pPr>
            <a:r>
              <a:rPr lang="en-IN" b="1" dirty="0"/>
              <a:t>Growing Demand </a:t>
            </a:r>
          </a:p>
          <a:p>
            <a:pPr marL="285750" indent="-285750">
              <a:buFontTx/>
              <a:buChar char="-"/>
            </a:pPr>
            <a:r>
              <a:rPr lang="en-IN" b="1" dirty="0"/>
              <a:t>Stainless Steel replacing MS</a:t>
            </a:r>
          </a:p>
        </p:txBody>
      </p:sp>
      <p:pic>
        <p:nvPicPr>
          <p:cNvPr id="7" name="Picture 6" descr="A blue truck driving down a dirt road&#10;&#10;Description generated with very high confidence">
            <a:extLst>
              <a:ext uri="{FF2B5EF4-FFF2-40B4-BE49-F238E27FC236}">
                <a16:creationId xmlns:a16="http://schemas.microsoft.com/office/drawing/2014/main" xmlns="" id="{C85A47FC-63DD-4B59-86B4-C40EC3DD07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08172" y="3938684"/>
            <a:ext cx="4609322" cy="25927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4A95C1B-7AC0-4B90-9F31-FF89D5B10C55}"/>
              </a:ext>
            </a:extLst>
          </p:cNvPr>
          <p:cNvSpPr txBox="1"/>
          <p:nvPr/>
        </p:nvSpPr>
        <p:spPr>
          <a:xfrm>
            <a:off x="8046098" y="6531428"/>
            <a:ext cx="207139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800" i="1" dirty="0"/>
              <a:t>Image Courtesy : HT Punjab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700B1172-3E1C-4FF7-A3A1-79F0B444CE56}"/>
              </a:ext>
            </a:extLst>
          </p:cNvPr>
          <p:cNvSpPr/>
          <p:nvPr/>
        </p:nvSpPr>
        <p:spPr>
          <a:xfrm>
            <a:off x="717160" y="3938684"/>
            <a:ext cx="3880239" cy="15477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  <a:p>
            <a:pPr algn="ctr"/>
            <a:r>
              <a:rPr lang="en-IN" dirty="0"/>
              <a:t>Delhi – New Tankers being made in 316L </a:t>
            </a:r>
          </a:p>
          <a:p>
            <a:pPr algn="ctr"/>
            <a:r>
              <a:rPr lang="en-IN" dirty="0"/>
              <a:t>( 70 in no.)</a:t>
            </a:r>
          </a:p>
          <a:p>
            <a:pPr algn="ctr"/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xmlns="" val="159602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1BAC7D-2C21-4565-83E4-B90C92B47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9730" y="136527"/>
            <a:ext cx="7886700" cy="1325563"/>
          </a:xfrm>
        </p:spPr>
        <p:txBody>
          <a:bodyPr/>
          <a:lstStyle/>
          <a:p>
            <a:r>
              <a:rPr lang="en-IN" dirty="0"/>
              <a:t>Success Stories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FD96696-EE28-45DC-9594-85C9C7694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3090" y="1253331"/>
            <a:ext cx="7886700" cy="4351338"/>
          </a:xfrm>
        </p:spPr>
        <p:txBody>
          <a:bodyPr/>
          <a:lstStyle/>
          <a:p>
            <a:r>
              <a:rPr lang="en-IN" dirty="0"/>
              <a:t> Architecture Building and Construction</a:t>
            </a:r>
          </a:p>
          <a:p>
            <a:pPr lvl="1"/>
            <a:r>
              <a:rPr lang="en-IN" dirty="0"/>
              <a:t>Pipe and tubes industry have been growing at more than 20% </a:t>
            </a:r>
          </a:p>
          <a:p>
            <a:pPr lvl="1"/>
            <a:r>
              <a:rPr lang="en-IN" dirty="0"/>
              <a:t>Stainless Steel handrails, gates, furniture's,  claddings, bus stands, modular toilets, water tanks, structural canopies etc main contributors</a:t>
            </a:r>
          </a:p>
          <a:p>
            <a:pPr lvl="1"/>
            <a:r>
              <a:rPr lang="en-IN" dirty="0"/>
              <a:t> Other applications Plumbing, roofing emerging applications</a:t>
            </a:r>
          </a:p>
          <a:p>
            <a:pPr marL="457200" lvl="1" indent="0">
              <a:buNone/>
            </a:pPr>
            <a:endParaRPr lang="en-IN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3CB81CA-F8FD-497C-8871-3E21AFAAA0FA}"/>
              </a:ext>
            </a:extLst>
          </p:cNvPr>
          <p:cNvSpPr/>
          <p:nvPr/>
        </p:nvSpPr>
        <p:spPr>
          <a:xfrm>
            <a:off x="2045970" y="4496227"/>
            <a:ext cx="7520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Factors</a:t>
            </a:r>
          </a:p>
          <a:p>
            <a:endParaRPr lang="en-US" b="1" dirty="0">
              <a:solidFill>
                <a:srgbClr val="333333"/>
              </a:solidFill>
              <a:latin typeface="Arial" panose="020B0604020202020204" pitchFamily="34" charset="0"/>
            </a:endParaRPr>
          </a:p>
          <a:p>
            <a:pPr marL="1657350" lvl="3" indent="-285750"/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Rapid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Urbanization</a:t>
            </a:r>
          </a:p>
          <a:p>
            <a:pPr marL="1657350" lvl="3" indent="-285750"/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Smart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City </a:t>
            </a:r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Projects</a:t>
            </a:r>
          </a:p>
          <a:p>
            <a:pPr marL="1657350" lvl="3" indent="-285750"/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Issues of Corrosion </a:t>
            </a:r>
          </a:p>
          <a:p>
            <a:pPr marL="1657350" lvl="3" indent="-285750"/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Availability of Fabricators</a:t>
            </a:r>
          </a:p>
          <a:p>
            <a:pPr marL="1657350" lvl="3" indent="-285750"/>
            <a:r>
              <a:rPr lang="en-US" b="1" dirty="0" smtClean="0">
                <a:solidFill>
                  <a:srgbClr val="333333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333333"/>
                </a:solidFill>
                <a:latin typeface="Arial" panose="020B0604020202020204" pitchFamily="34" charset="0"/>
              </a:rPr>
              <a:t>Design Options </a:t>
            </a:r>
          </a:p>
          <a:p>
            <a:endParaRPr lang="en-US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23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72EEA356-2C47-4458-B135-5189B9105636}"/>
              </a:ext>
            </a:extLst>
          </p:cNvPr>
          <p:cNvSpPr/>
          <p:nvPr/>
        </p:nvSpPr>
        <p:spPr>
          <a:xfrm>
            <a:off x="1892943" y="5559760"/>
            <a:ext cx="86125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222222"/>
                </a:solidFill>
                <a:latin typeface="arial, helvetica, sans-serif"/>
              </a:rPr>
              <a:t>Name of the building: Museum for Indian Cinema, (a NBCC Project done by M/s Shapoorji Pallonji And Company Private Limited)</a:t>
            </a:r>
            <a:endParaRPr lang="en-US" sz="1600" b="1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222222"/>
                </a:solidFill>
                <a:latin typeface="arial, helvetica, sans-serif"/>
              </a:rPr>
              <a:t>Location : </a:t>
            </a:r>
            <a:r>
              <a:rPr lang="en-US" sz="1600" b="1" dirty="0" err="1">
                <a:solidFill>
                  <a:srgbClr val="222222"/>
                </a:solidFill>
                <a:latin typeface="arial, helvetica, sans-serif"/>
              </a:rPr>
              <a:t>Peddar</a:t>
            </a:r>
            <a:r>
              <a:rPr lang="en-US" sz="1600" b="1" dirty="0">
                <a:solidFill>
                  <a:srgbClr val="222222"/>
                </a:solidFill>
                <a:latin typeface="arial, helvetica, sans-serif"/>
              </a:rPr>
              <a:t> Road, </a:t>
            </a:r>
            <a:r>
              <a:rPr lang="en-US" sz="1600" b="1" dirty="0" smtClean="0">
                <a:solidFill>
                  <a:srgbClr val="222222"/>
                </a:solidFill>
                <a:latin typeface="arial, helvetica, sans-serif"/>
              </a:rPr>
              <a:t>Mumbai</a:t>
            </a:r>
            <a:r>
              <a:rPr lang="en-US" sz="1600" b="1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222222"/>
                </a:solidFill>
                <a:latin typeface="arial" panose="020B0604020202020204" pitchFamily="34" charset="0"/>
              </a:rPr>
              <a:t>                      </a:t>
            </a:r>
            <a:r>
              <a:rPr lang="en-US" sz="1600" b="1" dirty="0" smtClean="0">
                <a:solidFill>
                  <a:srgbClr val="222222"/>
                </a:solidFill>
                <a:latin typeface="arial, helvetica, sans-serif"/>
              </a:rPr>
              <a:t>Stainless </a:t>
            </a:r>
            <a:r>
              <a:rPr lang="en-US" sz="1600" b="1" dirty="0">
                <a:solidFill>
                  <a:srgbClr val="222222"/>
                </a:solidFill>
                <a:latin typeface="arial, helvetica, sans-serif"/>
              </a:rPr>
              <a:t>Steel Sheets (SS 316L)</a:t>
            </a:r>
            <a:endParaRPr lang="en-US" sz="1600" b="1" dirty="0">
              <a:solidFill>
                <a:srgbClr val="222222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 descr="A tall building&#10;&#10;Description generated with high confidence">
            <a:extLst>
              <a:ext uri="{FF2B5EF4-FFF2-40B4-BE49-F238E27FC236}">
                <a16:creationId xmlns:a16="http://schemas.microsoft.com/office/drawing/2014/main" xmlns="" id="{CC44DD74-BE99-4E26-979B-CF2B8801F3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4695" y="1360420"/>
            <a:ext cx="3177760" cy="1906656"/>
          </a:xfrm>
          <a:prstGeom prst="rect">
            <a:avLst/>
          </a:prstGeom>
        </p:spPr>
      </p:pic>
      <p:pic>
        <p:nvPicPr>
          <p:cNvPr id="12" name="Picture 11" descr="A sign on the side of a building&#10;&#10;Description generated with very high confidence">
            <a:extLst>
              <a:ext uri="{FF2B5EF4-FFF2-40B4-BE49-F238E27FC236}">
                <a16:creationId xmlns:a16="http://schemas.microsoft.com/office/drawing/2014/main" xmlns="" id="{9940B5F2-EB3D-4789-9393-E864EDB406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1086"/>
          <a:stretch/>
        </p:blipFill>
        <p:spPr>
          <a:xfrm>
            <a:off x="1740542" y="1360419"/>
            <a:ext cx="5384408" cy="4093884"/>
          </a:xfrm>
          <a:prstGeom prst="rect">
            <a:avLst/>
          </a:prstGeom>
        </p:spPr>
      </p:pic>
      <p:pic>
        <p:nvPicPr>
          <p:cNvPr id="14" name="Picture 13" descr="A large brick building&#10;&#10;Description generated with very high confidence">
            <a:extLst>
              <a:ext uri="{FF2B5EF4-FFF2-40B4-BE49-F238E27FC236}">
                <a16:creationId xmlns:a16="http://schemas.microsoft.com/office/drawing/2014/main" xmlns="" id="{EA8E20E8-E952-46F0-933A-595E91CC4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1639" y="3533776"/>
            <a:ext cx="3063873" cy="183832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B44D9079-D2C4-4E0E-994A-FE2FD8EFB20D}"/>
              </a:ext>
            </a:extLst>
          </p:cNvPr>
          <p:cNvSpPr txBox="1"/>
          <p:nvPr/>
        </p:nvSpPr>
        <p:spPr>
          <a:xfrm>
            <a:off x="1962150" y="336897"/>
            <a:ext cx="5829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dirty="0"/>
              <a:t>SS Cladding project </a:t>
            </a:r>
          </a:p>
        </p:txBody>
      </p:sp>
    </p:spTree>
    <p:extLst>
      <p:ext uri="{BB962C8B-B14F-4D97-AF65-F5344CB8AC3E}">
        <p14:creationId xmlns:p14="http://schemas.microsoft.com/office/powerpoint/2010/main" xmlns="" val="1743539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77E24D-6BC9-49F7-9ECF-7852172ACA8F}"/>
              </a:ext>
            </a:extLst>
          </p:cNvPr>
          <p:cNvGrpSpPr/>
          <p:nvPr/>
        </p:nvGrpSpPr>
        <p:grpSpPr>
          <a:xfrm>
            <a:off x="406400" y="431800"/>
            <a:ext cx="11112500" cy="6426200"/>
            <a:chOff x="406400" y="431800"/>
            <a:chExt cx="11112500" cy="64262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9423C1AD-D9DA-4CE8-A7AE-D3A49E43B0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5521" t="17592" r="14584" b="6296"/>
            <a:stretch/>
          </p:blipFill>
          <p:spPr>
            <a:xfrm>
              <a:off x="749300" y="431800"/>
              <a:ext cx="10491436" cy="6426200"/>
            </a:xfrm>
            <a:prstGeom prst="rect">
              <a:avLst/>
            </a:prstGeom>
          </p:spPr>
        </p:pic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xmlns="" id="{06690FC6-F116-4EDE-A506-AF49F1AB145D}"/>
                </a:ext>
              </a:extLst>
            </p:cNvPr>
            <p:cNvCxnSpPr>
              <a:cxnSpLocks/>
            </p:cNvCxnSpPr>
            <p:nvPr/>
          </p:nvCxnSpPr>
          <p:spPr>
            <a:xfrm>
              <a:off x="406400" y="5257800"/>
              <a:ext cx="52705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7E8761EA-3A6A-4D85-BAF7-261E15CD28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09300" y="5257800"/>
              <a:ext cx="609600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xmlns="" val="35073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Conclusion </a:t>
            </a:r>
          </a:p>
        </p:txBody>
      </p:sp>
      <p:sp>
        <p:nvSpPr>
          <p:cNvPr id="14339" name="Content Placeholder 2"/>
          <p:cNvSpPr>
            <a:spLocks noGrp="1"/>
          </p:cNvSpPr>
          <p:nvPr>
            <p:ph idx="1"/>
          </p:nvPr>
        </p:nvSpPr>
        <p:spPr bwMode="auto">
          <a:xfrm>
            <a:off x="609600" y="1600201"/>
            <a:ext cx="10972800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India is likely to retain highest GDP growth among large economy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Stainless steel demand  likely to grow by 8-10 % each year in next 2-3 year.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Government program’s of </a:t>
            </a:r>
            <a:r>
              <a:rPr lang="en-US" sz="2400" b="1" dirty="0" smtClean="0"/>
              <a:t>Smart City</a:t>
            </a:r>
            <a:r>
              <a:rPr lang="en-US" sz="2400" dirty="0" smtClean="0"/>
              <a:t>, </a:t>
            </a:r>
            <a:r>
              <a:rPr lang="en-US" sz="2400" b="1" dirty="0" smtClean="0"/>
              <a:t>Infrastructure  spending </a:t>
            </a:r>
            <a:r>
              <a:rPr lang="en-US" sz="2400" dirty="0" smtClean="0"/>
              <a:t>and </a:t>
            </a:r>
            <a:r>
              <a:rPr lang="en-US" sz="2400" b="1" dirty="0" smtClean="0"/>
              <a:t>Make in India </a:t>
            </a:r>
            <a:r>
              <a:rPr lang="en-US" sz="2400" dirty="0" smtClean="0"/>
              <a:t>are positive for Stainless demand. Young population good for Stainless demand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Automotive Railways Transport, and Building and Construction will grow </a:t>
            </a:r>
          </a:p>
          <a:p>
            <a:pPr>
              <a:buFont typeface="Wingdings" pitchFamily="2" charset="2"/>
              <a:buChar char="Ø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b="1" dirty="0" smtClean="0"/>
              <a:t>Low per capita </a:t>
            </a:r>
            <a:r>
              <a:rPr lang="en-US" sz="2400" dirty="0" smtClean="0"/>
              <a:t>use of just 2kg ,sign of future growth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914400" y="2514600"/>
            <a:ext cx="10261600" cy="13017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Thank You</a:t>
            </a:r>
          </a:p>
          <a:p>
            <a:pPr algn="ctr">
              <a:lnSpc>
                <a:spcPct val="110000"/>
              </a:lnSpc>
              <a:defRPr/>
            </a:pPr>
            <a:r>
              <a:rPr lang="en-US" sz="3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for your interest</a:t>
            </a:r>
          </a:p>
        </p:txBody>
      </p:sp>
      <p:sp>
        <p:nvSpPr>
          <p:cNvPr id="97284" name="Text Box 4"/>
          <p:cNvSpPr txBox="1">
            <a:spLocks noChangeArrowheads="1"/>
          </p:cNvSpPr>
          <p:nvPr/>
        </p:nvSpPr>
        <p:spPr bwMode="auto">
          <a:xfrm>
            <a:off x="2946399" y="4840014"/>
            <a:ext cx="6812455" cy="909480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Nirmal C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Mathur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Director,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Jindal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Stainless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Hisar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Limited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algn="ctr">
              <a:lnSpc>
                <a:spcPct val="65000"/>
              </a:lnSpc>
              <a:spcBef>
                <a:spcPct val="50000"/>
              </a:spcBef>
              <a:defRPr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ncmathur2008@gmail.com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8CCF5B0-90ED-4AAD-866A-39B11DBC5C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146" t="21852" r="20104" b="15611"/>
          <a:stretch/>
        </p:blipFill>
        <p:spPr>
          <a:xfrm>
            <a:off x="977900" y="993775"/>
            <a:ext cx="9867900" cy="54451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364BE9-841D-4004-8036-9E2C892DF8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604" t="15185" r="43646" b="77222"/>
          <a:stretch/>
        </p:blipFill>
        <p:spPr>
          <a:xfrm>
            <a:off x="1178924" y="190500"/>
            <a:ext cx="9082676" cy="114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433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4742F61-3EC5-4744-A186-DB11FA257A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4167" t="30000" r="15000" b="17963"/>
          <a:stretch/>
        </p:blipFill>
        <p:spPr>
          <a:xfrm>
            <a:off x="126096" y="1289050"/>
            <a:ext cx="11939808" cy="49339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86C8ADF-F585-43D6-921D-E981B1DA9B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8438" t="31482" r="8333" b="58333"/>
          <a:stretch/>
        </p:blipFill>
        <p:spPr>
          <a:xfrm>
            <a:off x="1282699" y="273050"/>
            <a:ext cx="10794885" cy="844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0F7643-8C08-41BC-BF0F-E9BB61C645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8438" t="42594" r="8333" b="49999"/>
          <a:stretch/>
        </p:blipFill>
        <p:spPr>
          <a:xfrm>
            <a:off x="3308350" y="6197600"/>
            <a:ext cx="4933950" cy="28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5082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ainless steel family tree.pn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80492" y="465750"/>
            <a:ext cx="8209832" cy="62609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6426" y="324488"/>
            <a:ext cx="5728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2800" dirty="0">
                <a:latin typeface="Franklin Gothic Medium Cond" panose="020B0606030402020204" pitchFamily="34" charset="0"/>
              </a:rPr>
              <a:t>The Stainless Steel Family Tree</a:t>
            </a:r>
          </a:p>
        </p:txBody>
      </p:sp>
      <p:sp>
        <p:nvSpPr>
          <p:cNvPr id="4" name="Down Arrow 3"/>
          <p:cNvSpPr/>
          <p:nvPr/>
        </p:nvSpPr>
        <p:spPr>
          <a:xfrm rot="1799298">
            <a:off x="10330006" y="2109461"/>
            <a:ext cx="425513" cy="796705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TextBox 6"/>
          <p:cNvSpPr txBox="1"/>
          <p:nvPr/>
        </p:nvSpPr>
        <p:spPr>
          <a:xfrm>
            <a:off x="10812780" y="1676815"/>
            <a:ext cx="1082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 smtClean="0"/>
              <a:t>200 Series </a:t>
            </a:r>
            <a:endParaRPr lang="en-IN" sz="2400" dirty="0"/>
          </a:p>
        </p:txBody>
      </p:sp>
    </p:spTree>
    <p:extLst>
      <p:ext uri="{BB962C8B-B14F-4D97-AF65-F5344CB8AC3E}">
        <p14:creationId xmlns="" xmlns:p14="http://schemas.microsoft.com/office/powerpoint/2010/main" val="21909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AF46B9DA-2883-44AC-8181-9DA758EF0BE5}"/>
              </a:ext>
            </a:extLst>
          </p:cNvPr>
          <p:cNvGrpSpPr/>
          <p:nvPr/>
        </p:nvGrpSpPr>
        <p:grpSpPr>
          <a:xfrm>
            <a:off x="1930400" y="1092200"/>
            <a:ext cx="8064500" cy="5571577"/>
            <a:chOff x="2247900" y="562523"/>
            <a:chExt cx="8064500" cy="557157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C65BC2E8-5F68-4D1F-B9C0-A389EFB09C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l="18958" t="89074" r="14896" b="6297"/>
            <a:stretch/>
          </p:blipFill>
          <p:spPr>
            <a:xfrm>
              <a:off x="2247900" y="5816600"/>
              <a:ext cx="8064500" cy="3175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A0C45FB1-42C1-41B2-BE3F-0F0943BF444E}"/>
                </a:ext>
              </a:extLst>
            </p:cNvPr>
            <p:cNvGrpSpPr/>
            <p:nvPr/>
          </p:nvGrpSpPr>
          <p:grpSpPr>
            <a:xfrm>
              <a:off x="2632075" y="562523"/>
              <a:ext cx="7296150" cy="5226050"/>
              <a:chOff x="4343400" y="1568450"/>
              <a:chExt cx="6057900" cy="4489450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xmlns="" id="{4726C6CC-1888-4E4C-B026-CD9A21E73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39375" t="22962" r="14688" b="11668"/>
              <a:stretch/>
            </p:blipFill>
            <p:spPr>
              <a:xfrm>
                <a:off x="4800600" y="1574800"/>
                <a:ext cx="5600700" cy="4483100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xmlns="" id="{2BE56BE1-7841-4A52-93CA-4894A12FDE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/>
              <a:srcRect l="16875" t="22963" r="79271" b="14445"/>
              <a:stretch/>
            </p:blipFill>
            <p:spPr>
              <a:xfrm>
                <a:off x="4343400" y="1568450"/>
                <a:ext cx="469900" cy="4292600"/>
              </a:xfrm>
              <a:prstGeom prst="rect">
                <a:avLst/>
              </a:prstGeom>
            </p:spPr>
          </p:pic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C1E576-DDA6-4133-89C1-76A52D9E8D9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4166" t="38704" r="6355" b="47222"/>
          <a:stretch/>
        </p:blipFill>
        <p:spPr>
          <a:xfrm>
            <a:off x="1250950" y="194223"/>
            <a:ext cx="9690100" cy="96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811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73821"/>
            <a:ext cx="10515600" cy="2803142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        </a:t>
            </a:r>
            <a:r>
              <a:rPr lang="en-US" sz="3600" b="1" dirty="0" smtClean="0"/>
              <a:t>Key Raw Materials for Stainless Steel Industry</a:t>
            </a:r>
            <a:endParaRPr lang="en-US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9F21C71-7AAC-4DEB-B0AF-7885AD731E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7812" t="9744" r="26082" b="8333"/>
          <a:stretch/>
        </p:blipFill>
        <p:spPr>
          <a:xfrm>
            <a:off x="330200" y="1648557"/>
            <a:ext cx="3562741" cy="35608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7CC9982-6202-4CB5-9366-3BFD7F3F63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3438" t="8705" r="25313" b="7963"/>
          <a:stretch/>
        </p:blipFill>
        <p:spPr>
          <a:xfrm>
            <a:off x="3892941" y="571499"/>
            <a:ext cx="74676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262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quity">
    <a:dk1>
      <a:sysClr val="windowText" lastClr="000000"/>
    </a:dk1>
    <a:lt1>
      <a:sysClr val="window" lastClr="FFFFFF"/>
    </a:lt1>
    <a:dk2>
      <a:srgbClr val="696464"/>
    </a:dk2>
    <a:lt2>
      <a:srgbClr val="E9E5DC"/>
    </a:lt2>
    <a:accent1>
      <a:srgbClr val="D34817"/>
    </a:accent1>
    <a:accent2>
      <a:srgbClr val="9B2D1F"/>
    </a:accent2>
    <a:accent3>
      <a:srgbClr val="A28E6A"/>
    </a:accent3>
    <a:accent4>
      <a:srgbClr val="956251"/>
    </a:accent4>
    <a:accent5>
      <a:srgbClr val="918485"/>
    </a:accent5>
    <a:accent6>
      <a:srgbClr val="855D5D"/>
    </a:accent6>
    <a:hlink>
      <a:srgbClr val="CC9900"/>
    </a:hlink>
    <a:folHlink>
      <a:srgbClr val="96A9A9"/>
    </a:folHlink>
  </a:clrScheme>
  <a:fontScheme name="Equity">
    <a:majorFont>
      <a:latin typeface="Franklin Gothic Book"/>
      <a:ea typeface=""/>
      <a:cs typeface=""/>
      <a:font script="Grek" typeface="Calibri"/>
      <a:font script="Cyrl" typeface="Calibri"/>
      <a:font script="Jpan" typeface="HGｺﾞｼｯｸM"/>
      <a:font script="Hang" typeface="바탕"/>
      <a:font script="Hans" typeface="幼圆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ajorFont>
    <a:minorFont>
      <a:latin typeface="Perpetua"/>
      <a:ea typeface=""/>
      <a:cs typeface=""/>
      <a:font script="Grek" typeface="Cambria"/>
      <a:font script="Cyrl" typeface="Cambria"/>
      <a:font script="Jpan" typeface="HG創英ﾌﾟﾚｾﾞﾝｽEB"/>
      <a:font script="Hang" typeface="맑은 고딕"/>
      <a:font script="Hans" typeface="宋体"/>
      <a:font script="Hant" typeface="新細明體"/>
      <a:font script="Arab" typeface="Times New Roman"/>
      <a:font script="Hebr" typeface="Aharoni"/>
      <a:font script="Thai" typeface="EucrosiaUPC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Equity">
    <a: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tint val="30000"/>
              <a:satMod val="300000"/>
            </a:schemeClr>
            <a:schemeClr val="phClr">
              <a:tint val="40000"/>
              <a:satMod val="200000"/>
            </a:schemeClr>
          </a:duotone>
        </a:blip>
        <a:tile tx="0" ty="0" sx="70000" sy="70000" flip="none" algn="ctr"/>
      </a:blipFill>
      <a:blipFill>
        <a:blip xmlns:r="http://schemas.openxmlformats.org/officeDocument/2006/relationships" r:embed="rId1">
          <a:duotone>
            <a:schemeClr val="phClr">
              <a:shade val="22000"/>
              <a:satMod val="160000"/>
            </a:schemeClr>
            <a:schemeClr val="phClr">
              <a:shade val="45000"/>
              <a:satMod val="100000"/>
            </a:schemeClr>
          </a:duotone>
        </a:blip>
        <a:tile tx="0" ty="0" sx="65000" sy="65000" flip="none" algn="ctr"/>
      </a:blipFill>
    </a:fillStyleLst>
    <a:lnStyleLst>
      <a:ln w="9525" cap="flat" cmpd="sng" algn="ctr">
        <a:solidFill>
          <a:schemeClr val="phClr">
            <a:shade val="60000"/>
            <a:satMod val="110000"/>
          </a:schemeClr>
        </a:solidFill>
        <a:prstDash val="solid"/>
      </a:ln>
      <a:ln w="127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38100" dist="25400" dir="5400000" algn="t" rotWithShape="0">
            <a:srgbClr val="000000">
              <a:alpha val="50000"/>
            </a:srgbClr>
          </a:outerShdw>
        </a:effectLst>
      </a:effectStyle>
      <a:effectStyle>
        <a:effectLst>
          <a:outerShdw blurRad="50800" dist="50800" dir="5400000" algn="t" rotWithShape="0">
            <a:srgbClr val="000000">
              <a:alpha val="60000"/>
            </a:srgbClr>
          </a:outerShdw>
        </a:effectLst>
        <a:scene3d>
          <a:camera prst="isometricBottomUp" fov="0">
            <a:rot lat="0" lon="0" rev="0"/>
          </a:camera>
          <a:lightRig rig="soft" dir="b">
            <a:rot lat="0" lon="0" rev="9000000"/>
          </a:lightRig>
        </a:scene3d>
        <a:sp3d contourW="35000" prstMaterial="matte">
          <a:bevelT w="45000" h="38100" prst="convex"/>
          <a:contourClr>
            <a:schemeClr val="phClr">
              <a:tint val="10000"/>
              <a:satMod val="130000"/>
            </a:schemeClr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shade val="40000"/>
              <a:satMod val="165000"/>
            </a:schemeClr>
          </a:gs>
          <a:gs pos="50000">
            <a:schemeClr val="phClr">
              <a:shade val="80000"/>
              <a:satMod val="155000"/>
            </a:schemeClr>
          </a:gs>
          <a:gs pos="100000">
            <a:schemeClr val="phClr">
              <a:tint val="95000"/>
              <a:satMod val="200000"/>
            </a:schemeClr>
          </a:gs>
        </a:gsLst>
        <a:lin ang="16200000" scaled="1"/>
      </a:gradFill>
      <a:blipFill>
        <a:blip xmlns:r="http://schemas.openxmlformats.org/officeDocument/2006/relationships" r:embed="rId1">
          <a:duotone>
            <a:schemeClr val="phClr">
              <a:tint val="95000"/>
              <a:satMod val="200000"/>
            </a:schemeClr>
            <a:schemeClr val="phClr">
              <a:shade val="80000"/>
              <a:satMod val="100000"/>
            </a:schemeClr>
          </a:duotone>
        </a:blip>
        <a:tile tx="0" ty="0" sx="55000" sy="5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731</Words>
  <Application>Microsoft Office PowerPoint</Application>
  <PresentationFormat>Custom</PresentationFormat>
  <Paragraphs>129</Paragraphs>
  <Slides>31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Indian Stainless Steel Industry – Growth Prospects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GDP Annual Growth Rate- </vt:lpstr>
      <vt:lpstr>Slide 14</vt:lpstr>
      <vt:lpstr>Slide 15</vt:lpstr>
      <vt:lpstr>Application of 200 Series Cr-Mn Stainless Steels</vt:lpstr>
      <vt:lpstr>Slide 17</vt:lpstr>
      <vt:lpstr>Success Stories</vt:lpstr>
      <vt:lpstr>Success Stories</vt:lpstr>
      <vt:lpstr>Railways - Coaches</vt:lpstr>
      <vt:lpstr>Accessories</vt:lpstr>
      <vt:lpstr>Accessories</vt:lpstr>
      <vt:lpstr>Metro Coaches </vt:lpstr>
      <vt:lpstr>Bus Body</vt:lpstr>
      <vt:lpstr>Fuel Tanks ( for commercial vehicle)</vt:lpstr>
      <vt:lpstr>Slide 26</vt:lpstr>
      <vt:lpstr>Slide 27</vt:lpstr>
      <vt:lpstr>Success Stories</vt:lpstr>
      <vt:lpstr>Slide 29</vt:lpstr>
      <vt:lpstr>Conclusion </vt:lpstr>
      <vt:lpstr>Slide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Indian Stainless Steel Industry – Growth Prospects </dc:title>
  <dc:creator>ISS DA</dc:creator>
  <cp:lastModifiedBy>Administrator</cp:lastModifiedBy>
  <cp:revision>27</cp:revision>
  <dcterms:created xsi:type="dcterms:W3CDTF">2018-07-17T05:54:46Z</dcterms:created>
  <dcterms:modified xsi:type="dcterms:W3CDTF">2018-08-21T09:54:55Z</dcterms:modified>
</cp:coreProperties>
</file>