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4294" r:id="rId2"/>
    <p:sldMasterId id="2147484306" r:id="rId3"/>
    <p:sldMasterId id="2147484282" r:id="rId4"/>
    <p:sldMasterId id="2147484324" r:id="rId5"/>
    <p:sldMasterId id="2147484328" r:id="rId6"/>
  </p:sldMasterIdLst>
  <p:notesMasterIdLst>
    <p:notesMasterId r:id="rId68"/>
  </p:notesMasterIdLst>
  <p:handoutMasterIdLst>
    <p:handoutMasterId r:id="rId69"/>
  </p:handoutMasterIdLst>
  <p:sldIdLst>
    <p:sldId id="3515" r:id="rId7"/>
    <p:sldId id="3624" r:id="rId8"/>
    <p:sldId id="3732" r:id="rId9"/>
    <p:sldId id="3752" r:id="rId10"/>
    <p:sldId id="3751" r:id="rId11"/>
    <p:sldId id="3753" r:id="rId12"/>
    <p:sldId id="3662" r:id="rId13"/>
    <p:sldId id="3664" r:id="rId14"/>
    <p:sldId id="3714" r:id="rId15"/>
    <p:sldId id="3715" r:id="rId16"/>
    <p:sldId id="3717" r:id="rId17"/>
    <p:sldId id="3719" r:id="rId18"/>
    <p:sldId id="3721" r:id="rId19"/>
    <p:sldId id="3723" r:id="rId20"/>
    <p:sldId id="3744" r:id="rId21"/>
    <p:sldId id="3776" r:id="rId22"/>
    <p:sldId id="3775" r:id="rId23"/>
    <p:sldId id="3774" r:id="rId24"/>
    <p:sldId id="3773" r:id="rId25"/>
    <p:sldId id="3772" r:id="rId26"/>
    <p:sldId id="3734" r:id="rId27"/>
    <p:sldId id="3735" r:id="rId28"/>
    <p:sldId id="3736" r:id="rId29"/>
    <p:sldId id="3733" r:id="rId30"/>
    <p:sldId id="3738" r:id="rId31"/>
    <p:sldId id="3739" r:id="rId32"/>
    <p:sldId id="3740" r:id="rId33"/>
    <p:sldId id="3741" r:id="rId34"/>
    <p:sldId id="3742" r:id="rId35"/>
    <p:sldId id="3765" r:id="rId36"/>
    <p:sldId id="3745" r:id="rId37"/>
    <p:sldId id="3694" r:id="rId38"/>
    <p:sldId id="3769" r:id="rId39"/>
    <p:sldId id="3696" r:id="rId40"/>
    <p:sldId id="3697" r:id="rId41"/>
    <p:sldId id="3698" r:id="rId42"/>
    <p:sldId id="3699" r:id="rId43"/>
    <p:sldId id="3700" r:id="rId44"/>
    <p:sldId id="3701" r:id="rId45"/>
    <p:sldId id="3770" r:id="rId46"/>
    <p:sldId id="3703" r:id="rId47"/>
    <p:sldId id="3746" r:id="rId48"/>
    <p:sldId id="3768" r:id="rId49"/>
    <p:sldId id="3771" r:id="rId50"/>
    <p:sldId id="3707" r:id="rId51"/>
    <p:sldId id="3708" r:id="rId52"/>
    <p:sldId id="3709" r:id="rId53"/>
    <p:sldId id="3710" r:id="rId54"/>
    <p:sldId id="3711" r:id="rId55"/>
    <p:sldId id="3712" r:id="rId56"/>
    <p:sldId id="3767" r:id="rId57"/>
    <p:sldId id="3777" r:id="rId58"/>
    <p:sldId id="3647" r:id="rId59"/>
    <p:sldId id="3649" r:id="rId60"/>
    <p:sldId id="3747" r:id="rId61"/>
    <p:sldId id="3652" r:id="rId62"/>
    <p:sldId id="3653" r:id="rId63"/>
    <p:sldId id="3654" r:id="rId64"/>
    <p:sldId id="3655" r:id="rId65"/>
    <p:sldId id="3656" r:id="rId66"/>
    <p:sldId id="3430" r:id="rId67"/>
  </p:sldIdLst>
  <p:sldSz cx="10080625" cy="7200900"/>
  <p:notesSz cx="6797675" cy="9931400"/>
  <p:defaultTextStyle>
    <a:defPPr>
      <a:defRPr lang="en-US"/>
    </a:defPPr>
    <a:lvl1pPr algn="r" rtl="1" fontAlgn="base">
      <a:spcBef>
        <a:spcPct val="0"/>
      </a:spcBef>
      <a:spcAft>
        <a:spcPct val="0"/>
      </a:spcAft>
      <a:defRPr sz="2300" kern="1200">
        <a:solidFill>
          <a:schemeClr val="tx1"/>
        </a:solidFill>
        <a:latin typeface="Arial" pitchFamily="34" charset="0"/>
        <a:ea typeface="+mn-ea"/>
        <a:cs typeface="Mitra" pitchFamily="2" charset="-78"/>
      </a:defRPr>
    </a:lvl1pPr>
    <a:lvl2pPr marL="514350" indent="-57150" algn="r" rtl="1" fontAlgn="base">
      <a:spcBef>
        <a:spcPct val="0"/>
      </a:spcBef>
      <a:spcAft>
        <a:spcPct val="0"/>
      </a:spcAft>
      <a:defRPr sz="2300" kern="1200">
        <a:solidFill>
          <a:schemeClr val="tx1"/>
        </a:solidFill>
        <a:latin typeface="Arial" pitchFamily="34" charset="0"/>
        <a:ea typeface="+mn-ea"/>
        <a:cs typeface="Mitra" pitchFamily="2" charset="-78"/>
      </a:defRPr>
    </a:lvl2pPr>
    <a:lvl3pPr marL="1028700" indent="-114300" algn="r" rtl="1" fontAlgn="base">
      <a:spcBef>
        <a:spcPct val="0"/>
      </a:spcBef>
      <a:spcAft>
        <a:spcPct val="0"/>
      </a:spcAft>
      <a:defRPr sz="2300" kern="1200">
        <a:solidFill>
          <a:schemeClr val="tx1"/>
        </a:solidFill>
        <a:latin typeface="Arial" pitchFamily="34" charset="0"/>
        <a:ea typeface="+mn-ea"/>
        <a:cs typeface="Mitra" pitchFamily="2" charset="-78"/>
      </a:defRPr>
    </a:lvl3pPr>
    <a:lvl4pPr marL="1543050" indent="-171450" algn="r" rtl="1" fontAlgn="base">
      <a:spcBef>
        <a:spcPct val="0"/>
      </a:spcBef>
      <a:spcAft>
        <a:spcPct val="0"/>
      </a:spcAft>
      <a:defRPr sz="2300" kern="1200">
        <a:solidFill>
          <a:schemeClr val="tx1"/>
        </a:solidFill>
        <a:latin typeface="Arial" pitchFamily="34" charset="0"/>
        <a:ea typeface="+mn-ea"/>
        <a:cs typeface="Mitra" pitchFamily="2" charset="-78"/>
      </a:defRPr>
    </a:lvl4pPr>
    <a:lvl5pPr marL="2057400" indent="-228600" algn="r" rtl="1" fontAlgn="base">
      <a:spcBef>
        <a:spcPct val="0"/>
      </a:spcBef>
      <a:spcAft>
        <a:spcPct val="0"/>
      </a:spcAft>
      <a:defRPr sz="2300" kern="1200">
        <a:solidFill>
          <a:schemeClr val="tx1"/>
        </a:solidFill>
        <a:latin typeface="Arial" pitchFamily="34" charset="0"/>
        <a:ea typeface="+mn-ea"/>
        <a:cs typeface="Mitra" pitchFamily="2" charset="-78"/>
      </a:defRPr>
    </a:lvl5pPr>
    <a:lvl6pPr marL="2286000" algn="r" defTabSz="914400" rtl="1" eaLnBrk="1" latinLnBrk="0" hangingPunct="1">
      <a:defRPr sz="2300" kern="1200">
        <a:solidFill>
          <a:schemeClr val="tx1"/>
        </a:solidFill>
        <a:latin typeface="Arial" pitchFamily="34" charset="0"/>
        <a:ea typeface="+mn-ea"/>
        <a:cs typeface="Mitra" pitchFamily="2" charset="-78"/>
      </a:defRPr>
    </a:lvl6pPr>
    <a:lvl7pPr marL="2743200" algn="r" defTabSz="914400" rtl="1" eaLnBrk="1" latinLnBrk="0" hangingPunct="1">
      <a:defRPr sz="2300" kern="1200">
        <a:solidFill>
          <a:schemeClr val="tx1"/>
        </a:solidFill>
        <a:latin typeface="Arial" pitchFamily="34" charset="0"/>
        <a:ea typeface="+mn-ea"/>
        <a:cs typeface="Mitra" pitchFamily="2" charset="-78"/>
      </a:defRPr>
    </a:lvl7pPr>
    <a:lvl8pPr marL="3200400" algn="r" defTabSz="914400" rtl="1" eaLnBrk="1" latinLnBrk="0" hangingPunct="1">
      <a:defRPr sz="2300" kern="1200">
        <a:solidFill>
          <a:schemeClr val="tx1"/>
        </a:solidFill>
        <a:latin typeface="Arial" pitchFamily="34" charset="0"/>
        <a:ea typeface="+mn-ea"/>
        <a:cs typeface="Mitra" pitchFamily="2" charset="-78"/>
      </a:defRPr>
    </a:lvl8pPr>
    <a:lvl9pPr marL="3657600" algn="r" defTabSz="914400" rtl="1" eaLnBrk="1" latinLnBrk="0" hangingPunct="1">
      <a:defRPr sz="2300" kern="1200">
        <a:solidFill>
          <a:schemeClr val="tx1"/>
        </a:solidFill>
        <a:latin typeface="Arial" pitchFamily="34" charset="0"/>
        <a:ea typeface="+mn-ea"/>
        <a:cs typeface="Mitra" pitchFamily="2" charset="-78"/>
      </a:defRPr>
    </a:lvl9pPr>
  </p:defaultTextStyle>
  <p:extLst>
    <p:ext uri="{EFAFB233-063F-42B5-8137-9DF3F51BA10A}">
      <p15:sldGuideLst xmlns:p15="http://schemas.microsoft.com/office/powerpoint/2012/main" xmlns="">
        <p15:guide id="1" orient="horz" pos="4334">
          <p15:clr>
            <a:srgbClr val="A4A3A4"/>
          </p15:clr>
        </p15:guide>
        <p15:guide id="2" pos="3175">
          <p15:clr>
            <a:srgbClr val="A4A3A4"/>
          </p15:clr>
        </p15:guide>
      </p15:sldGuideLst>
    </p:ext>
    <p:ext uri="{2D200454-40CA-4A62-9FC3-DE9A4176ACB9}">
      <p15:notesGuideLst xmlns:p15="http://schemas.microsoft.com/office/powerpoint/2012/main" xmlns="">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6600"/>
    <a:srgbClr val="0000FF"/>
    <a:srgbClr val="0000CC"/>
    <a:srgbClr val="587993"/>
    <a:srgbClr val="000066"/>
    <a:srgbClr val="000099"/>
    <a:srgbClr val="99FF99"/>
    <a:srgbClr val="8970A8"/>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4435" autoAdjust="0"/>
  </p:normalViewPr>
  <p:slideViewPr>
    <p:cSldViewPr>
      <p:cViewPr>
        <p:scale>
          <a:sx n="97" d="100"/>
          <a:sy n="97" d="100"/>
        </p:scale>
        <p:origin x="-114" y="-150"/>
      </p:cViewPr>
      <p:guideLst>
        <p:guide orient="horz" pos="4334"/>
        <p:guide pos="3175"/>
      </p:guideLst>
    </p:cSldViewPr>
  </p:slideViewPr>
  <p:outlineViewPr>
    <p:cViewPr>
      <p:scale>
        <a:sx n="33" d="100"/>
        <a:sy n="33" d="100"/>
      </p:scale>
      <p:origin x="18" y="21516"/>
    </p:cViewPr>
  </p:outlineViewPr>
  <p:notesTextViewPr>
    <p:cViewPr>
      <p:scale>
        <a:sx n="66" d="100"/>
        <a:sy n="66" d="100"/>
      </p:scale>
      <p:origin x="0" y="0"/>
    </p:cViewPr>
  </p:notesTextViewPr>
  <p:sorterViewPr>
    <p:cViewPr varScale="1">
      <p:scale>
        <a:sx n="1" d="1"/>
        <a:sy n="1" d="1"/>
      </p:scale>
      <p:origin x="0" y="0"/>
    </p:cViewPr>
  </p:sorterViewPr>
  <p:notesViewPr>
    <p:cSldViewPr>
      <p:cViewPr>
        <p:scale>
          <a:sx n="100" d="100"/>
          <a:sy n="100" d="100"/>
        </p:scale>
        <p:origin x="1824" y="-312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924399124760252E-2"/>
          <c:y val="0.11552675734896008"/>
          <c:w val="0.91556488080262299"/>
          <c:h val="0.75760932719187346"/>
        </c:manualLayout>
      </c:layout>
      <c:barChart>
        <c:barDir val="col"/>
        <c:grouping val="stacked"/>
        <c:varyColors val="0"/>
        <c:ser>
          <c:idx val="0"/>
          <c:order val="0"/>
          <c:tx>
            <c:strRef>
              <c:f>Sheet1!$B$1</c:f>
              <c:strCache>
                <c:ptCount val="1"/>
                <c:pt idx="0">
                  <c:v>ظرفیت در سال 95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کنسانتره سنگ آهن</c:v>
                </c:pt>
                <c:pt idx="1">
                  <c:v>گندله</c:v>
                </c:pt>
                <c:pt idx="2">
                  <c:v>آهن اسفنجی</c:v>
                </c:pt>
                <c:pt idx="3">
                  <c:v>اسلب</c:v>
                </c:pt>
                <c:pt idx="4">
                  <c:v>بلوم و بیلت</c:v>
                </c:pt>
              </c:strCache>
            </c:strRef>
          </c:cat>
          <c:val>
            <c:numRef>
              <c:f>Sheet1!$B$2:$B$6</c:f>
              <c:numCache>
                <c:formatCode>0.0</c:formatCode>
                <c:ptCount val="5"/>
                <c:pt idx="0">
                  <c:v>43.5</c:v>
                </c:pt>
                <c:pt idx="1">
                  <c:v>37.4</c:v>
                </c:pt>
                <c:pt idx="2">
                  <c:v>22.6</c:v>
                </c:pt>
                <c:pt idx="3">
                  <c:v>11</c:v>
                </c:pt>
                <c:pt idx="4">
                  <c:v>19.600000000000001</c:v>
                </c:pt>
              </c:numCache>
            </c:numRef>
          </c:val>
          <c:extLst xmlns:c16r2="http://schemas.microsoft.com/office/drawing/2015/06/chart">
            <c:ext xmlns:c16="http://schemas.microsoft.com/office/drawing/2014/chart" uri="{C3380CC4-5D6E-409C-BE32-E72D297353CC}">
              <c16:uniqueId val="{00000000-FB92-46A7-8C5F-379957CBEE8E}"/>
            </c:ext>
          </c:extLst>
        </c:ser>
        <c:ser>
          <c:idx val="1"/>
          <c:order val="1"/>
          <c:tx>
            <c:strRef>
              <c:f>Sheet1!$C$1</c:f>
              <c:strCache>
                <c:ptCount val="1"/>
                <c:pt idx="0">
                  <c:v>طرح‌های محتمل تا 98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کنسانتره سنگ آهن</c:v>
                </c:pt>
                <c:pt idx="1">
                  <c:v>گندله</c:v>
                </c:pt>
                <c:pt idx="2">
                  <c:v>آهن اسفنجی</c:v>
                </c:pt>
                <c:pt idx="3">
                  <c:v>اسلب</c:v>
                </c:pt>
                <c:pt idx="4">
                  <c:v>بلوم و بیلت</c:v>
                </c:pt>
              </c:strCache>
            </c:strRef>
          </c:cat>
          <c:val>
            <c:numRef>
              <c:f>Sheet1!$C$2:$C$6</c:f>
              <c:numCache>
                <c:formatCode>0.0</c:formatCode>
                <c:ptCount val="5"/>
                <c:pt idx="0">
                  <c:v>38.799999999999997</c:v>
                </c:pt>
                <c:pt idx="1">
                  <c:v>52.6</c:v>
                </c:pt>
                <c:pt idx="2">
                  <c:v>20.6</c:v>
                </c:pt>
                <c:pt idx="3">
                  <c:v>3.8</c:v>
                </c:pt>
                <c:pt idx="4">
                  <c:v>18.5</c:v>
                </c:pt>
              </c:numCache>
            </c:numRef>
          </c:val>
          <c:extLst xmlns:c16r2="http://schemas.microsoft.com/office/drawing/2015/06/chart">
            <c:ext xmlns:c16="http://schemas.microsoft.com/office/drawing/2014/chart" uri="{C3380CC4-5D6E-409C-BE32-E72D297353CC}">
              <c16:uniqueId val="{00000000-CBA4-48F3-9F99-91B7A988F607}"/>
            </c:ext>
          </c:extLst>
        </c:ser>
        <c:dLbls>
          <c:showLegendKey val="0"/>
          <c:showVal val="0"/>
          <c:showCatName val="0"/>
          <c:showSerName val="0"/>
          <c:showPercent val="0"/>
          <c:showBubbleSize val="0"/>
        </c:dLbls>
        <c:gapWidth val="70"/>
        <c:overlap val="100"/>
        <c:axId val="107752448"/>
        <c:axId val="68811520"/>
      </c:barChart>
      <c:catAx>
        <c:axId val="107752448"/>
        <c:scaling>
          <c:orientation val="minMax"/>
        </c:scaling>
        <c:delete val="1"/>
        <c:axPos val="b"/>
        <c:numFmt formatCode="General" sourceLinked="1"/>
        <c:majorTickMark val="none"/>
        <c:minorTickMark val="none"/>
        <c:tickLblPos val="nextTo"/>
        <c:crossAx val="68811520"/>
        <c:crosses val="autoZero"/>
        <c:auto val="1"/>
        <c:lblAlgn val="ctr"/>
        <c:lblOffset val="100"/>
        <c:noMultiLvlLbl val="0"/>
      </c:catAx>
      <c:valAx>
        <c:axId val="68811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endParaRPr lang="en-US"/>
          </a:p>
        </c:txPr>
        <c:crossAx val="107752448"/>
        <c:crosses val="autoZero"/>
        <c:crossBetween val="between"/>
      </c:valAx>
      <c:spPr>
        <a:noFill/>
        <a:ln w="25400">
          <a:noFill/>
        </a:ln>
        <a:effectLst/>
      </c:spPr>
    </c:plotArea>
    <c:plotVisOnly val="1"/>
    <c:dispBlanksAs val="gap"/>
    <c:showDLblsOverMax val="0"/>
  </c:chart>
  <c:spPr>
    <a:noFill/>
    <a:ln>
      <a:solidFill>
        <a:srgbClr val="C0C0C0"/>
      </a:solid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002060"/>
                </a:solidFill>
                <a:latin typeface="Arial Black" panose="020B0A04020102020204" pitchFamily="34" charset="0"/>
              </a:defRPr>
            </a:pPr>
            <a:r>
              <a:rPr lang="en-US" sz="1600" dirty="0" smtClean="0">
                <a:solidFill>
                  <a:srgbClr val="002060"/>
                </a:solidFill>
                <a:latin typeface="Arial Black" panose="020B0A04020102020204" pitchFamily="34" charset="0"/>
              </a:rPr>
              <a:t>RELATION BETWEEN COPPER</a:t>
            </a:r>
            <a:r>
              <a:rPr lang="en-US" sz="1600" baseline="0" dirty="0" smtClean="0">
                <a:solidFill>
                  <a:srgbClr val="002060"/>
                </a:solidFill>
                <a:latin typeface="Arial Black" panose="020B0A04020102020204" pitchFamily="34" charset="0"/>
              </a:rPr>
              <a:t> PRICE </a:t>
            </a:r>
            <a:r>
              <a:rPr lang="en-US" sz="1600" dirty="0" smtClean="0">
                <a:solidFill>
                  <a:srgbClr val="002060"/>
                </a:solidFill>
                <a:latin typeface="Arial Black" panose="020B0A04020102020204" pitchFamily="34" charset="0"/>
              </a:rPr>
              <a:t> AND STEEL PRICE</a:t>
            </a:r>
          </a:p>
          <a:p>
            <a:pPr>
              <a:defRPr sz="1600">
                <a:solidFill>
                  <a:srgbClr val="002060"/>
                </a:solidFill>
                <a:latin typeface="Arial Black" panose="020B0A04020102020204" pitchFamily="34" charset="0"/>
              </a:defRPr>
            </a:pPr>
            <a:r>
              <a:rPr lang="en-US" sz="1600" dirty="0" smtClean="0">
                <a:solidFill>
                  <a:srgbClr val="FF0000"/>
                </a:solidFill>
                <a:latin typeface="Arial Black" panose="020B0A04020102020204" pitchFamily="34" charset="0"/>
              </a:rPr>
              <a:t>(POWER</a:t>
            </a:r>
            <a:r>
              <a:rPr lang="en-US" sz="1600" baseline="0" dirty="0" smtClean="0">
                <a:solidFill>
                  <a:srgbClr val="FF0000"/>
                </a:solidFill>
                <a:latin typeface="Arial Black" panose="020B0A04020102020204" pitchFamily="34" charset="0"/>
              </a:rPr>
              <a:t> REGRESSION)</a:t>
            </a:r>
            <a:endParaRPr lang="en-US" sz="1600" dirty="0">
              <a:solidFill>
                <a:srgbClr val="FF0000"/>
              </a:solidFill>
              <a:latin typeface="Arial Black" panose="020B0A04020102020204" pitchFamily="34" charset="0"/>
            </a:endParaRPr>
          </a:p>
        </c:rich>
      </c:tx>
      <c:layout>
        <c:manualLayout>
          <c:xMode val="edge"/>
          <c:yMode val="edge"/>
          <c:x val="0.18635893507525131"/>
          <c:y val="3.9596644883890114E-2"/>
        </c:manualLayout>
      </c:layout>
      <c:overlay val="0"/>
    </c:title>
    <c:autoTitleDeleted val="0"/>
    <c:plotArea>
      <c:layout>
        <c:manualLayout>
          <c:layoutTarget val="inner"/>
          <c:xMode val="edge"/>
          <c:yMode val="edge"/>
          <c:x val="0.15293004678762981"/>
          <c:y val="0.17924418815264628"/>
          <c:w val="0.7616304634681178"/>
          <c:h val="0.57109257176186312"/>
        </c:manualLayout>
      </c:layout>
      <c:scatterChart>
        <c:scatterStyle val="lineMarker"/>
        <c:varyColors val="0"/>
        <c:ser>
          <c:idx val="0"/>
          <c:order val="0"/>
          <c:tx>
            <c:strRef>
              <c:f>Sheet1!$B$1</c:f>
              <c:strCache>
                <c:ptCount val="1"/>
                <c:pt idx="0">
                  <c:v>Billet Price ( USD Per Ton )</c:v>
                </c:pt>
              </c:strCache>
            </c:strRef>
          </c:tx>
          <c:spPr>
            <a:ln w="19050">
              <a:noFill/>
            </a:ln>
          </c:spPr>
          <c:marker>
            <c:spPr>
              <a:solidFill>
                <a:srgbClr val="0070C0"/>
              </a:solidFill>
              <a:ln>
                <a:solidFill>
                  <a:srgbClr val="0070C0"/>
                </a:solidFill>
              </a:ln>
            </c:spPr>
          </c:marker>
          <c:trendline>
            <c:spPr>
              <a:ln w="19050">
                <a:solidFill>
                  <a:srgbClr val="FF0000"/>
                </a:solidFill>
              </a:ln>
            </c:spPr>
            <c:trendlineType val="power"/>
            <c:dispRSqr val="1"/>
            <c:dispEq val="1"/>
            <c:trendlineLbl>
              <c:layout>
                <c:manualLayout>
                  <c:x val="-0.43783536048097665"/>
                  <c:y val="1.8643277291902894E-2"/>
                </c:manualLayout>
              </c:layout>
              <c:numFmt formatCode="General" sourceLinked="0"/>
              <c:txPr>
                <a:bodyPr/>
                <a:lstStyle/>
                <a:p>
                  <a:pPr rtl="0">
                    <a:defRPr sz="1600" b="1">
                      <a:solidFill>
                        <a:srgbClr val="FF0000"/>
                      </a:solidFill>
                      <a:cs typeface="+mn-cs"/>
                    </a:defRPr>
                  </a:pPr>
                  <a:endParaRPr lang="en-US"/>
                </a:p>
              </c:txPr>
            </c:trendlineLbl>
          </c:trendline>
          <c:xVal>
            <c:numRef>
              <c:f>Sheet1!$A$2:$A$88</c:f>
              <c:numCache>
                <c:formatCode>General</c:formatCode>
                <c:ptCount val="87"/>
                <c:pt idx="0">
                  <c:v>9555.7000000000007</c:v>
                </c:pt>
                <c:pt idx="1">
                  <c:v>9867.6</c:v>
                </c:pt>
                <c:pt idx="2">
                  <c:v>9503.36</c:v>
                </c:pt>
                <c:pt idx="3">
                  <c:v>9492.7900000000009</c:v>
                </c:pt>
                <c:pt idx="4">
                  <c:v>8959.9</c:v>
                </c:pt>
                <c:pt idx="5">
                  <c:v>9066.85</c:v>
                </c:pt>
                <c:pt idx="6">
                  <c:v>9650.4599999999991</c:v>
                </c:pt>
                <c:pt idx="7">
                  <c:v>9000.76</c:v>
                </c:pt>
                <c:pt idx="8">
                  <c:v>8300.14</c:v>
                </c:pt>
                <c:pt idx="9">
                  <c:v>7394.19</c:v>
                </c:pt>
                <c:pt idx="10">
                  <c:v>7581.02</c:v>
                </c:pt>
                <c:pt idx="11">
                  <c:v>7565.48</c:v>
                </c:pt>
                <c:pt idx="12">
                  <c:v>8040.47</c:v>
                </c:pt>
                <c:pt idx="13">
                  <c:v>8441.49</c:v>
                </c:pt>
                <c:pt idx="14">
                  <c:v>8470.7800000000007</c:v>
                </c:pt>
                <c:pt idx="15">
                  <c:v>8289.48</c:v>
                </c:pt>
                <c:pt idx="16">
                  <c:v>7955.64</c:v>
                </c:pt>
                <c:pt idx="17">
                  <c:v>7423.02</c:v>
                </c:pt>
                <c:pt idx="18">
                  <c:v>7584.26</c:v>
                </c:pt>
                <c:pt idx="19">
                  <c:v>7515.53</c:v>
                </c:pt>
                <c:pt idx="20">
                  <c:v>8087.74</c:v>
                </c:pt>
                <c:pt idx="21">
                  <c:v>8062.03</c:v>
                </c:pt>
                <c:pt idx="22">
                  <c:v>7711.23</c:v>
                </c:pt>
                <c:pt idx="23">
                  <c:v>7966.49</c:v>
                </c:pt>
                <c:pt idx="24">
                  <c:v>8047.36</c:v>
                </c:pt>
                <c:pt idx="25">
                  <c:v>8060.93</c:v>
                </c:pt>
                <c:pt idx="26">
                  <c:v>7645.58</c:v>
                </c:pt>
                <c:pt idx="27">
                  <c:v>7234.28</c:v>
                </c:pt>
                <c:pt idx="28">
                  <c:v>7249.41</c:v>
                </c:pt>
                <c:pt idx="29">
                  <c:v>7000.24</c:v>
                </c:pt>
                <c:pt idx="30">
                  <c:v>6906.64</c:v>
                </c:pt>
                <c:pt idx="31">
                  <c:v>7192.92</c:v>
                </c:pt>
                <c:pt idx="32">
                  <c:v>7159.27</c:v>
                </c:pt>
                <c:pt idx="33">
                  <c:v>7203.02</c:v>
                </c:pt>
                <c:pt idx="34">
                  <c:v>7070.65</c:v>
                </c:pt>
                <c:pt idx="35">
                  <c:v>7214.9</c:v>
                </c:pt>
                <c:pt idx="36">
                  <c:v>7291.47</c:v>
                </c:pt>
                <c:pt idx="37">
                  <c:v>7149.21</c:v>
                </c:pt>
                <c:pt idx="38">
                  <c:v>6650.04</c:v>
                </c:pt>
                <c:pt idx="39">
                  <c:v>6673.56</c:v>
                </c:pt>
                <c:pt idx="40">
                  <c:v>6891.13</c:v>
                </c:pt>
                <c:pt idx="41">
                  <c:v>6821.14</c:v>
                </c:pt>
                <c:pt idx="42">
                  <c:v>7113.38</c:v>
                </c:pt>
                <c:pt idx="43">
                  <c:v>7001.84</c:v>
                </c:pt>
                <c:pt idx="44">
                  <c:v>6872.22</c:v>
                </c:pt>
                <c:pt idx="45">
                  <c:v>6737.48</c:v>
                </c:pt>
                <c:pt idx="46">
                  <c:v>6712.85</c:v>
                </c:pt>
                <c:pt idx="47">
                  <c:v>6446.45</c:v>
                </c:pt>
                <c:pt idx="48">
                  <c:v>5830.54</c:v>
                </c:pt>
                <c:pt idx="49">
                  <c:v>5729.27</c:v>
                </c:pt>
                <c:pt idx="50">
                  <c:v>5939.67</c:v>
                </c:pt>
                <c:pt idx="51">
                  <c:v>6042.09</c:v>
                </c:pt>
                <c:pt idx="52">
                  <c:v>6294.78</c:v>
                </c:pt>
                <c:pt idx="53">
                  <c:v>5833.01</c:v>
                </c:pt>
                <c:pt idx="54">
                  <c:v>5456.75</c:v>
                </c:pt>
                <c:pt idx="55">
                  <c:v>5127.3</c:v>
                </c:pt>
                <c:pt idx="56">
                  <c:v>5217.25</c:v>
                </c:pt>
                <c:pt idx="57">
                  <c:v>5216.09</c:v>
                </c:pt>
                <c:pt idx="58">
                  <c:v>4799.8999999999996</c:v>
                </c:pt>
                <c:pt idx="59">
                  <c:v>4638.83</c:v>
                </c:pt>
                <c:pt idx="60">
                  <c:v>4471.79</c:v>
                </c:pt>
                <c:pt idx="61">
                  <c:v>4598.62</c:v>
                </c:pt>
                <c:pt idx="62">
                  <c:v>4953.8</c:v>
                </c:pt>
                <c:pt idx="63">
                  <c:v>4872.74</c:v>
                </c:pt>
                <c:pt idx="64">
                  <c:v>4694.54</c:v>
                </c:pt>
                <c:pt idx="65">
                  <c:v>4641.97</c:v>
                </c:pt>
                <c:pt idx="66">
                  <c:v>4864.8999999999996</c:v>
                </c:pt>
                <c:pt idx="67">
                  <c:v>4751.67</c:v>
                </c:pt>
                <c:pt idx="68">
                  <c:v>4722.2</c:v>
                </c:pt>
                <c:pt idx="69">
                  <c:v>4731.26</c:v>
                </c:pt>
                <c:pt idx="70">
                  <c:v>5450.93</c:v>
                </c:pt>
                <c:pt idx="71">
                  <c:v>5660.35</c:v>
                </c:pt>
                <c:pt idx="72">
                  <c:v>5754.56</c:v>
                </c:pt>
                <c:pt idx="73">
                  <c:v>5940.91</c:v>
                </c:pt>
                <c:pt idx="74">
                  <c:v>5824.63</c:v>
                </c:pt>
                <c:pt idx="75">
                  <c:v>5683.9</c:v>
                </c:pt>
                <c:pt idx="76">
                  <c:v>5599.56</c:v>
                </c:pt>
                <c:pt idx="77">
                  <c:v>5719.76</c:v>
                </c:pt>
                <c:pt idx="78">
                  <c:v>5985.12</c:v>
                </c:pt>
                <c:pt idx="79">
                  <c:v>6485.63</c:v>
                </c:pt>
                <c:pt idx="80">
                  <c:v>6577.17</c:v>
                </c:pt>
                <c:pt idx="81">
                  <c:v>6807.6</c:v>
                </c:pt>
                <c:pt idx="82">
                  <c:v>6826.55</c:v>
                </c:pt>
                <c:pt idx="83">
                  <c:v>6833.89</c:v>
                </c:pt>
                <c:pt idx="84">
                  <c:v>7065.85</c:v>
                </c:pt>
                <c:pt idx="85">
                  <c:v>7006.52</c:v>
                </c:pt>
                <c:pt idx="86">
                  <c:v>6799.18</c:v>
                </c:pt>
              </c:numCache>
            </c:numRef>
          </c:xVal>
          <c:yVal>
            <c:numRef>
              <c:f>Sheet1!$B$2:$B$88</c:f>
              <c:numCache>
                <c:formatCode>General</c:formatCode>
                <c:ptCount val="87"/>
                <c:pt idx="0">
                  <c:v>618</c:v>
                </c:pt>
                <c:pt idx="1">
                  <c:v>618</c:v>
                </c:pt>
                <c:pt idx="2">
                  <c:v>620</c:v>
                </c:pt>
                <c:pt idx="3">
                  <c:v>610</c:v>
                </c:pt>
                <c:pt idx="4">
                  <c:v>645</c:v>
                </c:pt>
                <c:pt idx="5">
                  <c:v>673</c:v>
                </c:pt>
                <c:pt idx="6">
                  <c:v>670</c:v>
                </c:pt>
                <c:pt idx="7">
                  <c:v>681</c:v>
                </c:pt>
                <c:pt idx="8">
                  <c:v>670</c:v>
                </c:pt>
                <c:pt idx="9">
                  <c:v>599</c:v>
                </c:pt>
                <c:pt idx="10">
                  <c:v>576</c:v>
                </c:pt>
                <c:pt idx="11">
                  <c:v>590</c:v>
                </c:pt>
                <c:pt idx="12">
                  <c:v>601</c:v>
                </c:pt>
                <c:pt idx="13">
                  <c:v>581</c:v>
                </c:pt>
                <c:pt idx="14">
                  <c:v>608</c:v>
                </c:pt>
                <c:pt idx="15">
                  <c:v>609</c:v>
                </c:pt>
                <c:pt idx="16">
                  <c:v>596</c:v>
                </c:pt>
                <c:pt idx="17">
                  <c:v>556</c:v>
                </c:pt>
                <c:pt idx="18">
                  <c:v>546</c:v>
                </c:pt>
                <c:pt idx="19">
                  <c:v>556</c:v>
                </c:pt>
                <c:pt idx="20">
                  <c:v>530</c:v>
                </c:pt>
                <c:pt idx="21">
                  <c:v>504</c:v>
                </c:pt>
                <c:pt idx="22">
                  <c:v>522</c:v>
                </c:pt>
                <c:pt idx="23">
                  <c:v>518</c:v>
                </c:pt>
                <c:pt idx="24">
                  <c:v>538</c:v>
                </c:pt>
                <c:pt idx="25">
                  <c:v>527</c:v>
                </c:pt>
                <c:pt idx="26">
                  <c:v>532</c:v>
                </c:pt>
                <c:pt idx="27">
                  <c:v>514</c:v>
                </c:pt>
                <c:pt idx="28">
                  <c:v>503</c:v>
                </c:pt>
                <c:pt idx="29">
                  <c:v>492</c:v>
                </c:pt>
                <c:pt idx="30">
                  <c:v>506</c:v>
                </c:pt>
                <c:pt idx="31">
                  <c:v>511</c:v>
                </c:pt>
                <c:pt idx="32">
                  <c:v>497</c:v>
                </c:pt>
                <c:pt idx="33">
                  <c:v>498</c:v>
                </c:pt>
                <c:pt idx="34">
                  <c:v>505</c:v>
                </c:pt>
                <c:pt idx="35">
                  <c:v>503</c:v>
                </c:pt>
                <c:pt idx="36">
                  <c:v>498</c:v>
                </c:pt>
                <c:pt idx="37">
                  <c:v>487</c:v>
                </c:pt>
                <c:pt idx="38">
                  <c:v>493</c:v>
                </c:pt>
                <c:pt idx="39">
                  <c:v>501</c:v>
                </c:pt>
                <c:pt idx="40">
                  <c:v>494</c:v>
                </c:pt>
                <c:pt idx="41">
                  <c:v>490</c:v>
                </c:pt>
                <c:pt idx="42">
                  <c:v>494</c:v>
                </c:pt>
                <c:pt idx="43">
                  <c:v>510</c:v>
                </c:pt>
                <c:pt idx="44">
                  <c:v>501</c:v>
                </c:pt>
                <c:pt idx="45">
                  <c:v>471</c:v>
                </c:pt>
                <c:pt idx="46">
                  <c:v>428</c:v>
                </c:pt>
                <c:pt idx="47">
                  <c:v>400</c:v>
                </c:pt>
                <c:pt idx="48">
                  <c:v>393</c:v>
                </c:pt>
                <c:pt idx="49">
                  <c:v>359</c:v>
                </c:pt>
                <c:pt idx="50">
                  <c:v>358</c:v>
                </c:pt>
                <c:pt idx="51">
                  <c:v>363</c:v>
                </c:pt>
                <c:pt idx="52">
                  <c:v>373</c:v>
                </c:pt>
                <c:pt idx="53">
                  <c:v>359</c:v>
                </c:pt>
                <c:pt idx="54">
                  <c:v>327</c:v>
                </c:pt>
                <c:pt idx="55">
                  <c:v>318</c:v>
                </c:pt>
                <c:pt idx="56">
                  <c:v>291</c:v>
                </c:pt>
                <c:pt idx="57">
                  <c:v>268</c:v>
                </c:pt>
                <c:pt idx="58">
                  <c:v>270</c:v>
                </c:pt>
                <c:pt idx="59">
                  <c:v>256</c:v>
                </c:pt>
                <c:pt idx="60">
                  <c:v>249</c:v>
                </c:pt>
                <c:pt idx="61">
                  <c:v>249</c:v>
                </c:pt>
                <c:pt idx="62">
                  <c:v>306</c:v>
                </c:pt>
                <c:pt idx="63">
                  <c:v>381</c:v>
                </c:pt>
                <c:pt idx="64">
                  <c:v>378</c:v>
                </c:pt>
                <c:pt idx="65">
                  <c:v>314</c:v>
                </c:pt>
                <c:pt idx="66">
                  <c:v>317</c:v>
                </c:pt>
                <c:pt idx="67">
                  <c:v>319</c:v>
                </c:pt>
                <c:pt idx="68">
                  <c:v>319</c:v>
                </c:pt>
                <c:pt idx="69">
                  <c:v>327</c:v>
                </c:pt>
                <c:pt idx="70">
                  <c:v>383</c:v>
                </c:pt>
                <c:pt idx="71">
                  <c:v>393</c:v>
                </c:pt>
                <c:pt idx="72">
                  <c:v>386</c:v>
                </c:pt>
                <c:pt idx="73">
                  <c:v>376</c:v>
                </c:pt>
                <c:pt idx="74">
                  <c:v>401</c:v>
                </c:pt>
                <c:pt idx="75">
                  <c:v>383</c:v>
                </c:pt>
                <c:pt idx="76">
                  <c:v>391</c:v>
                </c:pt>
                <c:pt idx="77">
                  <c:v>397</c:v>
                </c:pt>
                <c:pt idx="78">
                  <c:v>428</c:v>
                </c:pt>
                <c:pt idx="79">
                  <c:v>490</c:v>
                </c:pt>
                <c:pt idx="80">
                  <c:v>512</c:v>
                </c:pt>
                <c:pt idx="81">
                  <c:v>489</c:v>
                </c:pt>
                <c:pt idx="82">
                  <c:v>464</c:v>
                </c:pt>
                <c:pt idx="83">
                  <c:v>506</c:v>
                </c:pt>
                <c:pt idx="84">
                  <c:v>513</c:v>
                </c:pt>
                <c:pt idx="85">
                  <c:v>506</c:v>
                </c:pt>
                <c:pt idx="86">
                  <c:v>538</c:v>
                </c:pt>
              </c:numCache>
            </c:numRef>
          </c:yVal>
          <c:smooth val="0"/>
        </c:ser>
        <c:dLbls>
          <c:showLegendKey val="0"/>
          <c:showVal val="0"/>
          <c:showCatName val="0"/>
          <c:showSerName val="0"/>
          <c:showPercent val="0"/>
          <c:showBubbleSize val="0"/>
        </c:dLbls>
        <c:axId val="143550720"/>
        <c:axId val="143551296"/>
      </c:scatterChart>
      <c:valAx>
        <c:axId val="143550720"/>
        <c:scaling>
          <c:orientation val="minMax"/>
          <c:max val="11000"/>
          <c:min val="3000"/>
        </c:scaling>
        <c:delete val="0"/>
        <c:axPos val="b"/>
        <c:title>
          <c:tx>
            <c:rich>
              <a:bodyPr/>
              <a:lstStyle/>
              <a:p>
                <a:pPr>
                  <a:defRPr sz="1600"/>
                </a:pPr>
                <a:r>
                  <a:rPr lang="en-US" sz="1600" dirty="0"/>
                  <a:t>Copper Price (USD Per Ton)</a:t>
                </a:r>
              </a:p>
            </c:rich>
          </c:tx>
          <c:layout>
            <c:manualLayout>
              <c:xMode val="edge"/>
              <c:yMode val="edge"/>
              <c:x val="0.38663472924508663"/>
              <c:y val="0.83096279631712711"/>
            </c:manualLayout>
          </c:layout>
          <c:overlay val="0"/>
        </c:title>
        <c:numFmt formatCode="General" sourceLinked="1"/>
        <c:majorTickMark val="out"/>
        <c:minorTickMark val="none"/>
        <c:tickLblPos val="nextTo"/>
        <c:txPr>
          <a:bodyPr/>
          <a:lstStyle/>
          <a:p>
            <a:pPr>
              <a:defRPr sz="1200" b="1">
                <a:solidFill>
                  <a:srgbClr val="002060"/>
                </a:solidFill>
                <a:cs typeface="B Badr" panose="00000400000000000000" pitchFamily="2" charset="-78"/>
              </a:defRPr>
            </a:pPr>
            <a:endParaRPr lang="en-US"/>
          </a:p>
        </c:txPr>
        <c:crossAx val="143551296"/>
        <c:crosses val="autoZero"/>
        <c:crossBetween val="midCat"/>
        <c:minorUnit val="1000"/>
      </c:valAx>
      <c:valAx>
        <c:axId val="143551296"/>
        <c:scaling>
          <c:orientation val="minMax"/>
        </c:scaling>
        <c:delete val="0"/>
        <c:axPos val="l"/>
        <c:majorGridlines>
          <c:spPr>
            <a:ln w="3175">
              <a:solidFill>
                <a:srgbClr val="92D050"/>
              </a:solidFill>
              <a:prstDash val="sysDot"/>
            </a:ln>
          </c:spPr>
        </c:majorGridlines>
        <c:title>
          <c:tx>
            <c:rich>
              <a:bodyPr/>
              <a:lstStyle/>
              <a:p>
                <a:pPr>
                  <a:defRPr sz="1600"/>
                </a:pPr>
                <a:r>
                  <a:rPr lang="en-US" sz="1600" dirty="0" smtClean="0"/>
                  <a:t>Ukraine</a:t>
                </a:r>
                <a:r>
                  <a:rPr lang="en-US" sz="1600" baseline="0" dirty="0" smtClean="0"/>
                  <a:t> </a:t>
                </a:r>
                <a:r>
                  <a:rPr lang="en-US" sz="1600" dirty="0" smtClean="0"/>
                  <a:t>Steel</a:t>
                </a:r>
                <a:r>
                  <a:rPr lang="en-US" sz="1600" baseline="0" dirty="0" smtClean="0"/>
                  <a:t> Billet Prices (USD per ton)</a:t>
                </a:r>
                <a:endParaRPr lang="en-US" sz="1600" dirty="0"/>
              </a:p>
            </c:rich>
          </c:tx>
          <c:layout>
            <c:manualLayout>
              <c:xMode val="edge"/>
              <c:yMode val="edge"/>
              <c:x val="4.8261555406563052E-2"/>
              <c:y val="0.11577108818076441"/>
            </c:manualLayout>
          </c:layout>
          <c:overlay val="0"/>
        </c:title>
        <c:numFmt formatCode="General" sourceLinked="1"/>
        <c:majorTickMark val="out"/>
        <c:minorTickMark val="none"/>
        <c:tickLblPos val="nextTo"/>
        <c:txPr>
          <a:bodyPr/>
          <a:lstStyle/>
          <a:p>
            <a:pPr algn="ctr">
              <a:defRPr lang="en-US" sz="1200" b="1" i="0" u="none" strike="noStrike" kern="1200" baseline="0">
                <a:solidFill>
                  <a:srgbClr val="002060"/>
                </a:solidFill>
                <a:latin typeface="+mn-lt"/>
                <a:ea typeface="+mn-ea"/>
                <a:cs typeface="B Badr" panose="00000400000000000000" pitchFamily="2" charset="-78"/>
              </a:defRPr>
            </a:pPr>
            <a:endParaRPr lang="en-US"/>
          </a:p>
        </c:txPr>
        <c:crossAx val="143550720"/>
        <c:crosses val="autoZero"/>
        <c:crossBetween val="midCat"/>
      </c:valAx>
      <c:spPr>
        <a:solidFill>
          <a:schemeClr val="bg1"/>
        </a:solidFill>
        <a:ln>
          <a:noFill/>
        </a:ln>
      </c:spPr>
    </c:plotArea>
    <c:legend>
      <c:legendPos val="b"/>
      <c:layout/>
      <c:overlay val="0"/>
    </c:legend>
    <c:plotVisOnly val="1"/>
    <c:dispBlanksAs val="gap"/>
    <c:showDLblsOverMax val="0"/>
  </c:chart>
  <c:spPr>
    <a:noFill/>
    <a:ln w="12700" cap="flat" cmpd="sng" algn="ctr">
      <a:noFill/>
      <a:prstDash val="solid"/>
      <a:miter lim="800000"/>
    </a:ln>
    <a:effectLst/>
  </c:spPr>
  <c:txPr>
    <a:bodyPr/>
    <a:lstStyle/>
    <a:p>
      <a:pPr>
        <a:defRPr>
          <a:solidFill>
            <a:schemeClr val="dk1"/>
          </a:solidFill>
          <a:latin typeface="+mn-lt"/>
          <a:ea typeface="+mn-ea"/>
          <a:cs typeface="B Nazanin" panose="00000400000000000000" pitchFamily="2" charset="-78"/>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C00000"/>
                </a:solidFill>
                <a:latin typeface="Times New Roman" panose="02020603050405020304" pitchFamily="18" charset="0"/>
                <a:cs typeface="Times New Roman" panose="02020603050405020304" pitchFamily="18" charset="0"/>
              </a:defRPr>
            </a:pPr>
            <a:r>
              <a:rPr lang="en-US" sz="2800" dirty="0">
                <a:solidFill>
                  <a:srgbClr val="C00000"/>
                </a:solidFill>
                <a:latin typeface="Times New Roman" panose="02020603050405020304" pitchFamily="18" charset="0"/>
                <a:cs typeface="Times New Roman" panose="02020603050405020304" pitchFamily="18" charset="0"/>
              </a:rPr>
              <a:t>Copper</a:t>
            </a:r>
            <a:r>
              <a:rPr lang="en-US" sz="2800" baseline="0" dirty="0">
                <a:solidFill>
                  <a:srgbClr val="C00000"/>
                </a:solidFill>
                <a:latin typeface="Times New Roman" panose="02020603050405020304" pitchFamily="18" charset="0"/>
                <a:cs typeface="Times New Roman" panose="02020603050405020304" pitchFamily="18" charset="0"/>
              </a:rPr>
              <a:t> Price verses Billet Price Curve</a:t>
            </a:r>
            <a:endParaRPr lang="en-US" sz="2800" dirty="0">
              <a:solidFill>
                <a:srgbClr val="C00000"/>
              </a:solidFill>
              <a:latin typeface="Times New Roman" panose="02020603050405020304" pitchFamily="18" charset="0"/>
              <a:cs typeface="Times New Roman" panose="02020603050405020304" pitchFamily="18" charset="0"/>
            </a:endParaRPr>
          </a:p>
        </c:rich>
      </c:tx>
      <c:layout>
        <c:manualLayout>
          <c:xMode val="edge"/>
          <c:yMode val="edge"/>
          <c:x val="0.19282863079615048"/>
          <c:y val="6.5279216742644017E-2"/>
        </c:manualLayout>
      </c:layout>
      <c:overlay val="0"/>
    </c:title>
    <c:autoTitleDeleted val="0"/>
    <c:plotArea>
      <c:layout>
        <c:manualLayout>
          <c:layoutTarget val="inner"/>
          <c:xMode val="edge"/>
          <c:yMode val="edge"/>
          <c:x val="0.12433092738407699"/>
          <c:y val="0.18390419947506562"/>
          <c:w val="0.76722692475940513"/>
          <c:h val="0.68176319242989358"/>
        </c:manualLayout>
      </c:layout>
      <c:lineChart>
        <c:grouping val="standard"/>
        <c:varyColors val="0"/>
        <c:ser>
          <c:idx val="0"/>
          <c:order val="0"/>
          <c:spPr>
            <a:ln>
              <a:solidFill>
                <a:srgbClr val="C00000"/>
              </a:solidFill>
            </a:ln>
          </c:spPr>
          <c:marker>
            <c:symbol val="none"/>
          </c:marker>
          <c:cat>
            <c:numRef>
              <c:f>Sheet1!$B$2:$B$122</c:f>
              <c:numCache>
                <c:formatCode>B1mmm\-yy</c:formatCode>
                <c:ptCount val="121"/>
                <c:pt idx="0">
                  <c:v>39508</c:v>
                </c:pt>
                <c:pt idx="1">
                  <c:v>39539</c:v>
                </c:pt>
                <c:pt idx="2">
                  <c:v>39569</c:v>
                </c:pt>
                <c:pt idx="3">
                  <c:v>39600</c:v>
                </c:pt>
                <c:pt idx="4">
                  <c:v>39630</c:v>
                </c:pt>
                <c:pt idx="5">
                  <c:v>39661</c:v>
                </c:pt>
                <c:pt idx="6">
                  <c:v>39692</c:v>
                </c:pt>
                <c:pt idx="7">
                  <c:v>39722</c:v>
                </c:pt>
                <c:pt idx="8">
                  <c:v>39753</c:v>
                </c:pt>
                <c:pt idx="9">
                  <c:v>39783</c:v>
                </c:pt>
                <c:pt idx="10">
                  <c:v>39814</c:v>
                </c:pt>
                <c:pt idx="11">
                  <c:v>39845</c:v>
                </c:pt>
                <c:pt idx="12">
                  <c:v>39873</c:v>
                </c:pt>
                <c:pt idx="13">
                  <c:v>39904</c:v>
                </c:pt>
                <c:pt idx="14">
                  <c:v>39934</c:v>
                </c:pt>
                <c:pt idx="15">
                  <c:v>39965</c:v>
                </c:pt>
                <c:pt idx="16">
                  <c:v>39995</c:v>
                </c:pt>
                <c:pt idx="17">
                  <c:v>40026</c:v>
                </c:pt>
                <c:pt idx="18">
                  <c:v>40057</c:v>
                </c:pt>
                <c:pt idx="19">
                  <c:v>40087</c:v>
                </c:pt>
                <c:pt idx="20">
                  <c:v>40118</c:v>
                </c:pt>
                <c:pt idx="21">
                  <c:v>40148</c:v>
                </c:pt>
                <c:pt idx="22">
                  <c:v>40179</c:v>
                </c:pt>
                <c:pt idx="23">
                  <c:v>40210</c:v>
                </c:pt>
                <c:pt idx="24">
                  <c:v>40238</c:v>
                </c:pt>
                <c:pt idx="25">
                  <c:v>40269</c:v>
                </c:pt>
                <c:pt idx="26">
                  <c:v>40299</c:v>
                </c:pt>
                <c:pt idx="27">
                  <c:v>40330</c:v>
                </c:pt>
                <c:pt idx="28">
                  <c:v>40360</c:v>
                </c:pt>
                <c:pt idx="29">
                  <c:v>40391</c:v>
                </c:pt>
                <c:pt idx="30">
                  <c:v>40422</c:v>
                </c:pt>
                <c:pt idx="31">
                  <c:v>40452</c:v>
                </c:pt>
                <c:pt idx="32">
                  <c:v>40483</c:v>
                </c:pt>
                <c:pt idx="33">
                  <c:v>40513</c:v>
                </c:pt>
                <c:pt idx="34">
                  <c:v>40544</c:v>
                </c:pt>
                <c:pt idx="35">
                  <c:v>40575</c:v>
                </c:pt>
                <c:pt idx="36">
                  <c:v>40603</c:v>
                </c:pt>
                <c:pt idx="37">
                  <c:v>40634</c:v>
                </c:pt>
                <c:pt idx="38">
                  <c:v>40664</c:v>
                </c:pt>
                <c:pt idx="39">
                  <c:v>40695</c:v>
                </c:pt>
                <c:pt idx="40">
                  <c:v>40725</c:v>
                </c:pt>
                <c:pt idx="41">
                  <c:v>40756</c:v>
                </c:pt>
                <c:pt idx="42">
                  <c:v>40787</c:v>
                </c:pt>
                <c:pt idx="43">
                  <c:v>40817</c:v>
                </c:pt>
                <c:pt idx="44">
                  <c:v>40848</c:v>
                </c:pt>
                <c:pt idx="45">
                  <c:v>40878</c:v>
                </c:pt>
                <c:pt idx="46">
                  <c:v>40909</c:v>
                </c:pt>
                <c:pt idx="47">
                  <c:v>40940</c:v>
                </c:pt>
                <c:pt idx="48">
                  <c:v>40969</c:v>
                </c:pt>
                <c:pt idx="49">
                  <c:v>41000</c:v>
                </c:pt>
                <c:pt idx="50">
                  <c:v>41030</c:v>
                </c:pt>
                <c:pt idx="51">
                  <c:v>41061</c:v>
                </c:pt>
                <c:pt idx="52">
                  <c:v>41091</c:v>
                </c:pt>
                <c:pt idx="53">
                  <c:v>41122</c:v>
                </c:pt>
                <c:pt idx="54">
                  <c:v>41153</c:v>
                </c:pt>
                <c:pt idx="55">
                  <c:v>41183</c:v>
                </c:pt>
                <c:pt idx="56">
                  <c:v>41214</c:v>
                </c:pt>
                <c:pt idx="57">
                  <c:v>41244</c:v>
                </c:pt>
                <c:pt idx="58">
                  <c:v>41275</c:v>
                </c:pt>
                <c:pt idx="59">
                  <c:v>41306</c:v>
                </c:pt>
                <c:pt idx="60">
                  <c:v>41334</c:v>
                </c:pt>
                <c:pt idx="61">
                  <c:v>41365</c:v>
                </c:pt>
                <c:pt idx="62">
                  <c:v>41395</c:v>
                </c:pt>
                <c:pt idx="63">
                  <c:v>41426</c:v>
                </c:pt>
                <c:pt idx="64">
                  <c:v>41456</c:v>
                </c:pt>
                <c:pt idx="65">
                  <c:v>41487</c:v>
                </c:pt>
                <c:pt idx="66">
                  <c:v>41518</c:v>
                </c:pt>
                <c:pt idx="67">
                  <c:v>41548</c:v>
                </c:pt>
                <c:pt idx="68">
                  <c:v>41579</c:v>
                </c:pt>
                <c:pt idx="69">
                  <c:v>41609</c:v>
                </c:pt>
                <c:pt idx="70">
                  <c:v>41640</c:v>
                </c:pt>
                <c:pt idx="71">
                  <c:v>41671</c:v>
                </c:pt>
                <c:pt idx="72">
                  <c:v>41699</c:v>
                </c:pt>
                <c:pt idx="73">
                  <c:v>41730</c:v>
                </c:pt>
                <c:pt idx="74">
                  <c:v>41760</c:v>
                </c:pt>
                <c:pt idx="75">
                  <c:v>41791</c:v>
                </c:pt>
                <c:pt idx="76">
                  <c:v>41821</c:v>
                </c:pt>
                <c:pt idx="77">
                  <c:v>41852</c:v>
                </c:pt>
                <c:pt idx="78">
                  <c:v>41883</c:v>
                </c:pt>
                <c:pt idx="79">
                  <c:v>41913</c:v>
                </c:pt>
                <c:pt idx="80">
                  <c:v>41944</c:v>
                </c:pt>
                <c:pt idx="81">
                  <c:v>41974</c:v>
                </c:pt>
                <c:pt idx="82">
                  <c:v>42005</c:v>
                </c:pt>
                <c:pt idx="83">
                  <c:v>42036</c:v>
                </c:pt>
                <c:pt idx="84">
                  <c:v>42064</c:v>
                </c:pt>
                <c:pt idx="85">
                  <c:v>42095</c:v>
                </c:pt>
                <c:pt idx="86">
                  <c:v>42125</c:v>
                </c:pt>
                <c:pt idx="87">
                  <c:v>42156</c:v>
                </c:pt>
                <c:pt idx="88">
                  <c:v>42186</c:v>
                </c:pt>
                <c:pt idx="89">
                  <c:v>42217</c:v>
                </c:pt>
                <c:pt idx="90">
                  <c:v>42248</c:v>
                </c:pt>
                <c:pt idx="91">
                  <c:v>42278</c:v>
                </c:pt>
                <c:pt idx="92">
                  <c:v>42309</c:v>
                </c:pt>
                <c:pt idx="93">
                  <c:v>42339</c:v>
                </c:pt>
                <c:pt idx="94">
                  <c:v>42370</c:v>
                </c:pt>
                <c:pt idx="95">
                  <c:v>42401</c:v>
                </c:pt>
                <c:pt idx="96">
                  <c:v>42430</c:v>
                </c:pt>
                <c:pt idx="97">
                  <c:v>42461</c:v>
                </c:pt>
                <c:pt idx="98">
                  <c:v>42491</c:v>
                </c:pt>
                <c:pt idx="99">
                  <c:v>42522</c:v>
                </c:pt>
                <c:pt idx="100">
                  <c:v>42552</c:v>
                </c:pt>
                <c:pt idx="101">
                  <c:v>42583</c:v>
                </c:pt>
                <c:pt idx="102">
                  <c:v>42614</c:v>
                </c:pt>
                <c:pt idx="103">
                  <c:v>42644</c:v>
                </c:pt>
                <c:pt idx="104">
                  <c:v>42675</c:v>
                </c:pt>
                <c:pt idx="105">
                  <c:v>42705</c:v>
                </c:pt>
                <c:pt idx="106">
                  <c:v>42736</c:v>
                </c:pt>
                <c:pt idx="107">
                  <c:v>42767</c:v>
                </c:pt>
                <c:pt idx="108">
                  <c:v>42795</c:v>
                </c:pt>
                <c:pt idx="109">
                  <c:v>42826</c:v>
                </c:pt>
                <c:pt idx="110">
                  <c:v>42856</c:v>
                </c:pt>
                <c:pt idx="111">
                  <c:v>42887</c:v>
                </c:pt>
                <c:pt idx="112">
                  <c:v>42917</c:v>
                </c:pt>
                <c:pt idx="113">
                  <c:v>42948</c:v>
                </c:pt>
                <c:pt idx="114">
                  <c:v>42979</c:v>
                </c:pt>
                <c:pt idx="115">
                  <c:v>43009</c:v>
                </c:pt>
                <c:pt idx="116">
                  <c:v>43040</c:v>
                </c:pt>
                <c:pt idx="117">
                  <c:v>43070</c:v>
                </c:pt>
                <c:pt idx="118">
                  <c:v>43101</c:v>
                </c:pt>
                <c:pt idx="119">
                  <c:v>43132</c:v>
                </c:pt>
                <c:pt idx="120">
                  <c:v>43160</c:v>
                </c:pt>
              </c:numCache>
            </c:numRef>
          </c:cat>
          <c:val>
            <c:numRef>
              <c:f>Sheet1!$C$2:$C$122</c:f>
              <c:numCache>
                <c:formatCode>#,##0.00</c:formatCode>
                <c:ptCount val="121"/>
                <c:pt idx="0">
                  <c:v>8439.2900000000009</c:v>
                </c:pt>
                <c:pt idx="1">
                  <c:v>8684.93</c:v>
                </c:pt>
                <c:pt idx="2">
                  <c:v>8382.75</c:v>
                </c:pt>
                <c:pt idx="3">
                  <c:v>8260.6</c:v>
                </c:pt>
                <c:pt idx="4">
                  <c:v>8414.0400000000009</c:v>
                </c:pt>
                <c:pt idx="5">
                  <c:v>7634.7</c:v>
                </c:pt>
                <c:pt idx="6">
                  <c:v>6990.86</c:v>
                </c:pt>
                <c:pt idx="7">
                  <c:v>4925.7</c:v>
                </c:pt>
                <c:pt idx="8">
                  <c:v>3717</c:v>
                </c:pt>
                <c:pt idx="9">
                  <c:v>3071.98</c:v>
                </c:pt>
                <c:pt idx="10">
                  <c:v>3220.69</c:v>
                </c:pt>
                <c:pt idx="11">
                  <c:v>3314.73</c:v>
                </c:pt>
                <c:pt idx="12">
                  <c:v>3749.75</c:v>
                </c:pt>
                <c:pt idx="13">
                  <c:v>4406.55</c:v>
                </c:pt>
                <c:pt idx="14">
                  <c:v>4568.63</c:v>
                </c:pt>
                <c:pt idx="15">
                  <c:v>5013.96</c:v>
                </c:pt>
                <c:pt idx="16">
                  <c:v>5215.54</c:v>
                </c:pt>
                <c:pt idx="17">
                  <c:v>6165.3</c:v>
                </c:pt>
                <c:pt idx="18">
                  <c:v>6196.43</c:v>
                </c:pt>
                <c:pt idx="19">
                  <c:v>6287.98</c:v>
                </c:pt>
                <c:pt idx="20">
                  <c:v>6675.6</c:v>
                </c:pt>
                <c:pt idx="21">
                  <c:v>6981.71</c:v>
                </c:pt>
                <c:pt idx="22">
                  <c:v>7386.25</c:v>
                </c:pt>
                <c:pt idx="23">
                  <c:v>6848.18</c:v>
                </c:pt>
                <c:pt idx="24">
                  <c:v>7462.83</c:v>
                </c:pt>
                <c:pt idx="25">
                  <c:v>7745.08</c:v>
                </c:pt>
                <c:pt idx="26">
                  <c:v>6837.68</c:v>
                </c:pt>
                <c:pt idx="27">
                  <c:v>6499.3</c:v>
                </c:pt>
                <c:pt idx="28">
                  <c:v>6735.25</c:v>
                </c:pt>
                <c:pt idx="29">
                  <c:v>7283.95</c:v>
                </c:pt>
                <c:pt idx="30">
                  <c:v>7709.3</c:v>
                </c:pt>
                <c:pt idx="31">
                  <c:v>8292.41</c:v>
                </c:pt>
                <c:pt idx="32">
                  <c:v>8469.89</c:v>
                </c:pt>
                <c:pt idx="33">
                  <c:v>9147.26</c:v>
                </c:pt>
                <c:pt idx="34">
                  <c:v>9555.7000000000007</c:v>
                </c:pt>
                <c:pt idx="35">
                  <c:v>9867.6</c:v>
                </c:pt>
                <c:pt idx="36">
                  <c:v>9503.36</c:v>
                </c:pt>
                <c:pt idx="37">
                  <c:v>9492.7900000000009</c:v>
                </c:pt>
                <c:pt idx="38">
                  <c:v>8959.9</c:v>
                </c:pt>
                <c:pt idx="39">
                  <c:v>9066.85</c:v>
                </c:pt>
                <c:pt idx="40">
                  <c:v>9650.4599999999991</c:v>
                </c:pt>
                <c:pt idx="41">
                  <c:v>9000.76</c:v>
                </c:pt>
                <c:pt idx="42">
                  <c:v>8300.14</c:v>
                </c:pt>
                <c:pt idx="43">
                  <c:v>7394.19</c:v>
                </c:pt>
                <c:pt idx="44">
                  <c:v>7581.02</c:v>
                </c:pt>
                <c:pt idx="45">
                  <c:v>7565.48</c:v>
                </c:pt>
                <c:pt idx="46">
                  <c:v>8040.47</c:v>
                </c:pt>
                <c:pt idx="47">
                  <c:v>8441.49</c:v>
                </c:pt>
                <c:pt idx="48">
                  <c:v>8470.7800000000007</c:v>
                </c:pt>
                <c:pt idx="49">
                  <c:v>8289.48</c:v>
                </c:pt>
                <c:pt idx="50">
                  <c:v>7955.64</c:v>
                </c:pt>
                <c:pt idx="51">
                  <c:v>7423.02</c:v>
                </c:pt>
                <c:pt idx="52">
                  <c:v>7584.26</c:v>
                </c:pt>
                <c:pt idx="53">
                  <c:v>7515.53</c:v>
                </c:pt>
                <c:pt idx="54">
                  <c:v>8087.74</c:v>
                </c:pt>
                <c:pt idx="55">
                  <c:v>8062.03</c:v>
                </c:pt>
                <c:pt idx="56">
                  <c:v>7711.23</c:v>
                </c:pt>
                <c:pt idx="57">
                  <c:v>7966.49</c:v>
                </c:pt>
                <c:pt idx="58">
                  <c:v>8047.36</c:v>
                </c:pt>
                <c:pt idx="59">
                  <c:v>8060.93</c:v>
                </c:pt>
                <c:pt idx="60">
                  <c:v>7645.58</c:v>
                </c:pt>
                <c:pt idx="61">
                  <c:v>7234.28</c:v>
                </c:pt>
                <c:pt idx="62">
                  <c:v>7249.41</c:v>
                </c:pt>
                <c:pt idx="63">
                  <c:v>7000.24</c:v>
                </c:pt>
                <c:pt idx="64">
                  <c:v>6906.64</c:v>
                </c:pt>
                <c:pt idx="65">
                  <c:v>7192.92</c:v>
                </c:pt>
                <c:pt idx="66">
                  <c:v>7159.27</c:v>
                </c:pt>
                <c:pt idx="67">
                  <c:v>7203.02</c:v>
                </c:pt>
                <c:pt idx="68">
                  <c:v>7070.65</c:v>
                </c:pt>
                <c:pt idx="69">
                  <c:v>7214.9</c:v>
                </c:pt>
                <c:pt idx="70">
                  <c:v>7291.47</c:v>
                </c:pt>
                <c:pt idx="71">
                  <c:v>7149.21</c:v>
                </c:pt>
                <c:pt idx="72">
                  <c:v>6650.04</c:v>
                </c:pt>
                <c:pt idx="73">
                  <c:v>6673.56</c:v>
                </c:pt>
                <c:pt idx="74">
                  <c:v>6891.13</c:v>
                </c:pt>
                <c:pt idx="75">
                  <c:v>6821.14</c:v>
                </c:pt>
                <c:pt idx="76">
                  <c:v>7113.38</c:v>
                </c:pt>
                <c:pt idx="77">
                  <c:v>7001.84</c:v>
                </c:pt>
                <c:pt idx="78">
                  <c:v>6872.22</c:v>
                </c:pt>
                <c:pt idx="79">
                  <c:v>6737.48</c:v>
                </c:pt>
                <c:pt idx="80">
                  <c:v>6712.85</c:v>
                </c:pt>
                <c:pt idx="81">
                  <c:v>6446.45</c:v>
                </c:pt>
                <c:pt idx="82">
                  <c:v>5830.54</c:v>
                </c:pt>
                <c:pt idx="83">
                  <c:v>5729.27</c:v>
                </c:pt>
                <c:pt idx="84">
                  <c:v>5939.67</c:v>
                </c:pt>
                <c:pt idx="85">
                  <c:v>6042.09</c:v>
                </c:pt>
                <c:pt idx="86">
                  <c:v>6294.78</c:v>
                </c:pt>
                <c:pt idx="87">
                  <c:v>5833.01</c:v>
                </c:pt>
                <c:pt idx="88">
                  <c:v>5456.75</c:v>
                </c:pt>
                <c:pt idx="89">
                  <c:v>5127.3</c:v>
                </c:pt>
                <c:pt idx="90">
                  <c:v>5217.25</c:v>
                </c:pt>
                <c:pt idx="91">
                  <c:v>5216.09</c:v>
                </c:pt>
                <c:pt idx="92">
                  <c:v>4799.8999999999996</c:v>
                </c:pt>
                <c:pt idx="93">
                  <c:v>4638.83</c:v>
                </c:pt>
                <c:pt idx="94">
                  <c:v>4471.79</c:v>
                </c:pt>
                <c:pt idx="95">
                  <c:v>4598.62</c:v>
                </c:pt>
                <c:pt idx="96">
                  <c:v>4953.8</c:v>
                </c:pt>
                <c:pt idx="97">
                  <c:v>4872.74</c:v>
                </c:pt>
                <c:pt idx="98">
                  <c:v>4694.54</c:v>
                </c:pt>
                <c:pt idx="99">
                  <c:v>4641.97</c:v>
                </c:pt>
                <c:pt idx="100">
                  <c:v>4864.8999999999996</c:v>
                </c:pt>
                <c:pt idx="101">
                  <c:v>4751.67</c:v>
                </c:pt>
                <c:pt idx="102">
                  <c:v>4722.2</c:v>
                </c:pt>
                <c:pt idx="103">
                  <c:v>4731.26</c:v>
                </c:pt>
                <c:pt idx="104">
                  <c:v>5450.93</c:v>
                </c:pt>
                <c:pt idx="105">
                  <c:v>5660.35</c:v>
                </c:pt>
                <c:pt idx="106">
                  <c:v>5754.56</c:v>
                </c:pt>
                <c:pt idx="107">
                  <c:v>5940.91</c:v>
                </c:pt>
                <c:pt idx="108">
                  <c:v>5824.63</c:v>
                </c:pt>
                <c:pt idx="109">
                  <c:v>5683.9</c:v>
                </c:pt>
                <c:pt idx="110">
                  <c:v>5599.56</c:v>
                </c:pt>
                <c:pt idx="111">
                  <c:v>5719.76</c:v>
                </c:pt>
                <c:pt idx="112">
                  <c:v>5985.12</c:v>
                </c:pt>
                <c:pt idx="113">
                  <c:v>6485.63</c:v>
                </c:pt>
                <c:pt idx="114">
                  <c:v>6577.17</c:v>
                </c:pt>
                <c:pt idx="115">
                  <c:v>6807.6</c:v>
                </c:pt>
                <c:pt idx="116">
                  <c:v>6826.55</c:v>
                </c:pt>
                <c:pt idx="117">
                  <c:v>6833.89</c:v>
                </c:pt>
                <c:pt idx="118">
                  <c:v>7065.85</c:v>
                </c:pt>
                <c:pt idx="119">
                  <c:v>7006.52</c:v>
                </c:pt>
                <c:pt idx="120">
                  <c:v>6799.18</c:v>
                </c:pt>
              </c:numCache>
            </c:numRef>
          </c:val>
          <c:smooth val="0"/>
        </c:ser>
        <c:dLbls>
          <c:showLegendKey val="0"/>
          <c:showVal val="0"/>
          <c:showCatName val="0"/>
          <c:showSerName val="0"/>
          <c:showPercent val="0"/>
          <c:showBubbleSize val="0"/>
        </c:dLbls>
        <c:marker val="1"/>
        <c:smooth val="0"/>
        <c:axId val="142436864"/>
        <c:axId val="143554176"/>
      </c:lineChart>
      <c:lineChart>
        <c:grouping val="standard"/>
        <c:varyColors val="0"/>
        <c:ser>
          <c:idx val="1"/>
          <c:order val="1"/>
          <c:spPr>
            <a:ln>
              <a:solidFill>
                <a:srgbClr val="0070C0"/>
              </a:solidFill>
            </a:ln>
          </c:spPr>
          <c:marker>
            <c:symbol val="none"/>
          </c:marker>
          <c:cat>
            <c:numRef>
              <c:f>Sheet1!$B$2:$B$122</c:f>
              <c:numCache>
                <c:formatCode>B1mmm\-yy</c:formatCode>
                <c:ptCount val="121"/>
                <c:pt idx="0">
                  <c:v>39508</c:v>
                </c:pt>
                <c:pt idx="1">
                  <c:v>39539</c:v>
                </c:pt>
                <c:pt idx="2">
                  <c:v>39569</c:v>
                </c:pt>
                <c:pt idx="3">
                  <c:v>39600</c:v>
                </c:pt>
                <c:pt idx="4">
                  <c:v>39630</c:v>
                </c:pt>
                <c:pt idx="5">
                  <c:v>39661</c:v>
                </c:pt>
                <c:pt idx="6">
                  <c:v>39692</c:v>
                </c:pt>
                <c:pt idx="7">
                  <c:v>39722</c:v>
                </c:pt>
                <c:pt idx="8">
                  <c:v>39753</c:v>
                </c:pt>
                <c:pt idx="9">
                  <c:v>39783</c:v>
                </c:pt>
                <c:pt idx="10">
                  <c:v>39814</c:v>
                </c:pt>
                <c:pt idx="11">
                  <c:v>39845</c:v>
                </c:pt>
                <c:pt idx="12">
                  <c:v>39873</c:v>
                </c:pt>
                <c:pt idx="13">
                  <c:v>39904</c:v>
                </c:pt>
                <c:pt idx="14">
                  <c:v>39934</c:v>
                </c:pt>
                <c:pt idx="15">
                  <c:v>39965</c:v>
                </c:pt>
                <c:pt idx="16">
                  <c:v>39995</c:v>
                </c:pt>
                <c:pt idx="17">
                  <c:v>40026</c:v>
                </c:pt>
                <c:pt idx="18">
                  <c:v>40057</c:v>
                </c:pt>
                <c:pt idx="19">
                  <c:v>40087</c:v>
                </c:pt>
                <c:pt idx="20">
                  <c:v>40118</c:v>
                </c:pt>
                <c:pt idx="21">
                  <c:v>40148</c:v>
                </c:pt>
                <c:pt idx="22">
                  <c:v>40179</c:v>
                </c:pt>
                <c:pt idx="23">
                  <c:v>40210</c:v>
                </c:pt>
                <c:pt idx="24">
                  <c:v>40238</c:v>
                </c:pt>
                <c:pt idx="25">
                  <c:v>40269</c:v>
                </c:pt>
                <c:pt idx="26">
                  <c:v>40299</c:v>
                </c:pt>
                <c:pt idx="27">
                  <c:v>40330</c:v>
                </c:pt>
                <c:pt idx="28">
                  <c:v>40360</c:v>
                </c:pt>
                <c:pt idx="29">
                  <c:v>40391</c:v>
                </c:pt>
                <c:pt idx="30">
                  <c:v>40422</c:v>
                </c:pt>
                <c:pt idx="31">
                  <c:v>40452</c:v>
                </c:pt>
                <c:pt idx="32">
                  <c:v>40483</c:v>
                </c:pt>
                <c:pt idx="33">
                  <c:v>40513</c:v>
                </c:pt>
                <c:pt idx="34">
                  <c:v>40544</c:v>
                </c:pt>
                <c:pt idx="35">
                  <c:v>40575</c:v>
                </c:pt>
                <c:pt idx="36">
                  <c:v>40603</c:v>
                </c:pt>
                <c:pt idx="37">
                  <c:v>40634</c:v>
                </c:pt>
                <c:pt idx="38">
                  <c:v>40664</c:v>
                </c:pt>
                <c:pt idx="39">
                  <c:v>40695</c:v>
                </c:pt>
                <c:pt idx="40">
                  <c:v>40725</c:v>
                </c:pt>
                <c:pt idx="41">
                  <c:v>40756</c:v>
                </c:pt>
                <c:pt idx="42">
                  <c:v>40787</c:v>
                </c:pt>
                <c:pt idx="43">
                  <c:v>40817</c:v>
                </c:pt>
                <c:pt idx="44">
                  <c:v>40848</c:v>
                </c:pt>
                <c:pt idx="45">
                  <c:v>40878</c:v>
                </c:pt>
                <c:pt idx="46">
                  <c:v>40909</c:v>
                </c:pt>
                <c:pt idx="47">
                  <c:v>40940</c:v>
                </c:pt>
                <c:pt idx="48">
                  <c:v>40969</c:v>
                </c:pt>
                <c:pt idx="49">
                  <c:v>41000</c:v>
                </c:pt>
                <c:pt idx="50">
                  <c:v>41030</c:v>
                </c:pt>
                <c:pt idx="51">
                  <c:v>41061</c:v>
                </c:pt>
                <c:pt idx="52">
                  <c:v>41091</c:v>
                </c:pt>
                <c:pt idx="53">
                  <c:v>41122</c:v>
                </c:pt>
                <c:pt idx="54">
                  <c:v>41153</c:v>
                </c:pt>
                <c:pt idx="55">
                  <c:v>41183</c:v>
                </c:pt>
                <c:pt idx="56">
                  <c:v>41214</c:v>
                </c:pt>
                <c:pt idx="57">
                  <c:v>41244</c:v>
                </c:pt>
                <c:pt idx="58">
                  <c:v>41275</c:v>
                </c:pt>
                <c:pt idx="59">
                  <c:v>41306</c:v>
                </c:pt>
                <c:pt idx="60">
                  <c:v>41334</c:v>
                </c:pt>
                <c:pt idx="61">
                  <c:v>41365</c:v>
                </c:pt>
                <c:pt idx="62">
                  <c:v>41395</c:v>
                </c:pt>
                <c:pt idx="63">
                  <c:v>41426</c:v>
                </c:pt>
                <c:pt idx="64">
                  <c:v>41456</c:v>
                </c:pt>
                <c:pt idx="65">
                  <c:v>41487</c:v>
                </c:pt>
                <c:pt idx="66">
                  <c:v>41518</c:v>
                </c:pt>
                <c:pt idx="67">
                  <c:v>41548</c:v>
                </c:pt>
                <c:pt idx="68">
                  <c:v>41579</c:v>
                </c:pt>
                <c:pt idx="69">
                  <c:v>41609</c:v>
                </c:pt>
                <c:pt idx="70">
                  <c:v>41640</c:v>
                </c:pt>
                <c:pt idx="71">
                  <c:v>41671</c:v>
                </c:pt>
                <c:pt idx="72">
                  <c:v>41699</c:v>
                </c:pt>
                <c:pt idx="73">
                  <c:v>41730</c:v>
                </c:pt>
                <c:pt idx="74">
                  <c:v>41760</c:v>
                </c:pt>
                <c:pt idx="75">
                  <c:v>41791</c:v>
                </c:pt>
                <c:pt idx="76">
                  <c:v>41821</c:v>
                </c:pt>
                <c:pt idx="77">
                  <c:v>41852</c:v>
                </c:pt>
                <c:pt idx="78">
                  <c:v>41883</c:v>
                </c:pt>
                <c:pt idx="79">
                  <c:v>41913</c:v>
                </c:pt>
                <c:pt idx="80">
                  <c:v>41944</c:v>
                </c:pt>
                <c:pt idx="81">
                  <c:v>41974</c:v>
                </c:pt>
                <c:pt idx="82">
                  <c:v>42005</c:v>
                </c:pt>
                <c:pt idx="83">
                  <c:v>42036</c:v>
                </c:pt>
                <c:pt idx="84">
                  <c:v>42064</c:v>
                </c:pt>
                <c:pt idx="85">
                  <c:v>42095</c:v>
                </c:pt>
                <c:pt idx="86">
                  <c:v>42125</c:v>
                </c:pt>
                <c:pt idx="87">
                  <c:v>42156</c:v>
                </c:pt>
                <c:pt idx="88">
                  <c:v>42186</c:v>
                </c:pt>
                <c:pt idx="89">
                  <c:v>42217</c:v>
                </c:pt>
                <c:pt idx="90">
                  <c:v>42248</c:v>
                </c:pt>
                <c:pt idx="91">
                  <c:v>42278</c:v>
                </c:pt>
                <c:pt idx="92">
                  <c:v>42309</c:v>
                </c:pt>
                <c:pt idx="93">
                  <c:v>42339</c:v>
                </c:pt>
                <c:pt idx="94">
                  <c:v>42370</c:v>
                </c:pt>
                <c:pt idx="95">
                  <c:v>42401</c:v>
                </c:pt>
                <c:pt idx="96">
                  <c:v>42430</c:v>
                </c:pt>
                <c:pt idx="97">
                  <c:v>42461</c:v>
                </c:pt>
                <c:pt idx="98">
                  <c:v>42491</c:v>
                </c:pt>
                <c:pt idx="99">
                  <c:v>42522</c:v>
                </c:pt>
                <c:pt idx="100">
                  <c:v>42552</c:v>
                </c:pt>
                <c:pt idx="101">
                  <c:v>42583</c:v>
                </c:pt>
                <c:pt idx="102">
                  <c:v>42614</c:v>
                </c:pt>
                <c:pt idx="103">
                  <c:v>42644</c:v>
                </c:pt>
                <c:pt idx="104">
                  <c:v>42675</c:v>
                </c:pt>
                <c:pt idx="105">
                  <c:v>42705</c:v>
                </c:pt>
                <c:pt idx="106">
                  <c:v>42736</c:v>
                </c:pt>
                <c:pt idx="107">
                  <c:v>42767</c:v>
                </c:pt>
                <c:pt idx="108">
                  <c:v>42795</c:v>
                </c:pt>
                <c:pt idx="109">
                  <c:v>42826</c:v>
                </c:pt>
                <c:pt idx="110">
                  <c:v>42856</c:v>
                </c:pt>
                <c:pt idx="111">
                  <c:v>42887</c:v>
                </c:pt>
                <c:pt idx="112">
                  <c:v>42917</c:v>
                </c:pt>
                <c:pt idx="113">
                  <c:v>42948</c:v>
                </c:pt>
                <c:pt idx="114">
                  <c:v>42979</c:v>
                </c:pt>
                <c:pt idx="115">
                  <c:v>43009</c:v>
                </c:pt>
                <c:pt idx="116">
                  <c:v>43040</c:v>
                </c:pt>
                <c:pt idx="117">
                  <c:v>43070</c:v>
                </c:pt>
                <c:pt idx="118">
                  <c:v>43101</c:v>
                </c:pt>
                <c:pt idx="119">
                  <c:v>43132</c:v>
                </c:pt>
                <c:pt idx="120">
                  <c:v>43160</c:v>
                </c:pt>
              </c:numCache>
            </c:numRef>
          </c:cat>
          <c:val>
            <c:numRef>
              <c:f>Sheet1!$D$2:$D$122</c:f>
              <c:numCache>
                <c:formatCode>General</c:formatCode>
                <c:ptCount val="121"/>
                <c:pt idx="34">
                  <c:v>618</c:v>
                </c:pt>
                <c:pt idx="35">
                  <c:v>618</c:v>
                </c:pt>
                <c:pt idx="36">
                  <c:v>620</c:v>
                </c:pt>
                <c:pt idx="37">
                  <c:v>610</c:v>
                </c:pt>
                <c:pt idx="38">
                  <c:v>645</c:v>
                </c:pt>
                <c:pt idx="39">
                  <c:v>673</c:v>
                </c:pt>
                <c:pt idx="40">
                  <c:v>670</c:v>
                </c:pt>
                <c:pt idx="41">
                  <c:v>681</c:v>
                </c:pt>
                <c:pt idx="42">
                  <c:v>670</c:v>
                </c:pt>
                <c:pt idx="43">
                  <c:v>599</c:v>
                </c:pt>
                <c:pt idx="44">
                  <c:v>576</c:v>
                </c:pt>
                <c:pt idx="45">
                  <c:v>590</c:v>
                </c:pt>
                <c:pt idx="46">
                  <c:v>601</c:v>
                </c:pt>
                <c:pt idx="47">
                  <c:v>581</c:v>
                </c:pt>
                <c:pt idx="48">
                  <c:v>608</c:v>
                </c:pt>
                <c:pt idx="49">
                  <c:v>609</c:v>
                </c:pt>
                <c:pt idx="50">
                  <c:v>596</c:v>
                </c:pt>
                <c:pt idx="51">
                  <c:v>556</c:v>
                </c:pt>
                <c:pt idx="52">
                  <c:v>546</c:v>
                </c:pt>
                <c:pt idx="53">
                  <c:v>556</c:v>
                </c:pt>
                <c:pt idx="54">
                  <c:v>530</c:v>
                </c:pt>
                <c:pt idx="55">
                  <c:v>504</c:v>
                </c:pt>
                <c:pt idx="56">
                  <c:v>522</c:v>
                </c:pt>
                <c:pt idx="57">
                  <c:v>518</c:v>
                </c:pt>
                <c:pt idx="58">
                  <c:v>538</c:v>
                </c:pt>
                <c:pt idx="59">
                  <c:v>527</c:v>
                </c:pt>
                <c:pt idx="60">
                  <c:v>532</c:v>
                </c:pt>
                <c:pt idx="61">
                  <c:v>514</c:v>
                </c:pt>
                <c:pt idx="62">
                  <c:v>503</c:v>
                </c:pt>
                <c:pt idx="63">
                  <c:v>492</c:v>
                </c:pt>
                <c:pt idx="64">
                  <c:v>506</c:v>
                </c:pt>
                <c:pt idx="65">
                  <c:v>511</c:v>
                </c:pt>
                <c:pt idx="66">
                  <c:v>497</c:v>
                </c:pt>
                <c:pt idx="67">
                  <c:v>498</c:v>
                </c:pt>
                <c:pt idx="68">
                  <c:v>505</c:v>
                </c:pt>
                <c:pt idx="69">
                  <c:v>503</c:v>
                </c:pt>
                <c:pt idx="70">
                  <c:v>498</c:v>
                </c:pt>
                <c:pt idx="71">
                  <c:v>487</c:v>
                </c:pt>
                <c:pt idx="72">
                  <c:v>493</c:v>
                </c:pt>
                <c:pt idx="73">
                  <c:v>501</c:v>
                </c:pt>
                <c:pt idx="74">
                  <c:v>494</c:v>
                </c:pt>
                <c:pt idx="75">
                  <c:v>490</c:v>
                </c:pt>
                <c:pt idx="76">
                  <c:v>494</c:v>
                </c:pt>
                <c:pt idx="77">
                  <c:v>510</c:v>
                </c:pt>
                <c:pt idx="78">
                  <c:v>501</c:v>
                </c:pt>
                <c:pt idx="79">
                  <c:v>471</c:v>
                </c:pt>
                <c:pt idx="80">
                  <c:v>428</c:v>
                </c:pt>
                <c:pt idx="81">
                  <c:v>400</c:v>
                </c:pt>
                <c:pt idx="82">
                  <c:v>393</c:v>
                </c:pt>
                <c:pt idx="83">
                  <c:v>359</c:v>
                </c:pt>
                <c:pt idx="84">
                  <c:v>358</c:v>
                </c:pt>
                <c:pt idx="85">
                  <c:v>363</c:v>
                </c:pt>
                <c:pt idx="86">
                  <c:v>373</c:v>
                </c:pt>
                <c:pt idx="87">
                  <c:v>359</c:v>
                </c:pt>
                <c:pt idx="88">
                  <c:v>327</c:v>
                </c:pt>
                <c:pt idx="89">
                  <c:v>318</c:v>
                </c:pt>
                <c:pt idx="90">
                  <c:v>291</c:v>
                </c:pt>
                <c:pt idx="91">
                  <c:v>268</c:v>
                </c:pt>
                <c:pt idx="92">
                  <c:v>270</c:v>
                </c:pt>
                <c:pt idx="93">
                  <c:v>256</c:v>
                </c:pt>
                <c:pt idx="94">
                  <c:v>249</c:v>
                </c:pt>
                <c:pt idx="95">
                  <c:v>249</c:v>
                </c:pt>
                <c:pt idx="96">
                  <c:v>306</c:v>
                </c:pt>
                <c:pt idx="97">
                  <c:v>381</c:v>
                </c:pt>
                <c:pt idx="98">
                  <c:v>378</c:v>
                </c:pt>
                <c:pt idx="99">
                  <c:v>314</c:v>
                </c:pt>
                <c:pt idx="100">
                  <c:v>317</c:v>
                </c:pt>
                <c:pt idx="101">
                  <c:v>319</c:v>
                </c:pt>
                <c:pt idx="102">
                  <c:v>319</c:v>
                </c:pt>
                <c:pt idx="103">
                  <c:v>327</c:v>
                </c:pt>
                <c:pt idx="104">
                  <c:v>383</c:v>
                </c:pt>
                <c:pt idx="105">
                  <c:v>393</c:v>
                </c:pt>
                <c:pt idx="106">
                  <c:v>386</c:v>
                </c:pt>
                <c:pt idx="107">
                  <c:v>376</c:v>
                </c:pt>
                <c:pt idx="108">
                  <c:v>401</c:v>
                </c:pt>
                <c:pt idx="109">
                  <c:v>383</c:v>
                </c:pt>
                <c:pt idx="110">
                  <c:v>391</c:v>
                </c:pt>
                <c:pt idx="111">
                  <c:v>397</c:v>
                </c:pt>
                <c:pt idx="112">
                  <c:v>428</c:v>
                </c:pt>
                <c:pt idx="113">
                  <c:v>490</c:v>
                </c:pt>
                <c:pt idx="114">
                  <c:v>512</c:v>
                </c:pt>
                <c:pt idx="115">
                  <c:v>489</c:v>
                </c:pt>
                <c:pt idx="116">
                  <c:v>464</c:v>
                </c:pt>
                <c:pt idx="117">
                  <c:v>506</c:v>
                </c:pt>
                <c:pt idx="118">
                  <c:v>513</c:v>
                </c:pt>
                <c:pt idx="119">
                  <c:v>506</c:v>
                </c:pt>
                <c:pt idx="120">
                  <c:v>538</c:v>
                </c:pt>
              </c:numCache>
            </c:numRef>
          </c:val>
          <c:smooth val="0"/>
        </c:ser>
        <c:dLbls>
          <c:showLegendKey val="0"/>
          <c:showVal val="0"/>
          <c:showCatName val="0"/>
          <c:showSerName val="0"/>
          <c:showPercent val="0"/>
          <c:showBubbleSize val="0"/>
        </c:dLbls>
        <c:marker val="1"/>
        <c:smooth val="0"/>
        <c:axId val="142437888"/>
        <c:axId val="143554752"/>
      </c:lineChart>
      <c:dateAx>
        <c:axId val="142436864"/>
        <c:scaling>
          <c:orientation val="minMax"/>
        </c:scaling>
        <c:delete val="0"/>
        <c:axPos val="b"/>
        <c:numFmt formatCode="B1mmm\-yy" sourceLinked="1"/>
        <c:majorTickMark val="out"/>
        <c:minorTickMark val="none"/>
        <c:tickLblPos val="nextTo"/>
        <c:crossAx val="143554176"/>
        <c:crosses val="autoZero"/>
        <c:auto val="1"/>
        <c:lblOffset val="100"/>
        <c:baseTimeUnit val="months"/>
      </c:dateAx>
      <c:valAx>
        <c:axId val="143554176"/>
        <c:scaling>
          <c:orientation val="minMax"/>
        </c:scaling>
        <c:delete val="0"/>
        <c:axPos val="l"/>
        <c:majorGridlines>
          <c:spPr>
            <a:ln w="3175">
              <a:solidFill>
                <a:srgbClr val="92D050"/>
              </a:solidFill>
              <a:prstDash val="sysDot"/>
            </a:ln>
          </c:spPr>
        </c:majorGridlines>
        <c:title>
          <c:tx>
            <c:rich>
              <a:bodyPr/>
              <a:lstStyle/>
              <a:p>
                <a:pPr>
                  <a:defRPr sz="1400">
                    <a:solidFill>
                      <a:srgbClr val="C00000"/>
                    </a:solidFill>
                  </a:defRPr>
                </a:pPr>
                <a:r>
                  <a:rPr lang="en-US" sz="1400">
                    <a:solidFill>
                      <a:srgbClr val="C00000"/>
                    </a:solidFill>
                  </a:rPr>
                  <a:t>Copper price in LME (USD / Ton)</a:t>
                </a:r>
              </a:p>
            </c:rich>
          </c:tx>
          <c:layout>
            <c:manualLayout>
              <c:xMode val="edge"/>
              <c:yMode val="edge"/>
              <c:x val="2.2538057742782152E-2"/>
              <c:y val="0.33129886724685731"/>
            </c:manualLayout>
          </c:layout>
          <c:overlay val="0"/>
        </c:title>
        <c:numFmt formatCode="#,##0.00" sourceLinked="1"/>
        <c:majorTickMark val="out"/>
        <c:minorTickMark val="none"/>
        <c:tickLblPos val="nextTo"/>
        <c:txPr>
          <a:bodyPr/>
          <a:lstStyle/>
          <a:p>
            <a:pPr>
              <a:defRPr b="1">
                <a:solidFill>
                  <a:srgbClr val="C00000"/>
                </a:solidFill>
              </a:defRPr>
            </a:pPr>
            <a:endParaRPr lang="en-US"/>
          </a:p>
        </c:txPr>
        <c:crossAx val="142436864"/>
        <c:crosses val="autoZero"/>
        <c:crossBetween val="between"/>
      </c:valAx>
      <c:valAx>
        <c:axId val="143554752"/>
        <c:scaling>
          <c:orientation val="minMax"/>
          <c:max val="1200"/>
          <c:min val="0"/>
        </c:scaling>
        <c:delete val="0"/>
        <c:axPos val="r"/>
        <c:title>
          <c:tx>
            <c:rich>
              <a:bodyPr/>
              <a:lstStyle/>
              <a:p>
                <a:pPr>
                  <a:defRPr sz="1400">
                    <a:solidFill>
                      <a:srgbClr val="0070C0"/>
                    </a:solidFill>
                  </a:defRPr>
                </a:pPr>
                <a:r>
                  <a:rPr lang="en-US" sz="1400">
                    <a:solidFill>
                      <a:srgbClr val="0070C0"/>
                    </a:solidFill>
                  </a:rPr>
                  <a:t>Billet Price (FOB Black Sea, USD / Ton)</a:t>
                </a:r>
              </a:p>
            </c:rich>
          </c:tx>
          <c:layout>
            <c:manualLayout>
              <c:xMode val="edge"/>
              <c:yMode val="edge"/>
              <c:x val="0.94651038932633424"/>
              <c:y val="0.27082746235667909"/>
            </c:manualLayout>
          </c:layout>
          <c:overlay val="0"/>
        </c:title>
        <c:numFmt formatCode="General" sourceLinked="1"/>
        <c:majorTickMark val="out"/>
        <c:minorTickMark val="none"/>
        <c:tickLblPos val="nextTo"/>
        <c:txPr>
          <a:bodyPr/>
          <a:lstStyle/>
          <a:p>
            <a:pPr>
              <a:defRPr b="1">
                <a:solidFill>
                  <a:srgbClr val="002060"/>
                </a:solidFill>
              </a:defRPr>
            </a:pPr>
            <a:endParaRPr lang="en-US"/>
          </a:p>
        </c:txPr>
        <c:crossAx val="142437888"/>
        <c:crosses val="max"/>
        <c:crossBetween val="between"/>
      </c:valAx>
      <c:dateAx>
        <c:axId val="142437888"/>
        <c:scaling>
          <c:orientation val="minMax"/>
        </c:scaling>
        <c:delete val="1"/>
        <c:axPos val="b"/>
        <c:numFmt formatCode="B1mmm\-yy" sourceLinked="1"/>
        <c:majorTickMark val="out"/>
        <c:minorTickMark val="none"/>
        <c:tickLblPos val="nextTo"/>
        <c:crossAx val="143554752"/>
        <c:crosses val="autoZero"/>
        <c:auto val="1"/>
        <c:lblOffset val="100"/>
        <c:baseTimeUnit val="months"/>
      </c:date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Sheet1!$B$1</c:f>
              <c:strCache>
                <c:ptCount val="1"/>
                <c:pt idx="0">
                  <c:v>Crude oil, avg</c:v>
                </c:pt>
              </c:strCache>
            </c:strRef>
          </c:tx>
          <c:spPr>
            <a:ln w="50800" cap="rnd">
              <a:solidFill>
                <a:srgbClr val="4472C4"/>
              </a:solidFill>
              <a:round/>
            </a:ln>
            <a:effectLst/>
          </c:spPr>
          <c:marker>
            <c:symbol val="circle"/>
            <c:size val="10"/>
            <c:spPr>
              <a:solidFill>
                <a:srgbClr val="4472C4"/>
              </a:solidFill>
              <a:ln w="25400">
                <a:noFill/>
              </a:ln>
              <a:effectLst/>
            </c:spPr>
          </c:marker>
          <c:dLbls>
            <c:dLbl>
              <c:idx val="0"/>
              <c:layout>
                <c:manualLayout>
                  <c:x val="-8.088653506238953E-3"/>
                  <c:y val="-1.061381498046043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732-4A14-AFDA-34D5980370AC}"/>
                </c:ext>
                <c:ext xmlns:c15="http://schemas.microsoft.com/office/drawing/2012/chart" uri="{CE6537A1-D6FC-4f65-9D91-7224C49458BB}"/>
              </c:extLst>
            </c:dLbl>
            <c:dLbl>
              <c:idx val="1"/>
              <c:layout>
                <c:manualLayout>
                  <c:x val="-6.9473101625802849E-2"/>
                  <c:y val="2.5928025022679395E-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732-4A14-AFDA-34D5980370AC}"/>
                </c:ext>
                <c:ext xmlns:c15="http://schemas.microsoft.com/office/drawing/2012/chart" uri="{CE6537A1-D6FC-4f65-9D91-7224C49458BB}"/>
              </c:extLst>
            </c:dLbl>
            <c:dLbl>
              <c:idx val="2"/>
              <c:layout>
                <c:manualLayout>
                  <c:x val="-4.5593247405540681E-2"/>
                  <c:y val="-6.37611823504780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732-4A14-AFDA-34D5980370AC}"/>
                </c:ext>
                <c:ext xmlns:c15="http://schemas.microsoft.com/office/drawing/2012/chart" uri="{CE6537A1-D6FC-4f65-9D91-7224C49458BB}"/>
              </c:extLst>
            </c:dLbl>
            <c:dLbl>
              <c:idx val="3"/>
              <c:layout>
                <c:manualLayout>
                  <c:x val="-5.9483230079977599E-2"/>
                  <c:y val="-5.68307737797102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732-4A14-AFDA-34D5980370AC}"/>
                </c:ext>
                <c:ext xmlns:c15="http://schemas.microsoft.com/office/drawing/2012/chart" uri="{CE6537A1-D6FC-4f65-9D91-7224C49458BB}"/>
              </c:extLst>
            </c:dLbl>
            <c:dLbl>
              <c:idx val="4"/>
              <c:layout>
                <c:manualLayout>
                  <c:x val="-3.0450005250170581E-2"/>
                  <c:y val="-4.3365282760873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732-4A14-AFDA-34D5980370AC}"/>
                </c:ext>
                <c:ext xmlns:c15="http://schemas.microsoft.com/office/drawing/2012/chart" uri="{CE6537A1-D6FC-4f65-9D91-7224C49458BB}"/>
              </c:extLst>
            </c:dLbl>
            <c:dLbl>
              <c:idx val="5"/>
              <c:layout>
                <c:manualLayout>
                  <c:x val="-2.3636924450044679E-2"/>
                  <c:y val="-4.85252647759747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732-4A14-AFDA-34D5980370AC}"/>
                </c:ext>
                <c:ext xmlns:c15="http://schemas.microsoft.com/office/drawing/2012/chart" uri="{CE6537A1-D6FC-4f65-9D91-7224C49458BB}"/>
              </c:extLst>
            </c:dLbl>
            <c:dLbl>
              <c:idx val="6"/>
              <c:layout>
                <c:manualLayout>
                  <c:x val="-3.0446723893526539E-2"/>
                  <c:y val="-5.13730770302305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732-4A14-AFDA-34D5980370AC}"/>
                </c:ext>
                <c:ext xmlns:c15="http://schemas.microsoft.com/office/drawing/2012/chart" uri="{CE6537A1-D6FC-4f65-9D91-7224C49458BB}"/>
              </c:extLst>
            </c:dLbl>
            <c:dLbl>
              <c:idx val="7"/>
              <c:layout>
                <c:manualLayout>
                  <c:x val="-2.5753399485483278E-2"/>
                  <c:y val="-5.13775508855284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732-4A14-AFDA-34D5980370AC}"/>
                </c:ext>
                <c:ext xmlns:c15="http://schemas.microsoft.com/office/drawing/2012/chart" uri="{CE6537A1-D6FC-4f65-9D91-7224C49458BB}"/>
              </c:extLst>
            </c:dLbl>
            <c:dLbl>
              <c:idx val="8"/>
              <c:layout>
                <c:manualLayout>
                  <c:x val="-1.8053149227349991E-2"/>
                  <c:y val="-5.422475306860727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732-4A14-AFDA-34D5980370AC}"/>
                </c:ext>
                <c:ext xmlns:c15="http://schemas.microsoft.com/office/drawing/2012/chart" uri="{CE6537A1-D6FC-4f65-9D91-7224C49458BB}"/>
              </c:extLst>
            </c:dLbl>
            <c:dLbl>
              <c:idx val="9"/>
              <c:layout>
                <c:manualLayout>
                  <c:x val="-3.4727691149962374E-2"/>
                  <c:y val="4.648742368772155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00E-4A7E-88D0-E897BE7383D0}"/>
                </c:ext>
                <c:ext xmlns:c15="http://schemas.microsoft.com/office/drawing/2012/chart" uri="{CE6537A1-D6FC-4f65-9D91-7224C49458BB}"/>
              </c:extLst>
            </c:dLbl>
            <c:dLbl>
              <c:idx val="10"/>
              <c:layout>
                <c:manualLayout>
                  <c:x val="-2.500393762797291E-2"/>
                  <c:y val="4.3904789038403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00E-4A7E-88D0-E897BE7383D0}"/>
                </c:ext>
                <c:ext xmlns:c15="http://schemas.microsoft.com/office/drawing/2012/chart" uri="{CE6537A1-D6FC-4f65-9D91-7224C49458BB}"/>
              </c:extLst>
            </c:dLbl>
            <c:dLbl>
              <c:idx val="11"/>
              <c:layout>
                <c:manualLayout>
                  <c:x val="-9.7237535219893631E-3"/>
                  <c:y val="2.84089811424965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00E-4A7E-88D0-E897BE7383D0}"/>
                </c:ext>
                <c:ext xmlns:c15="http://schemas.microsoft.com/office/drawing/2012/chart" uri="{CE6537A1-D6FC-4f65-9D91-7224C49458BB}"/>
              </c:extLst>
            </c:dLbl>
            <c:dLbl>
              <c:idx val="12"/>
              <c:layout>
                <c:manualLayout>
                  <c:x val="-3.0560368211966889E-2"/>
                  <c:y val="-4.3904789038403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00E-4A7E-88D0-E897BE7383D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16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Sheet1!$A$2:$A$14</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2030</c:v>
                </c:pt>
              </c:numCache>
            </c:numRef>
          </c:cat>
          <c:val>
            <c:numRef>
              <c:f>Sheet1!$B$2:$B$14</c:f>
              <c:numCache>
                <c:formatCode>#,##0.0</c:formatCode>
                <c:ptCount val="13"/>
                <c:pt idx="0">
                  <c:v>96.2</c:v>
                </c:pt>
                <c:pt idx="1">
                  <c:v>50.8</c:v>
                </c:pt>
                <c:pt idx="2">
                  <c:v>42.8</c:v>
                </c:pt>
                <c:pt idx="3">
                  <c:v>53</c:v>
                </c:pt>
                <c:pt idx="4">
                  <c:v>56</c:v>
                </c:pt>
                <c:pt idx="5">
                  <c:v>59</c:v>
                </c:pt>
                <c:pt idx="6">
                  <c:v>60</c:v>
                </c:pt>
                <c:pt idx="7">
                  <c:v>60.9</c:v>
                </c:pt>
                <c:pt idx="8">
                  <c:v>61.9</c:v>
                </c:pt>
                <c:pt idx="9">
                  <c:v>62.8</c:v>
                </c:pt>
                <c:pt idx="10">
                  <c:v>63.8</c:v>
                </c:pt>
                <c:pt idx="11">
                  <c:v>64.8</c:v>
                </c:pt>
                <c:pt idx="12">
                  <c:v>70</c:v>
                </c:pt>
              </c:numCache>
            </c:numRef>
          </c:val>
          <c:smooth val="0"/>
          <c:extLst xmlns:c16r2="http://schemas.microsoft.com/office/drawing/2015/06/chart">
            <c:ext xmlns:c16="http://schemas.microsoft.com/office/drawing/2014/chart" uri="{C3380CC4-5D6E-409C-BE32-E72D297353CC}">
              <c16:uniqueId val="{00000009-8732-4A14-AFDA-34D5980370AC}"/>
            </c:ext>
          </c:extLst>
        </c:ser>
        <c:dLbls>
          <c:showLegendKey val="0"/>
          <c:showVal val="0"/>
          <c:showCatName val="0"/>
          <c:showSerName val="0"/>
          <c:showPercent val="0"/>
          <c:showBubbleSize val="0"/>
        </c:dLbls>
        <c:marker val="1"/>
        <c:smooth val="0"/>
        <c:axId val="110447616"/>
        <c:axId val="7870656"/>
      </c:lineChart>
      <c:catAx>
        <c:axId val="11044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lang="en-US" sz="1400" b="1" i="0" u="none" strike="noStrike" kern="1200" baseline="0">
                <a:solidFill>
                  <a:schemeClr val="tx1">
                    <a:lumMod val="65000"/>
                    <a:lumOff val="35000"/>
                  </a:schemeClr>
                </a:solidFill>
                <a:latin typeface="+mn-lt"/>
                <a:ea typeface="+mn-ea"/>
                <a:cs typeface="+mn-cs"/>
              </a:defRPr>
            </a:pPr>
            <a:endParaRPr lang="en-US"/>
          </a:p>
        </c:txPr>
        <c:crossAx val="7870656"/>
        <c:crosses val="autoZero"/>
        <c:auto val="1"/>
        <c:lblAlgn val="ctr"/>
        <c:lblOffset val="100"/>
        <c:noMultiLvlLbl val="0"/>
      </c:catAx>
      <c:valAx>
        <c:axId val="7870656"/>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400" b="1" i="0" u="none" strike="noStrike" kern="1200" baseline="0">
                <a:solidFill>
                  <a:schemeClr val="tx1">
                    <a:lumMod val="65000"/>
                    <a:lumOff val="35000"/>
                  </a:schemeClr>
                </a:solidFill>
                <a:latin typeface="+mn-lt"/>
                <a:ea typeface="+mn-ea"/>
                <a:cs typeface="+mn-cs"/>
              </a:defRPr>
            </a:pPr>
            <a:endParaRPr lang="en-US"/>
          </a:p>
        </c:txPr>
        <c:crossAx val="110447616"/>
        <c:crosses val="autoZero"/>
        <c:crossBetween val="between"/>
      </c:valAx>
      <c:spPr>
        <a:noFill/>
        <a:ln>
          <a:noFill/>
        </a:ln>
        <a:effectLst/>
      </c:spPr>
    </c:plotArea>
    <c:legend>
      <c:legendPos val="t"/>
      <c:layout>
        <c:manualLayout>
          <c:xMode val="edge"/>
          <c:yMode val="edge"/>
          <c:x val="0.24942781602708688"/>
          <c:y val="1.7125846880994458E-2"/>
          <c:w val="0.28981671041119861"/>
          <c:h val="5.5475614921049896E-2"/>
        </c:manualLayout>
      </c:layout>
      <c:overlay val="0"/>
      <c:spPr>
        <a:noFill/>
        <a:ln>
          <a:noFill/>
        </a:ln>
        <a:effectLst/>
      </c:spPr>
      <c:txPr>
        <a:bodyPr rot="0" spcFirstLastPara="1" vertOverflow="ellipsis" vert="horz" wrap="square" anchor="ctr" anchorCtr="1"/>
        <a:lstStyle/>
        <a:p>
          <a:pPr>
            <a:defRPr lang="en-US"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ED7D31">
        <a:lumMod val="20000"/>
        <a:lumOff val="80000"/>
      </a:srgbClr>
    </a:solid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002060"/>
                </a:solidFill>
                <a:latin typeface="Arial Black" panose="020B0A04020102020204" pitchFamily="34" charset="0"/>
              </a:defRPr>
            </a:pPr>
            <a:r>
              <a:rPr lang="en-US" sz="1600" dirty="0" smtClean="0">
                <a:solidFill>
                  <a:srgbClr val="002060"/>
                </a:solidFill>
                <a:latin typeface="Arial Black" panose="020B0A04020102020204" pitchFamily="34" charset="0"/>
              </a:rPr>
              <a:t>RELATION BETWEEN OIL AND STEEL PRICE</a:t>
            </a:r>
          </a:p>
          <a:p>
            <a:pPr>
              <a:defRPr sz="1600">
                <a:solidFill>
                  <a:srgbClr val="002060"/>
                </a:solidFill>
                <a:latin typeface="Arial Black" panose="020B0A04020102020204" pitchFamily="34" charset="0"/>
              </a:defRPr>
            </a:pPr>
            <a:r>
              <a:rPr lang="en-US" sz="1600" dirty="0" smtClean="0">
                <a:solidFill>
                  <a:srgbClr val="C00000"/>
                </a:solidFill>
                <a:latin typeface="Arial Black" panose="020B0A04020102020204" pitchFamily="34" charset="0"/>
              </a:rPr>
              <a:t>( Logarithmic Regression )</a:t>
            </a:r>
            <a:endParaRPr lang="en-US" sz="1600" dirty="0">
              <a:solidFill>
                <a:srgbClr val="C00000"/>
              </a:solidFill>
              <a:latin typeface="Arial Black" panose="020B0A04020102020204" pitchFamily="34" charset="0"/>
            </a:endParaRPr>
          </a:p>
        </c:rich>
      </c:tx>
      <c:layout>
        <c:manualLayout>
          <c:xMode val="edge"/>
          <c:yMode val="edge"/>
          <c:x val="0.23403491259014189"/>
          <c:y val="4.7619047619047616E-2"/>
        </c:manualLayout>
      </c:layout>
      <c:overlay val="0"/>
    </c:title>
    <c:autoTitleDeleted val="0"/>
    <c:plotArea>
      <c:layout>
        <c:manualLayout>
          <c:layoutTarget val="inner"/>
          <c:xMode val="edge"/>
          <c:yMode val="edge"/>
          <c:x val="0.15293004678762981"/>
          <c:y val="0.17924418815264628"/>
          <c:w val="0.7616304634681178"/>
          <c:h val="0.57109257176186312"/>
        </c:manualLayout>
      </c:layout>
      <c:scatterChart>
        <c:scatterStyle val="lineMarker"/>
        <c:varyColors val="0"/>
        <c:ser>
          <c:idx val="0"/>
          <c:order val="0"/>
          <c:tx>
            <c:strRef>
              <c:f>Sheet1!$B$1</c:f>
              <c:strCache>
                <c:ptCount val="1"/>
                <c:pt idx="0">
                  <c:v>Billet Price ( USD Per Ton )</c:v>
                </c:pt>
              </c:strCache>
            </c:strRef>
          </c:tx>
          <c:spPr>
            <a:ln w="19050">
              <a:noFill/>
            </a:ln>
          </c:spPr>
          <c:marker>
            <c:spPr>
              <a:solidFill>
                <a:srgbClr val="0070C0"/>
              </a:solidFill>
              <a:ln>
                <a:solidFill>
                  <a:srgbClr val="0070C0"/>
                </a:solidFill>
              </a:ln>
            </c:spPr>
          </c:marker>
          <c:trendline>
            <c:spPr>
              <a:ln w="19050">
                <a:solidFill>
                  <a:srgbClr val="FF0000"/>
                </a:solidFill>
              </a:ln>
            </c:spPr>
            <c:trendlineType val="log"/>
            <c:dispRSqr val="1"/>
            <c:dispEq val="1"/>
            <c:trendlineLbl>
              <c:layout>
                <c:manualLayout>
                  <c:x val="-0.36762088534902476"/>
                  <c:y val="-6.5055826355038954E-2"/>
                </c:manualLayout>
              </c:layout>
              <c:numFmt formatCode="General" sourceLinked="0"/>
              <c:txPr>
                <a:bodyPr/>
                <a:lstStyle/>
                <a:p>
                  <a:pPr rtl="0">
                    <a:defRPr sz="1600" b="1">
                      <a:solidFill>
                        <a:srgbClr val="C00000"/>
                      </a:solidFill>
                    </a:defRPr>
                  </a:pPr>
                  <a:endParaRPr lang="en-US"/>
                </a:p>
              </c:txPr>
            </c:trendlineLbl>
          </c:trendline>
          <c:xVal>
            <c:numRef>
              <c:f>Sheet1!$A$2:$A$88</c:f>
              <c:numCache>
                <c:formatCode>General</c:formatCode>
                <c:ptCount val="87"/>
                <c:pt idx="0">
                  <c:v>103.96</c:v>
                </c:pt>
                <c:pt idx="1">
                  <c:v>103.96</c:v>
                </c:pt>
                <c:pt idx="2">
                  <c:v>114.44</c:v>
                </c:pt>
                <c:pt idx="3">
                  <c:v>123.15</c:v>
                </c:pt>
                <c:pt idx="4">
                  <c:v>114.46</c:v>
                </c:pt>
                <c:pt idx="5">
                  <c:v>113.76</c:v>
                </c:pt>
                <c:pt idx="6">
                  <c:v>116.46</c:v>
                </c:pt>
                <c:pt idx="7">
                  <c:v>110.08</c:v>
                </c:pt>
                <c:pt idx="8">
                  <c:v>110.88</c:v>
                </c:pt>
                <c:pt idx="9">
                  <c:v>109.47</c:v>
                </c:pt>
                <c:pt idx="10">
                  <c:v>110.5</c:v>
                </c:pt>
                <c:pt idx="11">
                  <c:v>107.97</c:v>
                </c:pt>
                <c:pt idx="12">
                  <c:v>110.99</c:v>
                </c:pt>
                <c:pt idx="13">
                  <c:v>119.7</c:v>
                </c:pt>
                <c:pt idx="14">
                  <c:v>124.93</c:v>
                </c:pt>
                <c:pt idx="15">
                  <c:v>120.59</c:v>
                </c:pt>
                <c:pt idx="16">
                  <c:v>110.52</c:v>
                </c:pt>
                <c:pt idx="17">
                  <c:v>95.59</c:v>
                </c:pt>
                <c:pt idx="18">
                  <c:v>103.14</c:v>
                </c:pt>
                <c:pt idx="19">
                  <c:v>113.34</c:v>
                </c:pt>
                <c:pt idx="20">
                  <c:v>113.38</c:v>
                </c:pt>
                <c:pt idx="21">
                  <c:v>111.97</c:v>
                </c:pt>
                <c:pt idx="22">
                  <c:v>109.71</c:v>
                </c:pt>
                <c:pt idx="23">
                  <c:v>109.64</c:v>
                </c:pt>
                <c:pt idx="24">
                  <c:v>112.93</c:v>
                </c:pt>
                <c:pt idx="25">
                  <c:v>116.46</c:v>
                </c:pt>
                <c:pt idx="26">
                  <c:v>109.24</c:v>
                </c:pt>
                <c:pt idx="27">
                  <c:v>102.88</c:v>
                </c:pt>
                <c:pt idx="28">
                  <c:v>103.03</c:v>
                </c:pt>
                <c:pt idx="29">
                  <c:v>103.11</c:v>
                </c:pt>
                <c:pt idx="30">
                  <c:v>107.72</c:v>
                </c:pt>
                <c:pt idx="31">
                  <c:v>110.96</c:v>
                </c:pt>
                <c:pt idx="32">
                  <c:v>111.62</c:v>
                </c:pt>
                <c:pt idx="33">
                  <c:v>109.48</c:v>
                </c:pt>
                <c:pt idx="34">
                  <c:v>108.08</c:v>
                </c:pt>
                <c:pt idx="35">
                  <c:v>110.63</c:v>
                </c:pt>
                <c:pt idx="36">
                  <c:v>107.57</c:v>
                </c:pt>
                <c:pt idx="37">
                  <c:v>108.81</c:v>
                </c:pt>
                <c:pt idx="38">
                  <c:v>107.41</c:v>
                </c:pt>
                <c:pt idx="39">
                  <c:v>107.88</c:v>
                </c:pt>
                <c:pt idx="40">
                  <c:v>109.68</c:v>
                </c:pt>
                <c:pt idx="41">
                  <c:v>111.87</c:v>
                </c:pt>
                <c:pt idx="42">
                  <c:v>106.98</c:v>
                </c:pt>
                <c:pt idx="43">
                  <c:v>101.92</c:v>
                </c:pt>
                <c:pt idx="44">
                  <c:v>97.34</c:v>
                </c:pt>
                <c:pt idx="45">
                  <c:v>87.27</c:v>
                </c:pt>
                <c:pt idx="46">
                  <c:v>78.44</c:v>
                </c:pt>
                <c:pt idx="47">
                  <c:v>62.16</c:v>
                </c:pt>
                <c:pt idx="48">
                  <c:v>48.42</c:v>
                </c:pt>
                <c:pt idx="49">
                  <c:v>57.93</c:v>
                </c:pt>
                <c:pt idx="50">
                  <c:v>55.79</c:v>
                </c:pt>
                <c:pt idx="51">
                  <c:v>59.39</c:v>
                </c:pt>
                <c:pt idx="52">
                  <c:v>64.56</c:v>
                </c:pt>
                <c:pt idx="53">
                  <c:v>62.35</c:v>
                </c:pt>
                <c:pt idx="54">
                  <c:v>55.87</c:v>
                </c:pt>
                <c:pt idx="55">
                  <c:v>46.99</c:v>
                </c:pt>
                <c:pt idx="56">
                  <c:v>47.23</c:v>
                </c:pt>
                <c:pt idx="57">
                  <c:v>48.12</c:v>
                </c:pt>
                <c:pt idx="58">
                  <c:v>44.42</c:v>
                </c:pt>
                <c:pt idx="59">
                  <c:v>37.72</c:v>
                </c:pt>
                <c:pt idx="60">
                  <c:v>30.8</c:v>
                </c:pt>
                <c:pt idx="61">
                  <c:v>33.200000000000003</c:v>
                </c:pt>
                <c:pt idx="62">
                  <c:v>38.72</c:v>
                </c:pt>
                <c:pt idx="63">
                  <c:v>38.67</c:v>
                </c:pt>
                <c:pt idx="64">
                  <c:v>45.37</c:v>
                </c:pt>
                <c:pt idx="65">
                  <c:v>49.64</c:v>
                </c:pt>
                <c:pt idx="66">
                  <c:v>50.35</c:v>
                </c:pt>
                <c:pt idx="67">
                  <c:v>46.97</c:v>
                </c:pt>
                <c:pt idx="68">
                  <c:v>46.83</c:v>
                </c:pt>
                <c:pt idx="69">
                  <c:v>51.93</c:v>
                </c:pt>
                <c:pt idx="70">
                  <c:v>45.58</c:v>
                </c:pt>
                <c:pt idx="71">
                  <c:v>54.46</c:v>
                </c:pt>
                <c:pt idx="72">
                  <c:v>57.1</c:v>
                </c:pt>
                <c:pt idx="73">
                  <c:v>56.81</c:v>
                </c:pt>
                <c:pt idx="74">
                  <c:v>55.9</c:v>
                </c:pt>
                <c:pt idx="75">
                  <c:v>55.24</c:v>
                </c:pt>
                <c:pt idx="76">
                  <c:v>49.1</c:v>
                </c:pt>
                <c:pt idx="77">
                  <c:v>49.95</c:v>
                </c:pt>
                <c:pt idx="78">
                  <c:v>46.71</c:v>
                </c:pt>
                <c:pt idx="79">
                  <c:v>52.42</c:v>
                </c:pt>
                <c:pt idx="80">
                  <c:v>52.75</c:v>
                </c:pt>
                <c:pt idx="81">
                  <c:v>55.62</c:v>
                </c:pt>
                <c:pt idx="82">
                  <c:v>62.07</c:v>
                </c:pt>
                <c:pt idx="83">
                  <c:v>63.73</c:v>
                </c:pt>
                <c:pt idx="84">
                  <c:v>67.62</c:v>
                </c:pt>
                <c:pt idx="85">
                  <c:v>68.58</c:v>
                </c:pt>
                <c:pt idx="86">
                  <c:v>64.37</c:v>
                </c:pt>
              </c:numCache>
            </c:numRef>
          </c:xVal>
          <c:yVal>
            <c:numRef>
              <c:f>Sheet1!$B$2:$B$88</c:f>
              <c:numCache>
                <c:formatCode>General</c:formatCode>
                <c:ptCount val="87"/>
                <c:pt idx="0">
                  <c:v>618</c:v>
                </c:pt>
                <c:pt idx="1">
                  <c:v>618</c:v>
                </c:pt>
                <c:pt idx="2">
                  <c:v>620</c:v>
                </c:pt>
                <c:pt idx="3">
                  <c:v>610</c:v>
                </c:pt>
                <c:pt idx="4">
                  <c:v>645</c:v>
                </c:pt>
                <c:pt idx="5">
                  <c:v>673</c:v>
                </c:pt>
                <c:pt idx="6">
                  <c:v>670</c:v>
                </c:pt>
                <c:pt idx="7">
                  <c:v>681</c:v>
                </c:pt>
                <c:pt idx="8">
                  <c:v>670</c:v>
                </c:pt>
                <c:pt idx="9">
                  <c:v>599</c:v>
                </c:pt>
                <c:pt idx="10">
                  <c:v>576</c:v>
                </c:pt>
                <c:pt idx="11">
                  <c:v>590</c:v>
                </c:pt>
                <c:pt idx="12">
                  <c:v>601</c:v>
                </c:pt>
                <c:pt idx="13">
                  <c:v>581</c:v>
                </c:pt>
                <c:pt idx="14">
                  <c:v>608</c:v>
                </c:pt>
                <c:pt idx="15">
                  <c:v>609</c:v>
                </c:pt>
                <c:pt idx="16">
                  <c:v>596</c:v>
                </c:pt>
                <c:pt idx="17">
                  <c:v>556</c:v>
                </c:pt>
                <c:pt idx="18">
                  <c:v>546</c:v>
                </c:pt>
                <c:pt idx="19">
                  <c:v>556</c:v>
                </c:pt>
                <c:pt idx="20">
                  <c:v>530</c:v>
                </c:pt>
                <c:pt idx="21">
                  <c:v>504</c:v>
                </c:pt>
                <c:pt idx="22">
                  <c:v>522</c:v>
                </c:pt>
                <c:pt idx="23">
                  <c:v>518</c:v>
                </c:pt>
                <c:pt idx="24">
                  <c:v>538</c:v>
                </c:pt>
                <c:pt idx="25">
                  <c:v>527</c:v>
                </c:pt>
                <c:pt idx="26">
                  <c:v>532</c:v>
                </c:pt>
                <c:pt idx="27">
                  <c:v>514</c:v>
                </c:pt>
                <c:pt idx="28">
                  <c:v>503</c:v>
                </c:pt>
                <c:pt idx="29">
                  <c:v>492</c:v>
                </c:pt>
                <c:pt idx="30">
                  <c:v>506</c:v>
                </c:pt>
                <c:pt idx="31">
                  <c:v>511</c:v>
                </c:pt>
                <c:pt idx="32">
                  <c:v>497</c:v>
                </c:pt>
                <c:pt idx="33">
                  <c:v>498</c:v>
                </c:pt>
                <c:pt idx="34">
                  <c:v>505</c:v>
                </c:pt>
                <c:pt idx="35">
                  <c:v>503</c:v>
                </c:pt>
                <c:pt idx="36">
                  <c:v>498</c:v>
                </c:pt>
                <c:pt idx="37">
                  <c:v>487</c:v>
                </c:pt>
                <c:pt idx="38">
                  <c:v>493</c:v>
                </c:pt>
                <c:pt idx="39">
                  <c:v>501</c:v>
                </c:pt>
                <c:pt idx="40">
                  <c:v>494</c:v>
                </c:pt>
                <c:pt idx="41">
                  <c:v>490</c:v>
                </c:pt>
                <c:pt idx="42">
                  <c:v>494</c:v>
                </c:pt>
                <c:pt idx="43">
                  <c:v>510</c:v>
                </c:pt>
                <c:pt idx="44">
                  <c:v>501</c:v>
                </c:pt>
                <c:pt idx="45">
                  <c:v>471</c:v>
                </c:pt>
                <c:pt idx="46">
                  <c:v>428</c:v>
                </c:pt>
                <c:pt idx="47">
                  <c:v>400</c:v>
                </c:pt>
                <c:pt idx="48">
                  <c:v>393</c:v>
                </c:pt>
                <c:pt idx="49">
                  <c:v>359</c:v>
                </c:pt>
                <c:pt idx="50">
                  <c:v>358</c:v>
                </c:pt>
                <c:pt idx="51">
                  <c:v>363</c:v>
                </c:pt>
                <c:pt idx="52">
                  <c:v>373</c:v>
                </c:pt>
                <c:pt idx="53">
                  <c:v>359</c:v>
                </c:pt>
                <c:pt idx="54">
                  <c:v>327</c:v>
                </c:pt>
                <c:pt idx="55">
                  <c:v>318</c:v>
                </c:pt>
                <c:pt idx="56">
                  <c:v>291</c:v>
                </c:pt>
                <c:pt idx="57">
                  <c:v>268</c:v>
                </c:pt>
                <c:pt idx="58">
                  <c:v>270</c:v>
                </c:pt>
                <c:pt idx="59">
                  <c:v>256</c:v>
                </c:pt>
                <c:pt idx="60">
                  <c:v>249</c:v>
                </c:pt>
                <c:pt idx="61">
                  <c:v>249</c:v>
                </c:pt>
                <c:pt idx="62">
                  <c:v>306</c:v>
                </c:pt>
                <c:pt idx="63">
                  <c:v>381</c:v>
                </c:pt>
                <c:pt idx="64">
                  <c:v>378</c:v>
                </c:pt>
                <c:pt idx="65">
                  <c:v>314</c:v>
                </c:pt>
                <c:pt idx="66">
                  <c:v>317</c:v>
                </c:pt>
                <c:pt idx="67">
                  <c:v>319</c:v>
                </c:pt>
                <c:pt idx="68">
                  <c:v>319</c:v>
                </c:pt>
                <c:pt idx="69">
                  <c:v>327</c:v>
                </c:pt>
                <c:pt idx="70">
                  <c:v>383</c:v>
                </c:pt>
                <c:pt idx="71">
                  <c:v>393</c:v>
                </c:pt>
                <c:pt idx="72">
                  <c:v>386</c:v>
                </c:pt>
                <c:pt idx="73">
                  <c:v>376</c:v>
                </c:pt>
                <c:pt idx="74">
                  <c:v>401</c:v>
                </c:pt>
                <c:pt idx="75">
                  <c:v>383</c:v>
                </c:pt>
                <c:pt idx="76">
                  <c:v>391</c:v>
                </c:pt>
                <c:pt idx="77">
                  <c:v>397</c:v>
                </c:pt>
                <c:pt idx="78">
                  <c:v>428</c:v>
                </c:pt>
                <c:pt idx="79">
                  <c:v>490</c:v>
                </c:pt>
                <c:pt idx="80">
                  <c:v>512</c:v>
                </c:pt>
                <c:pt idx="81">
                  <c:v>489</c:v>
                </c:pt>
                <c:pt idx="82">
                  <c:v>464</c:v>
                </c:pt>
                <c:pt idx="83">
                  <c:v>506</c:v>
                </c:pt>
                <c:pt idx="84">
                  <c:v>513</c:v>
                </c:pt>
                <c:pt idx="85">
                  <c:v>506</c:v>
                </c:pt>
                <c:pt idx="86">
                  <c:v>538</c:v>
                </c:pt>
              </c:numCache>
            </c:numRef>
          </c:yVal>
          <c:smooth val="0"/>
        </c:ser>
        <c:dLbls>
          <c:showLegendKey val="0"/>
          <c:showVal val="0"/>
          <c:showCatName val="0"/>
          <c:showSerName val="0"/>
          <c:showPercent val="0"/>
          <c:showBubbleSize val="0"/>
        </c:dLbls>
        <c:axId val="110587840"/>
        <c:axId val="110588416"/>
      </c:scatterChart>
      <c:valAx>
        <c:axId val="110587840"/>
        <c:scaling>
          <c:orientation val="minMax"/>
          <c:min val="20"/>
        </c:scaling>
        <c:delete val="0"/>
        <c:axPos val="b"/>
        <c:title>
          <c:tx>
            <c:rich>
              <a:bodyPr/>
              <a:lstStyle/>
              <a:p>
                <a:pPr>
                  <a:defRPr sz="1600"/>
                </a:pPr>
                <a:r>
                  <a:rPr lang="en-US" sz="1600" dirty="0" smtClean="0"/>
                  <a:t>Brent Oil Prices (per</a:t>
                </a:r>
                <a:r>
                  <a:rPr lang="en-US" sz="1600" baseline="0" dirty="0" smtClean="0"/>
                  <a:t> Barrel)</a:t>
                </a:r>
                <a:endParaRPr lang="en-US" sz="1600" dirty="0"/>
              </a:p>
            </c:rich>
          </c:tx>
          <c:layout>
            <c:manualLayout>
              <c:xMode val="edge"/>
              <c:yMode val="edge"/>
              <c:x val="0.38663472924508663"/>
              <c:y val="0.83096279631712711"/>
            </c:manualLayout>
          </c:layout>
          <c:overlay val="0"/>
        </c:title>
        <c:numFmt formatCode="General" sourceLinked="1"/>
        <c:majorTickMark val="out"/>
        <c:minorTickMark val="none"/>
        <c:tickLblPos val="nextTo"/>
        <c:txPr>
          <a:bodyPr/>
          <a:lstStyle/>
          <a:p>
            <a:pPr>
              <a:defRPr sz="1200" b="1">
                <a:solidFill>
                  <a:srgbClr val="002060"/>
                </a:solidFill>
                <a:cs typeface="B Badr" panose="00000400000000000000" pitchFamily="2" charset="-78"/>
              </a:defRPr>
            </a:pPr>
            <a:endParaRPr lang="en-US"/>
          </a:p>
        </c:txPr>
        <c:crossAx val="110588416"/>
        <c:crosses val="autoZero"/>
        <c:crossBetween val="midCat"/>
      </c:valAx>
      <c:valAx>
        <c:axId val="110588416"/>
        <c:scaling>
          <c:orientation val="minMax"/>
        </c:scaling>
        <c:delete val="0"/>
        <c:axPos val="l"/>
        <c:majorGridlines>
          <c:spPr>
            <a:ln w="3175">
              <a:solidFill>
                <a:srgbClr val="92D050"/>
              </a:solidFill>
              <a:prstDash val="sysDot"/>
            </a:ln>
          </c:spPr>
        </c:majorGridlines>
        <c:title>
          <c:tx>
            <c:rich>
              <a:bodyPr/>
              <a:lstStyle/>
              <a:p>
                <a:pPr>
                  <a:defRPr sz="1600"/>
                </a:pPr>
                <a:r>
                  <a:rPr lang="en-US" sz="1600" dirty="0" smtClean="0"/>
                  <a:t>Ukraine</a:t>
                </a:r>
                <a:r>
                  <a:rPr lang="en-US" sz="1600" baseline="0" dirty="0" smtClean="0"/>
                  <a:t> </a:t>
                </a:r>
                <a:r>
                  <a:rPr lang="en-US" sz="1600" dirty="0" smtClean="0"/>
                  <a:t>Steel</a:t>
                </a:r>
                <a:r>
                  <a:rPr lang="en-US" sz="1600" baseline="0" dirty="0" smtClean="0"/>
                  <a:t> Billet Prices (per ton)</a:t>
                </a:r>
                <a:endParaRPr lang="en-US" sz="1600" dirty="0"/>
              </a:p>
            </c:rich>
          </c:tx>
          <c:layout>
            <c:manualLayout>
              <c:xMode val="edge"/>
              <c:yMode val="edge"/>
              <c:x val="3.8726404679525844E-2"/>
              <c:y val="0.16390576177977753"/>
            </c:manualLayout>
          </c:layout>
          <c:overlay val="0"/>
        </c:title>
        <c:numFmt formatCode="General" sourceLinked="1"/>
        <c:majorTickMark val="out"/>
        <c:minorTickMark val="none"/>
        <c:tickLblPos val="nextTo"/>
        <c:txPr>
          <a:bodyPr/>
          <a:lstStyle/>
          <a:p>
            <a:pPr algn="ctr">
              <a:defRPr lang="en-US" sz="1200" b="1" i="0" u="none" strike="noStrike" kern="1200" baseline="0">
                <a:solidFill>
                  <a:srgbClr val="002060"/>
                </a:solidFill>
                <a:latin typeface="+mn-lt"/>
                <a:ea typeface="+mn-ea"/>
                <a:cs typeface="B Badr" panose="00000400000000000000" pitchFamily="2" charset="-78"/>
              </a:defRPr>
            </a:pPr>
            <a:endParaRPr lang="en-US"/>
          </a:p>
        </c:txPr>
        <c:crossAx val="110587840"/>
        <c:crosses val="autoZero"/>
        <c:crossBetween val="midCat"/>
      </c:valAx>
      <c:spPr>
        <a:solidFill>
          <a:schemeClr val="bg1"/>
        </a:solidFill>
        <a:ln>
          <a:noFill/>
        </a:ln>
      </c:spPr>
    </c:plotArea>
    <c:legend>
      <c:legendPos val="b"/>
      <c:layout/>
      <c:overlay val="0"/>
    </c:legend>
    <c:plotVisOnly val="1"/>
    <c:dispBlanksAs val="gap"/>
    <c:showDLblsOverMax val="0"/>
  </c:chart>
  <c:spPr>
    <a:noFill/>
    <a:ln w="12700" cap="flat" cmpd="sng" algn="ctr">
      <a:noFill/>
      <a:prstDash val="solid"/>
      <a:miter lim="800000"/>
    </a:ln>
    <a:effectLst/>
  </c:spPr>
  <c:txPr>
    <a:bodyPr/>
    <a:lstStyle/>
    <a:p>
      <a:pPr>
        <a:defRPr>
          <a:solidFill>
            <a:schemeClr val="dk1"/>
          </a:solidFill>
          <a:latin typeface="+mn-lt"/>
          <a:ea typeface="+mn-ea"/>
          <a:cs typeface="B Nazanin" panose="00000400000000000000" pitchFamily="2" charset="-78"/>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002060"/>
                </a:solidFill>
                <a:latin typeface="Arial Black" panose="020B0A04020102020204" pitchFamily="34" charset="0"/>
              </a:defRPr>
            </a:pPr>
            <a:r>
              <a:rPr lang="en-US" sz="1600" dirty="0" smtClean="0">
                <a:solidFill>
                  <a:srgbClr val="002060"/>
                </a:solidFill>
                <a:latin typeface="Arial Black" panose="020B0A04020102020204" pitchFamily="34" charset="0"/>
              </a:rPr>
              <a:t>RELATION BETWEEN OIL AND STEEL PRICE</a:t>
            </a:r>
          </a:p>
          <a:p>
            <a:pPr>
              <a:defRPr sz="1600">
                <a:solidFill>
                  <a:srgbClr val="002060"/>
                </a:solidFill>
                <a:latin typeface="Arial Black" panose="020B0A04020102020204" pitchFamily="34" charset="0"/>
              </a:defRPr>
            </a:pPr>
            <a:r>
              <a:rPr lang="en-US" sz="1600" dirty="0" smtClean="0">
                <a:solidFill>
                  <a:srgbClr val="C00000"/>
                </a:solidFill>
                <a:latin typeface="Arial Black" panose="020B0A04020102020204" pitchFamily="34" charset="0"/>
              </a:rPr>
              <a:t>( Exponential Regression )</a:t>
            </a:r>
            <a:endParaRPr lang="en-US" sz="1600" dirty="0">
              <a:solidFill>
                <a:srgbClr val="C00000"/>
              </a:solidFill>
              <a:latin typeface="Arial Black" panose="020B0A04020102020204" pitchFamily="34" charset="0"/>
            </a:endParaRPr>
          </a:p>
        </c:rich>
      </c:tx>
      <c:layout>
        <c:manualLayout>
          <c:xMode val="edge"/>
          <c:yMode val="edge"/>
          <c:x val="0.23403491259014189"/>
          <c:y val="4.7619047619047616E-2"/>
        </c:manualLayout>
      </c:layout>
      <c:overlay val="0"/>
    </c:title>
    <c:autoTitleDeleted val="0"/>
    <c:plotArea>
      <c:layout>
        <c:manualLayout>
          <c:layoutTarget val="inner"/>
          <c:xMode val="edge"/>
          <c:yMode val="edge"/>
          <c:x val="0.15015223097112862"/>
          <c:y val="0.18363016300594004"/>
          <c:w val="0.7616304634681178"/>
          <c:h val="0.57109257176186312"/>
        </c:manualLayout>
      </c:layout>
      <c:scatterChart>
        <c:scatterStyle val="lineMarker"/>
        <c:varyColors val="0"/>
        <c:ser>
          <c:idx val="0"/>
          <c:order val="0"/>
          <c:tx>
            <c:strRef>
              <c:f>Sheet1!$B$1</c:f>
              <c:strCache>
                <c:ptCount val="1"/>
                <c:pt idx="0">
                  <c:v>Billet Price ( USD Per Ton )</c:v>
                </c:pt>
              </c:strCache>
            </c:strRef>
          </c:tx>
          <c:spPr>
            <a:ln w="19050">
              <a:noFill/>
            </a:ln>
          </c:spPr>
          <c:marker>
            <c:spPr>
              <a:solidFill>
                <a:srgbClr val="0070C0"/>
              </a:solidFill>
              <a:ln>
                <a:solidFill>
                  <a:srgbClr val="0070C0"/>
                </a:solidFill>
              </a:ln>
            </c:spPr>
          </c:marker>
          <c:trendline>
            <c:trendlineType val="exp"/>
            <c:dispRSqr val="0"/>
            <c:dispEq val="0"/>
          </c:trendline>
          <c:trendline>
            <c:spPr>
              <a:ln w="19050">
                <a:solidFill>
                  <a:srgbClr val="FF0000"/>
                </a:solidFill>
              </a:ln>
            </c:spPr>
            <c:trendlineType val="exp"/>
            <c:dispRSqr val="1"/>
            <c:dispEq val="1"/>
            <c:trendlineLbl>
              <c:layout>
                <c:manualLayout>
                  <c:x val="-0.41678080818858887"/>
                  <c:y val="-3.7543640378286045E-2"/>
                </c:manualLayout>
              </c:layout>
              <c:numFmt formatCode="General" sourceLinked="0"/>
              <c:txPr>
                <a:bodyPr/>
                <a:lstStyle/>
                <a:p>
                  <a:pPr rtl="0">
                    <a:defRPr sz="1600" b="1">
                      <a:solidFill>
                        <a:srgbClr val="C00000"/>
                      </a:solidFill>
                    </a:defRPr>
                  </a:pPr>
                  <a:endParaRPr lang="en-US"/>
                </a:p>
              </c:txPr>
            </c:trendlineLbl>
          </c:trendline>
          <c:xVal>
            <c:numRef>
              <c:f>Sheet1!$A$2:$A$88</c:f>
              <c:numCache>
                <c:formatCode>General</c:formatCode>
                <c:ptCount val="87"/>
                <c:pt idx="0">
                  <c:v>103.96</c:v>
                </c:pt>
                <c:pt idx="1">
                  <c:v>103.96</c:v>
                </c:pt>
                <c:pt idx="2">
                  <c:v>114.44</c:v>
                </c:pt>
                <c:pt idx="3">
                  <c:v>123.15</c:v>
                </c:pt>
                <c:pt idx="4">
                  <c:v>114.46</c:v>
                </c:pt>
                <c:pt idx="5">
                  <c:v>113.76</c:v>
                </c:pt>
                <c:pt idx="6">
                  <c:v>116.46</c:v>
                </c:pt>
                <c:pt idx="7">
                  <c:v>110.08</c:v>
                </c:pt>
                <c:pt idx="8">
                  <c:v>110.88</c:v>
                </c:pt>
                <c:pt idx="9">
                  <c:v>109.47</c:v>
                </c:pt>
                <c:pt idx="10">
                  <c:v>110.5</c:v>
                </c:pt>
                <c:pt idx="11">
                  <c:v>107.97</c:v>
                </c:pt>
                <c:pt idx="12">
                  <c:v>110.99</c:v>
                </c:pt>
                <c:pt idx="13">
                  <c:v>119.7</c:v>
                </c:pt>
                <c:pt idx="14">
                  <c:v>124.93</c:v>
                </c:pt>
                <c:pt idx="15">
                  <c:v>120.59</c:v>
                </c:pt>
                <c:pt idx="16">
                  <c:v>110.52</c:v>
                </c:pt>
                <c:pt idx="17">
                  <c:v>95.59</c:v>
                </c:pt>
                <c:pt idx="18">
                  <c:v>103.14</c:v>
                </c:pt>
                <c:pt idx="19">
                  <c:v>113.34</c:v>
                </c:pt>
                <c:pt idx="20">
                  <c:v>113.38</c:v>
                </c:pt>
                <c:pt idx="21">
                  <c:v>111.97</c:v>
                </c:pt>
                <c:pt idx="22">
                  <c:v>109.71</c:v>
                </c:pt>
                <c:pt idx="23">
                  <c:v>109.64</c:v>
                </c:pt>
                <c:pt idx="24">
                  <c:v>112.93</c:v>
                </c:pt>
                <c:pt idx="25">
                  <c:v>116.46</c:v>
                </c:pt>
                <c:pt idx="26">
                  <c:v>109.24</c:v>
                </c:pt>
                <c:pt idx="27">
                  <c:v>102.88</c:v>
                </c:pt>
                <c:pt idx="28">
                  <c:v>103.03</c:v>
                </c:pt>
                <c:pt idx="29">
                  <c:v>103.11</c:v>
                </c:pt>
                <c:pt idx="30">
                  <c:v>107.72</c:v>
                </c:pt>
                <c:pt idx="31">
                  <c:v>110.96</c:v>
                </c:pt>
                <c:pt idx="32">
                  <c:v>111.62</c:v>
                </c:pt>
                <c:pt idx="33">
                  <c:v>109.48</c:v>
                </c:pt>
                <c:pt idx="34">
                  <c:v>108.08</c:v>
                </c:pt>
                <c:pt idx="35">
                  <c:v>110.63</c:v>
                </c:pt>
                <c:pt idx="36">
                  <c:v>107.57</c:v>
                </c:pt>
                <c:pt idx="37">
                  <c:v>108.81</c:v>
                </c:pt>
                <c:pt idx="38">
                  <c:v>107.41</c:v>
                </c:pt>
                <c:pt idx="39">
                  <c:v>107.88</c:v>
                </c:pt>
                <c:pt idx="40">
                  <c:v>109.68</c:v>
                </c:pt>
                <c:pt idx="41">
                  <c:v>111.87</c:v>
                </c:pt>
                <c:pt idx="42">
                  <c:v>106.98</c:v>
                </c:pt>
                <c:pt idx="43">
                  <c:v>101.92</c:v>
                </c:pt>
                <c:pt idx="44">
                  <c:v>97.34</c:v>
                </c:pt>
                <c:pt idx="45">
                  <c:v>87.27</c:v>
                </c:pt>
                <c:pt idx="46">
                  <c:v>78.44</c:v>
                </c:pt>
                <c:pt idx="47">
                  <c:v>62.16</c:v>
                </c:pt>
                <c:pt idx="48">
                  <c:v>48.42</c:v>
                </c:pt>
                <c:pt idx="49">
                  <c:v>57.93</c:v>
                </c:pt>
                <c:pt idx="50">
                  <c:v>55.79</c:v>
                </c:pt>
                <c:pt idx="51">
                  <c:v>59.39</c:v>
                </c:pt>
                <c:pt idx="52">
                  <c:v>64.56</c:v>
                </c:pt>
                <c:pt idx="53">
                  <c:v>62.35</c:v>
                </c:pt>
                <c:pt idx="54">
                  <c:v>55.87</c:v>
                </c:pt>
                <c:pt idx="55">
                  <c:v>46.99</c:v>
                </c:pt>
                <c:pt idx="56">
                  <c:v>47.23</c:v>
                </c:pt>
                <c:pt idx="57">
                  <c:v>48.12</c:v>
                </c:pt>
                <c:pt idx="58">
                  <c:v>44.42</c:v>
                </c:pt>
                <c:pt idx="59">
                  <c:v>37.72</c:v>
                </c:pt>
                <c:pt idx="60">
                  <c:v>30.8</c:v>
                </c:pt>
                <c:pt idx="61">
                  <c:v>33.200000000000003</c:v>
                </c:pt>
                <c:pt idx="62">
                  <c:v>38.72</c:v>
                </c:pt>
                <c:pt idx="63">
                  <c:v>38.67</c:v>
                </c:pt>
                <c:pt idx="64">
                  <c:v>45.37</c:v>
                </c:pt>
                <c:pt idx="65">
                  <c:v>49.64</c:v>
                </c:pt>
                <c:pt idx="66">
                  <c:v>50.35</c:v>
                </c:pt>
                <c:pt idx="67">
                  <c:v>46.97</c:v>
                </c:pt>
                <c:pt idx="68">
                  <c:v>46.83</c:v>
                </c:pt>
                <c:pt idx="69">
                  <c:v>51.93</c:v>
                </c:pt>
                <c:pt idx="70">
                  <c:v>45.58</c:v>
                </c:pt>
                <c:pt idx="71">
                  <c:v>54.46</c:v>
                </c:pt>
                <c:pt idx="72">
                  <c:v>57.1</c:v>
                </c:pt>
                <c:pt idx="73">
                  <c:v>56.81</c:v>
                </c:pt>
                <c:pt idx="74">
                  <c:v>55.9</c:v>
                </c:pt>
                <c:pt idx="75">
                  <c:v>55.24</c:v>
                </c:pt>
                <c:pt idx="76">
                  <c:v>49.1</c:v>
                </c:pt>
                <c:pt idx="77">
                  <c:v>49.95</c:v>
                </c:pt>
                <c:pt idx="78">
                  <c:v>46.71</c:v>
                </c:pt>
                <c:pt idx="79">
                  <c:v>52.42</c:v>
                </c:pt>
                <c:pt idx="80">
                  <c:v>52.75</c:v>
                </c:pt>
                <c:pt idx="81">
                  <c:v>55.62</c:v>
                </c:pt>
                <c:pt idx="82">
                  <c:v>62.07</c:v>
                </c:pt>
                <c:pt idx="83">
                  <c:v>63.73</c:v>
                </c:pt>
                <c:pt idx="84">
                  <c:v>67.62</c:v>
                </c:pt>
                <c:pt idx="85">
                  <c:v>68.58</c:v>
                </c:pt>
                <c:pt idx="86">
                  <c:v>64.37</c:v>
                </c:pt>
              </c:numCache>
            </c:numRef>
          </c:xVal>
          <c:yVal>
            <c:numRef>
              <c:f>Sheet1!$B$2:$B$88</c:f>
              <c:numCache>
                <c:formatCode>General</c:formatCode>
                <c:ptCount val="87"/>
                <c:pt idx="0">
                  <c:v>618</c:v>
                </c:pt>
                <c:pt idx="1">
                  <c:v>618</c:v>
                </c:pt>
                <c:pt idx="2">
                  <c:v>620</c:v>
                </c:pt>
                <c:pt idx="3">
                  <c:v>610</c:v>
                </c:pt>
                <c:pt idx="4">
                  <c:v>645</c:v>
                </c:pt>
                <c:pt idx="5">
                  <c:v>673</c:v>
                </c:pt>
                <c:pt idx="6">
                  <c:v>670</c:v>
                </c:pt>
                <c:pt idx="7">
                  <c:v>681</c:v>
                </c:pt>
                <c:pt idx="8">
                  <c:v>670</c:v>
                </c:pt>
                <c:pt idx="9">
                  <c:v>599</c:v>
                </c:pt>
                <c:pt idx="10">
                  <c:v>576</c:v>
                </c:pt>
                <c:pt idx="11">
                  <c:v>590</c:v>
                </c:pt>
                <c:pt idx="12">
                  <c:v>601</c:v>
                </c:pt>
                <c:pt idx="13">
                  <c:v>581</c:v>
                </c:pt>
                <c:pt idx="14">
                  <c:v>608</c:v>
                </c:pt>
                <c:pt idx="15">
                  <c:v>609</c:v>
                </c:pt>
                <c:pt idx="16">
                  <c:v>596</c:v>
                </c:pt>
                <c:pt idx="17">
                  <c:v>556</c:v>
                </c:pt>
                <c:pt idx="18">
                  <c:v>546</c:v>
                </c:pt>
                <c:pt idx="19">
                  <c:v>556</c:v>
                </c:pt>
                <c:pt idx="20">
                  <c:v>530</c:v>
                </c:pt>
                <c:pt idx="21">
                  <c:v>504</c:v>
                </c:pt>
                <c:pt idx="22">
                  <c:v>522</c:v>
                </c:pt>
                <c:pt idx="23">
                  <c:v>518</c:v>
                </c:pt>
                <c:pt idx="24">
                  <c:v>538</c:v>
                </c:pt>
                <c:pt idx="25">
                  <c:v>527</c:v>
                </c:pt>
                <c:pt idx="26">
                  <c:v>532</c:v>
                </c:pt>
                <c:pt idx="27">
                  <c:v>514</c:v>
                </c:pt>
                <c:pt idx="28">
                  <c:v>503</c:v>
                </c:pt>
                <c:pt idx="29">
                  <c:v>492</c:v>
                </c:pt>
                <c:pt idx="30">
                  <c:v>506</c:v>
                </c:pt>
                <c:pt idx="31">
                  <c:v>511</c:v>
                </c:pt>
                <c:pt idx="32">
                  <c:v>497</c:v>
                </c:pt>
                <c:pt idx="33">
                  <c:v>498</c:v>
                </c:pt>
                <c:pt idx="34">
                  <c:v>505</c:v>
                </c:pt>
                <c:pt idx="35">
                  <c:v>503</c:v>
                </c:pt>
                <c:pt idx="36">
                  <c:v>498</c:v>
                </c:pt>
                <c:pt idx="37">
                  <c:v>487</c:v>
                </c:pt>
                <c:pt idx="38">
                  <c:v>493</c:v>
                </c:pt>
                <c:pt idx="39">
                  <c:v>501</c:v>
                </c:pt>
                <c:pt idx="40">
                  <c:v>494</c:v>
                </c:pt>
                <c:pt idx="41">
                  <c:v>490</c:v>
                </c:pt>
                <c:pt idx="42">
                  <c:v>494</c:v>
                </c:pt>
                <c:pt idx="43">
                  <c:v>510</c:v>
                </c:pt>
                <c:pt idx="44">
                  <c:v>501</c:v>
                </c:pt>
                <c:pt idx="45">
                  <c:v>471</c:v>
                </c:pt>
                <c:pt idx="46">
                  <c:v>428</c:v>
                </c:pt>
                <c:pt idx="47">
                  <c:v>400</c:v>
                </c:pt>
                <c:pt idx="48">
                  <c:v>393</c:v>
                </c:pt>
                <c:pt idx="49">
                  <c:v>359</c:v>
                </c:pt>
                <c:pt idx="50">
                  <c:v>358</c:v>
                </c:pt>
                <c:pt idx="51">
                  <c:v>363</c:v>
                </c:pt>
                <c:pt idx="52">
                  <c:v>373</c:v>
                </c:pt>
                <c:pt idx="53">
                  <c:v>359</c:v>
                </c:pt>
                <c:pt idx="54">
                  <c:v>327</c:v>
                </c:pt>
                <c:pt idx="55">
                  <c:v>318</c:v>
                </c:pt>
                <c:pt idx="56">
                  <c:v>291</c:v>
                </c:pt>
                <c:pt idx="57">
                  <c:v>268</c:v>
                </c:pt>
                <c:pt idx="58">
                  <c:v>270</c:v>
                </c:pt>
                <c:pt idx="59">
                  <c:v>256</c:v>
                </c:pt>
                <c:pt idx="60">
                  <c:v>249</c:v>
                </c:pt>
                <c:pt idx="61">
                  <c:v>249</c:v>
                </c:pt>
                <c:pt idx="62">
                  <c:v>306</c:v>
                </c:pt>
                <c:pt idx="63">
                  <c:v>381</c:v>
                </c:pt>
                <c:pt idx="64">
                  <c:v>378</c:v>
                </c:pt>
                <c:pt idx="65">
                  <c:v>314</c:v>
                </c:pt>
                <c:pt idx="66">
                  <c:v>317</c:v>
                </c:pt>
                <c:pt idx="67">
                  <c:v>319</c:v>
                </c:pt>
                <c:pt idx="68">
                  <c:v>319</c:v>
                </c:pt>
                <c:pt idx="69">
                  <c:v>327</c:v>
                </c:pt>
                <c:pt idx="70">
                  <c:v>383</c:v>
                </c:pt>
                <c:pt idx="71">
                  <c:v>393</c:v>
                </c:pt>
                <c:pt idx="72">
                  <c:v>386</c:v>
                </c:pt>
                <c:pt idx="73">
                  <c:v>376</c:v>
                </c:pt>
                <c:pt idx="74">
                  <c:v>401</c:v>
                </c:pt>
                <c:pt idx="75">
                  <c:v>383</c:v>
                </c:pt>
                <c:pt idx="76">
                  <c:v>391</c:v>
                </c:pt>
                <c:pt idx="77">
                  <c:v>397</c:v>
                </c:pt>
                <c:pt idx="78">
                  <c:v>428</c:v>
                </c:pt>
                <c:pt idx="79">
                  <c:v>490</c:v>
                </c:pt>
                <c:pt idx="80">
                  <c:v>512</c:v>
                </c:pt>
                <c:pt idx="81">
                  <c:v>489</c:v>
                </c:pt>
                <c:pt idx="82">
                  <c:v>464</c:v>
                </c:pt>
                <c:pt idx="83">
                  <c:v>506</c:v>
                </c:pt>
                <c:pt idx="84">
                  <c:v>513</c:v>
                </c:pt>
                <c:pt idx="85">
                  <c:v>506</c:v>
                </c:pt>
                <c:pt idx="86">
                  <c:v>538</c:v>
                </c:pt>
              </c:numCache>
            </c:numRef>
          </c:yVal>
          <c:smooth val="0"/>
        </c:ser>
        <c:dLbls>
          <c:showLegendKey val="0"/>
          <c:showVal val="0"/>
          <c:showCatName val="0"/>
          <c:showSerName val="0"/>
          <c:showPercent val="0"/>
          <c:showBubbleSize val="0"/>
        </c:dLbls>
        <c:axId val="104251392"/>
        <c:axId val="104251968"/>
      </c:scatterChart>
      <c:valAx>
        <c:axId val="104251392"/>
        <c:scaling>
          <c:orientation val="minMax"/>
          <c:min val="20"/>
        </c:scaling>
        <c:delete val="0"/>
        <c:axPos val="b"/>
        <c:title>
          <c:tx>
            <c:rich>
              <a:bodyPr/>
              <a:lstStyle/>
              <a:p>
                <a:pPr>
                  <a:defRPr sz="1600"/>
                </a:pPr>
                <a:r>
                  <a:rPr lang="en-US" sz="1600" dirty="0" smtClean="0"/>
                  <a:t>Brent Oil Prices (per</a:t>
                </a:r>
                <a:r>
                  <a:rPr lang="en-US" sz="1600" baseline="0" dirty="0" smtClean="0"/>
                  <a:t> Barrel)</a:t>
                </a:r>
                <a:endParaRPr lang="en-US" sz="1600" dirty="0"/>
              </a:p>
            </c:rich>
          </c:tx>
          <c:layout>
            <c:manualLayout>
              <c:xMode val="edge"/>
              <c:yMode val="edge"/>
              <c:x val="0.38663472924508663"/>
              <c:y val="0.83096279631712711"/>
            </c:manualLayout>
          </c:layout>
          <c:overlay val="0"/>
        </c:title>
        <c:numFmt formatCode="General" sourceLinked="1"/>
        <c:majorTickMark val="out"/>
        <c:minorTickMark val="none"/>
        <c:tickLblPos val="nextTo"/>
        <c:txPr>
          <a:bodyPr/>
          <a:lstStyle/>
          <a:p>
            <a:pPr>
              <a:defRPr sz="1200" b="1">
                <a:solidFill>
                  <a:srgbClr val="002060"/>
                </a:solidFill>
                <a:cs typeface="B Badr" panose="00000400000000000000" pitchFamily="2" charset="-78"/>
              </a:defRPr>
            </a:pPr>
            <a:endParaRPr lang="en-US"/>
          </a:p>
        </c:txPr>
        <c:crossAx val="104251968"/>
        <c:crosses val="autoZero"/>
        <c:crossBetween val="midCat"/>
      </c:valAx>
      <c:valAx>
        <c:axId val="104251968"/>
        <c:scaling>
          <c:orientation val="minMax"/>
        </c:scaling>
        <c:delete val="0"/>
        <c:axPos val="l"/>
        <c:majorGridlines>
          <c:spPr>
            <a:ln w="3175">
              <a:solidFill>
                <a:srgbClr val="92D050"/>
              </a:solidFill>
              <a:prstDash val="sysDot"/>
            </a:ln>
          </c:spPr>
        </c:majorGridlines>
        <c:title>
          <c:tx>
            <c:rich>
              <a:bodyPr/>
              <a:lstStyle/>
              <a:p>
                <a:pPr>
                  <a:defRPr sz="1600"/>
                </a:pPr>
                <a:r>
                  <a:rPr lang="en-US" sz="1600" dirty="0" smtClean="0"/>
                  <a:t>Ukraine</a:t>
                </a:r>
                <a:r>
                  <a:rPr lang="en-US" sz="1600" baseline="0" dirty="0" smtClean="0"/>
                  <a:t> </a:t>
                </a:r>
                <a:r>
                  <a:rPr lang="en-US" sz="1600" dirty="0" smtClean="0"/>
                  <a:t>Steel</a:t>
                </a:r>
                <a:r>
                  <a:rPr lang="en-US" sz="1600" baseline="0" dirty="0" smtClean="0"/>
                  <a:t> Billet Prices (per ton)</a:t>
                </a:r>
                <a:endParaRPr lang="en-US" sz="1600" dirty="0"/>
              </a:p>
            </c:rich>
          </c:tx>
          <c:layout>
            <c:manualLayout>
              <c:xMode val="edge"/>
              <c:yMode val="edge"/>
              <c:x val="3.8726404679525844E-2"/>
              <c:y val="0.16390576177977753"/>
            </c:manualLayout>
          </c:layout>
          <c:overlay val="0"/>
        </c:title>
        <c:numFmt formatCode="General" sourceLinked="1"/>
        <c:majorTickMark val="out"/>
        <c:minorTickMark val="none"/>
        <c:tickLblPos val="nextTo"/>
        <c:txPr>
          <a:bodyPr/>
          <a:lstStyle/>
          <a:p>
            <a:pPr algn="ctr">
              <a:defRPr lang="en-US" sz="1200" b="1" i="0" u="none" strike="noStrike" kern="1200" baseline="0">
                <a:solidFill>
                  <a:srgbClr val="002060"/>
                </a:solidFill>
                <a:latin typeface="+mn-lt"/>
                <a:ea typeface="+mn-ea"/>
                <a:cs typeface="B Badr" panose="00000400000000000000" pitchFamily="2" charset="-78"/>
              </a:defRPr>
            </a:pPr>
            <a:endParaRPr lang="en-US"/>
          </a:p>
        </c:txPr>
        <c:crossAx val="104251392"/>
        <c:crosses val="autoZero"/>
        <c:crossBetween val="midCat"/>
      </c:valAx>
      <c:spPr>
        <a:solidFill>
          <a:schemeClr val="bg1"/>
        </a:solidFill>
        <a:ln>
          <a:noFill/>
        </a:ln>
      </c:spPr>
    </c:plotArea>
    <c:legend>
      <c:legendPos val="b"/>
      <c:legendEntry>
        <c:idx val="1"/>
        <c:delete val="1"/>
      </c:legendEntry>
      <c:layout/>
      <c:overlay val="0"/>
    </c:legend>
    <c:plotVisOnly val="1"/>
    <c:dispBlanksAs val="gap"/>
    <c:showDLblsOverMax val="0"/>
  </c:chart>
  <c:spPr>
    <a:noFill/>
    <a:ln w="12700" cap="flat" cmpd="sng" algn="ctr">
      <a:noFill/>
      <a:prstDash val="solid"/>
      <a:miter lim="800000"/>
    </a:ln>
    <a:effectLst/>
  </c:spPr>
  <c:txPr>
    <a:bodyPr/>
    <a:lstStyle/>
    <a:p>
      <a:pPr>
        <a:defRPr>
          <a:solidFill>
            <a:schemeClr val="dk1"/>
          </a:solidFill>
          <a:latin typeface="+mn-lt"/>
          <a:ea typeface="+mn-ea"/>
          <a:cs typeface="B Nazanin" panose="00000400000000000000" pitchFamily="2" charset="-78"/>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002060"/>
                </a:solidFill>
                <a:latin typeface="Arial Black" panose="020B0A04020102020204" pitchFamily="34" charset="0"/>
              </a:defRPr>
            </a:pPr>
            <a:r>
              <a:rPr lang="en-US" sz="1600" dirty="0" smtClean="0">
                <a:solidFill>
                  <a:srgbClr val="002060"/>
                </a:solidFill>
                <a:latin typeface="Arial Black" panose="020B0A04020102020204" pitchFamily="34" charset="0"/>
              </a:rPr>
              <a:t>RELATION BETWEEN OIL AND STEEL PRICE</a:t>
            </a:r>
          </a:p>
          <a:p>
            <a:pPr>
              <a:defRPr sz="1600">
                <a:solidFill>
                  <a:srgbClr val="002060"/>
                </a:solidFill>
                <a:latin typeface="Arial Black" panose="020B0A04020102020204" pitchFamily="34" charset="0"/>
              </a:defRPr>
            </a:pPr>
            <a:r>
              <a:rPr lang="en-US" sz="1600" dirty="0" smtClean="0">
                <a:solidFill>
                  <a:srgbClr val="C00000"/>
                </a:solidFill>
                <a:latin typeface="Arial Black" panose="020B0A04020102020204" pitchFamily="34" charset="0"/>
              </a:rPr>
              <a:t>( Linear Regression )</a:t>
            </a:r>
            <a:endParaRPr lang="en-US" sz="1600" dirty="0">
              <a:solidFill>
                <a:srgbClr val="C00000"/>
              </a:solidFill>
              <a:latin typeface="Arial Black" panose="020B0A04020102020204" pitchFamily="34" charset="0"/>
            </a:endParaRPr>
          </a:p>
        </c:rich>
      </c:tx>
      <c:layout>
        <c:manualLayout>
          <c:xMode val="edge"/>
          <c:yMode val="edge"/>
          <c:x val="0.23403488626421698"/>
          <c:y val="5.2063517060367451E-2"/>
        </c:manualLayout>
      </c:layout>
      <c:overlay val="0"/>
    </c:title>
    <c:autoTitleDeleted val="0"/>
    <c:plotArea>
      <c:layout>
        <c:manualLayout>
          <c:layoutTarget val="inner"/>
          <c:xMode val="edge"/>
          <c:yMode val="edge"/>
          <c:x val="0.15293004678762981"/>
          <c:y val="0.17924418815264628"/>
          <c:w val="0.7616304634681178"/>
          <c:h val="0.57109257176186312"/>
        </c:manualLayout>
      </c:layout>
      <c:scatterChart>
        <c:scatterStyle val="lineMarker"/>
        <c:varyColors val="0"/>
        <c:ser>
          <c:idx val="0"/>
          <c:order val="0"/>
          <c:tx>
            <c:strRef>
              <c:f>Sheet1!$B$1</c:f>
              <c:strCache>
                <c:ptCount val="1"/>
                <c:pt idx="0">
                  <c:v>Billet Price ( USD Per Ton )</c:v>
                </c:pt>
              </c:strCache>
            </c:strRef>
          </c:tx>
          <c:spPr>
            <a:ln w="19050">
              <a:noFill/>
            </a:ln>
          </c:spPr>
          <c:marker>
            <c:spPr>
              <a:solidFill>
                <a:srgbClr val="0070C0"/>
              </a:solidFill>
              <a:ln>
                <a:solidFill>
                  <a:srgbClr val="0070C0"/>
                </a:solidFill>
              </a:ln>
            </c:spPr>
          </c:marker>
          <c:trendline>
            <c:spPr>
              <a:ln w="12700">
                <a:solidFill>
                  <a:srgbClr val="FF0000"/>
                </a:solidFill>
              </a:ln>
            </c:spPr>
            <c:trendlineType val="linear"/>
            <c:dispRSqr val="1"/>
            <c:dispEq val="1"/>
            <c:trendlineLbl>
              <c:layout>
                <c:manualLayout>
                  <c:x val="-0.41737073490813648"/>
                  <c:y val="-2.6483114610673666E-2"/>
                </c:manualLayout>
              </c:layout>
              <c:numFmt formatCode="General" sourceLinked="0"/>
              <c:txPr>
                <a:bodyPr/>
                <a:lstStyle/>
                <a:p>
                  <a:pPr rtl="0">
                    <a:defRPr sz="1400" b="1">
                      <a:solidFill>
                        <a:srgbClr val="FF0000"/>
                      </a:solidFill>
                    </a:defRPr>
                  </a:pPr>
                  <a:endParaRPr lang="en-US"/>
                </a:p>
              </c:txPr>
            </c:trendlineLbl>
          </c:trendline>
          <c:xVal>
            <c:numRef>
              <c:f>Sheet1!$A$2:$A$88</c:f>
              <c:numCache>
                <c:formatCode>General</c:formatCode>
                <c:ptCount val="87"/>
                <c:pt idx="0">
                  <c:v>103.96</c:v>
                </c:pt>
                <c:pt idx="1">
                  <c:v>103.96</c:v>
                </c:pt>
                <c:pt idx="2">
                  <c:v>114.44</c:v>
                </c:pt>
                <c:pt idx="3">
                  <c:v>123.15</c:v>
                </c:pt>
                <c:pt idx="4">
                  <c:v>114.46</c:v>
                </c:pt>
                <c:pt idx="5">
                  <c:v>113.76</c:v>
                </c:pt>
                <c:pt idx="6">
                  <c:v>116.46</c:v>
                </c:pt>
                <c:pt idx="7">
                  <c:v>110.08</c:v>
                </c:pt>
                <c:pt idx="8">
                  <c:v>110.88</c:v>
                </c:pt>
                <c:pt idx="9">
                  <c:v>109.47</c:v>
                </c:pt>
                <c:pt idx="10">
                  <c:v>110.5</c:v>
                </c:pt>
                <c:pt idx="11">
                  <c:v>107.97</c:v>
                </c:pt>
                <c:pt idx="12">
                  <c:v>110.99</c:v>
                </c:pt>
                <c:pt idx="13">
                  <c:v>119.7</c:v>
                </c:pt>
                <c:pt idx="14">
                  <c:v>124.93</c:v>
                </c:pt>
                <c:pt idx="15">
                  <c:v>120.59</c:v>
                </c:pt>
                <c:pt idx="16">
                  <c:v>110.52</c:v>
                </c:pt>
                <c:pt idx="17">
                  <c:v>95.59</c:v>
                </c:pt>
                <c:pt idx="18">
                  <c:v>103.14</c:v>
                </c:pt>
                <c:pt idx="19">
                  <c:v>113.34</c:v>
                </c:pt>
                <c:pt idx="20">
                  <c:v>113.38</c:v>
                </c:pt>
                <c:pt idx="21">
                  <c:v>111.97</c:v>
                </c:pt>
                <c:pt idx="22">
                  <c:v>109.71</c:v>
                </c:pt>
                <c:pt idx="23">
                  <c:v>109.64</c:v>
                </c:pt>
                <c:pt idx="24">
                  <c:v>112.93</c:v>
                </c:pt>
                <c:pt idx="25">
                  <c:v>116.46</c:v>
                </c:pt>
                <c:pt idx="26">
                  <c:v>109.24</c:v>
                </c:pt>
                <c:pt idx="27">
                  <c:v>102.88</c:v>
                </c:pt>
                <c:pt idx="28">
                  <c:v>103.03</c:v>
                </c:pt>
                <c:pt idx="29">
                  <c:v>103.11</c:v>
                </c:pt>
                <c:pt idx="30">
                  <c:v>107.72</c:v>
                </c:pt>
                <c:pt idx="31">
                  <c:v>110.96</c:v>
                </c:pt>
                <c:pt idx="32">
                  <c:v>111.62</c:v>
                </c:pt>
                <c:pt idx="33">
                  <c:v>109.48</c:v>
                </c:pt>
                <c:pt idx="34">
                  <c:v>108.08</c:v>
                </c:pt>
                <c:pt idx="35">
                  <c:v>110.63</c:v>
                </c:pt>
                <c:pt idx="36">
                  <c:v>107.57</c:v>
                </c:pt>
                <c:pt idx="37">
                  <c:v>108.81</c:v>
                </c:pt>
                <c:pt idx="38">
                  <c:v>107.41</c:v>
                </c:pt>
                <c:pt idx="39">
                  <c:v>107.88</c:v>
                </c:pt>
                <c:pt idx="40">
                  <c:v>109.68</c:v>
                </c:pt>
                <c:pt idx="41">
                  <c:v>111.87</c:v>
                </c:pt>
                <c:pt idx="42">
                  <c:v>106.98</c:v>
                </c:pt>
                <c:pt idx="43">
                  <c:v>101.92</c:v>
                </c:pt>
                <c:pt idx="44">
                  <c:v>97.34</c:v>
                </c:pt>
                <c:pt idx="45">
                  <c:v>87.27</c:v>
                </c:pt>
                <c:pt idx="46">
                  <c:v>78.44</c:v>
                </c:pt>
                <c:pt idx="47">
                  <c:v>62.16</c:v>
                </c:pt>
                <c:pt idx="48">
                  <c:v>48.42</c:v>
                </c:pt>
                <c:pt idx="49">
                  <c:v>57.93</c:v>
                </c:pt>
                <c:pt idx="50">
                  <c:v>55.79</c:v>
                </c:pt>
                <c:pt idx="51">
                  <c:v>59.39</c:v>
                </c:pt>
                <c:pt idx="52">
                  <c:v>64.56</c:v>
                </c:pt>
                <c:pt idx="53">
                  <c:v>62.35</c:v>
                </c:pt>
                <c:pt idx="54">
                  <c:v>55.87</c:v>
                </c:pt>
                <c:pt idx="55">
                  <c:v>46.99</c:v>
                </c:pt>
                <c:pt idx="56">
                  <c:v>47.23</c:v>
                </c:pt>
                <c:pt idx="57">
                  <c:v>48.12</c:v>
                </c:pt>
                <c:pt idx="58">
                  <c:v>44.42</c:v>
                </c:pt>
                <c:pt idx="59">
                  <c:v>37.72</c:v>
                </c:pt>
                <c:pt idx="60">
                  <c:v>30.8</c:v>
                </c:pt>
                <c:pt idx="61">
                  <c:v>33.200000000000003</c:v>
                </c:pt>
                <c:pt idx="62">
                  <c:v>38.72</c:v>
                </c:pt>
                <c:pt idx="63">
                  <c:v>38.67</c:v>
                </c:pt>
                <c:pt idx="64">
                  <c:v>45.37</c:v>
                </c:pt>
                <c:pt idx="65">
                  <c:v>49.64</c:v>
                </c:pt>
                <c:pt idx="66">
                  <c:v>50.35</c:v>
                </c:pt>
                <c:pt idx="67">
                  <c:v>46.97</c:v>
                </c:pt>
                <c:pt idx="68">
                  <c:v>46.83</c:v>
                </c:pt>
                <c:pt idx="69">
                  <c:v>51.93</c:v>
                </c:pt>
                <c:pt idx="70">
                  <c:v>45.58</c:v>
                </c:pt>
                <c:pt idx="71">
                  <c:v>54.46</c:v>
                </c:pt>
                <c:pt idx="72">
                  <c:v>57.1</c:v>
                </c:pt>
                <c:pt idx="73">
                  <c:v>56.81</c:v>
                </c:pt>
                <c:pt idx="74">
                  <c:v>55.9</c:v>
                </c:pt>
                <c:pt idx="75">
                  <c:v>55.24</c:v>
                </c:pt>
                <c:pt idx="76">
                  <c:v>49.1</c:v>
                </c:pt>
                <c:pt idx="77">
                  <c:v>49.95</c:v>
                </c:pt>
                <c:pt idx="78">
                  <c:v>46.71</c:v>
                </c:pt>
                <c:pt idx="79">
                  <c:v>52.42</c:v>
                </c:pt>
                <c:pt idx="80">
                  <c:v>52.75</c:v>
                </c:pt>
                <c:pt idx="81">
                  <c:v>55.62</c:v>
                </c:pt>
                <c:pt idx="82">
                  <c:v>62.07</c:v>
                </c:pt>
                <c:pt idx="83">
                  <c:v>63.73</c:v>
                </c:pt>
                <c:pt idx="84">
                  <c:v>67.62</c:v>
                </c:pt>
                <c:pt idx="85">
                  <c:v>68.58</c:v>
                </c:pt>
                <c:pt idx="86">
                  <c:v>64.37</c:v>
                </c:pt>
              </c:numCache>
            </c:numRef>
          </c:xVal>
          <c:yVal>
            <c:numRef>
              <c:f>Sheet1!$B$2:$B$88</c:f>
              <c:numCache>
                <c:formatCode>General</c:formatCode>
                <c:ptCount val="87"/>
                <c:pt idx="0">
                  <c:v>618</c:v>
                </c:pt>
                <c:pt idx="1">
                  <c:v>618</c:v>
                </c:pt>
                <c:pt idx="2">
                  <c:v>620</c:v>
                </c:pt>
                <c:pt idx="3">
                  <c:v>610</c:v>
                </c:pt>
                <c:pt idx="4">
                  <c:v>645</c:v>
                </c:pt>
                <c:pt idx="5">
                  <c:v>673</c:v>
                </c:pt>
                <c:pt idx="6">
                  <c:v>670</c:v>
                </c:pt>
                <c:pt idx="7">
                  <c:v>681</c:v>
                </c:pt>
                <c:pt idx="8">
                  <c:v>670</c:v>
                </c:pt>
                <c:pt idx="9">
                  <c:v>599</c:v>
                </c:pt>
                <c:pt idx="10">
                  <c:v>576</c:v>
                </c:pt>
                <c:pt idx="11">
                  <c:v>590</c:v>
                </c:pt>
                <c:pt idx="12">
                  <c:v>601</c:v>
                </c:pt>
                <c:pt idx="13">
                  <c:v>581</c:v>
                </c:pt>
                <c:pt idx="14">
                  <c:v>608</c:v>
                </c:pt>
                <c:pt idx="15">
                  <c:v>609</c:v>
                </c:pt>
                <c:pt idx="16">
                  <c:v>596</c:v>
                </c:pt>
                <c:pt idx="17">
                  <c:v>556</c:v>
                </c:pt>
                <c:pt idx="18">
                  <c:v>546</c:v>
                </c:pt>
                <c:pt idx="19">
                  <c:v>556</c:v>
                </c:pt>
                <c:pt idx="20">
                  <c:v>530</c:v>
                </c:pt>
                <c:pt idx="21">
                  <c:v>504</c:v>
                </c:pt>
                <c:pt idx="22">
                  <c:v>522</c:v>
                </c:pt>
                <c:pt idx="23">
                  <c:v>518</c:v>
                </c:pt>
                <c:pt idx="24">
                  <c:v>538</c:v>
                </c:pt>
                <c:pt idx="25">
                  <c:v>527</c:v>
                </c:pt>
                <c:pt idx="26">
                  <c:v>532</c:v>
                </c:pt>
                <c:pt idx="27">
                  <c:v>514</c:v>
                </c:pt>
                <c:pt idx="28">
                  <c:v>503</c:v>
                </c:pt>
                <c:pt idx="29">
                  <c:v>492</c:v>
                </c:pt>
                <c:pt idx="30">
                  <c:v>506</c:v>
                </c:pt>
                <c:pt idx="31">
                  <c:v>511</c:v>
                </c:pt>
                <c:pt idx="32">
                  <c:v>497</c:v>
                </c:pt>
                <c:pt idx="33">
                  <c:v>498</c:v>
                </c:pt>
                <c:pt idx="34">
                  <c:v>505</c:v>
                </c:pt>
                <c:pt idx="35">
                  <c:v>503</c:v>
                </c:pt>
                <c:pt idx="36">
                  <c:v>498</c:v>
                </c:pt>
                <c:pt idx="37">
                  <c:v>487</c:v>
                </c:pt>
                <c:pt idx="38">
                  <c:v>493</c:v>
                </c:pt>
                <c:pt idx="39">
                  <c:v>501</c:v>
                </c:pt>
                <c:pt idx="40">
                  <c:v>494</c:v>
                </c:pt>
                <c:pt idx="41">
                  <c:v>490</c:v>
                </c:pt>
                <c:pt idx="42">
                  <c:v>494</c:v>
                </c:pt>
                <c:pt idx="43">
                  <c:v>510</c:v>
                </c:pt>
                <c:pt idx="44">
                  <c:v>501</c:v>
                </c:pt>
                <c:pt idx="45">
                  <c:v>471</c:v>
                </c:pt>
                <c:pt idx="46">
                  <c:v>428</c:v>
                </c:pt>
                <c:pt idx="47">
                  <c:v>400</c:v>
                </c:pt>
                <c:pt idx="48">
                  <c:v>393</c:v>
                </c:pt>
                <c:pt idx="49">
                  <c:v>359</c:v>
                </c:pt>
                <c:pt idx="50">
                  <c:v>358</c:v>
                </c:pt>
                <c:pt idx="51">
                  <c:v>363</c:v>
                </c:pt>
                <c:pt idx="52">
                  <c:v>373</c:v>
                </c:pt>
                <c:pt idx="53">
                  <c:v>359</c:v>
                </c:pt>
                <c:pt idx="54">
                  <c:v>327</c:v>
                </c:pt>
                <c:pt idx="55">
                  <c:v>318</c:v>
                </c:pt>
                <c:pt idx="56">
                  <c:v>291</c:v>
                </c:pt>
                <c:pt idx="57">
                  <c:v>268</c:v>
                </c:pt>
                <c:pt idx="58">
                  <c:v>270</c:v>
                </c:pt>
                <c:pt idx="59">
                  <c:v>256</c:v>
                </c:pt>
                <c:pt idx="60">
                  <c:v>249</c:v>
                </c:pt>
                <c:pt idx="61">
                  <c:v>249</c:v>
                </c:pt>
                <c:pt idx="62">
                  <c:v>306</c:v>
                </c:pt>
                <c:pt idx="63">
                  <c:v>381</c:v>
                </c:pt>
                <c:pt idx="64">
                  <c:v>378</c:v>
                </c:pt>
                <c:pt idx="65">
                  <c:v>314</c:v>
                </c:pt>
                <c:pt idx="66">
                  <c:v>317</c:v>
                </c:pt>
                <c:pt idx="67">
                  <c:v>319</c:v>
                </c:pt>
                <c:pt idx="68">
                  <c:v>319</c:v>
                </c:pt>
                <c:pt idx="69">
                  <c:v>327</c:v>
                </c:pt>
                <c:pt idx="70">
                  <c:v>383</c:v>
                </c:pt>
                <c:pt idx="71">
                  <c:v>393</c:v>
                </c:pt>
                <c:pt idx="72">
                  <c:v>386</c:v>
                </c:pt>
                <c:pt idx="73">
                  <c:v>376</c:v>
                </c:pt>
                <c:pt idx="74">
                  <c:v>401</c:v>
                </c:pt>
                <c:pt idx="75">
                  <c:v>383</c:v>
                </c:pt>
                <c:pt idx="76">
                  <c:v>391</c:v>
                </c:pt>
                <c:pt idx="77">
                  <c:v>397</c:v>
                </c:pt>
                <c:pt idx="78">
                  <c:v>428</c:v>
                </c:pt>
                <c:pt idx="79">
                  <c:v>490</c:v>
                </c:pt>
                <c:pt idx="80">
                  <c:v>512</c:v>
                </c:pt>
                <c:pt idx="81">
                  <c:v>489</c:v>
                </c:pt>
                <c:pt idx="82">
                  <c:v>464</c:v>
                </c:pt>
                <c:pt idx="83">
                  <c:v>506</c:v>
                </c:pt>
                <c:pt idx="84">
                  <c:v>513</c:v>
                </c:pt>
                <c:pt idx="85">
                  <c:v>506</c:v>
                </c:pt>
                <c:pt idx="86">
                  <c:v>538</c:v>
                </c:pt>
              </c:numCache>
            </c:numRef>
          </c:yVal>
          <c:smooth val="0"/>
        </c:ser>
        <c:dLbls>
          <c:showLegendKey val="0"/>
          <c:showVal val="0"/>
          <c:showCatName val="0"/>
          <c:showSerName val="0"/>
          <c:showPercent val="0"/>
          <c:showBubbleSize val="0"/>
        </c:dLbls>
        <c:axId val="104255424"/>
        <c:axId val="104256000"/>
      </c:scatterChart>
      <c:valAx>
        <c:axId val="104255424"/>
        <c:scaling>
          <c:orientation val="minMax"/>
          <c:min val="20"/>
        </c:scaling>
        <c:delete val="0"/>
        <c:axPos val="b"/>
        <c:title>
          <c:tx>
            <c:rich>
              <a:bodyPr/>
              <a:lstStyle/>
              <a:p>
                <a:pPr>
                  <a:defRPr sz="1600"/>
                </a:pPr>
                <a:r>
                  <a:rPr lang="en-US" sz="1600" dirty="0" smtClean="0"/>
                  <a:t>Brent Oil Prices (per</a:t>
                </a:r>
                <a:r>
                  <a:rPr lang="en-US" sz="1600" baseline="0" dirty="0" smtClean="0"/>
                  <a:t> Barrel)</a:t>
                </a:r>
                <a:endParaRPr lang="en-US" sz="1600" dirty="0"/>
              </a:p>
            </c:rich>
          </c:tx>
          <c:layout>
            <c:manualLayout>
              <c:xMode val="edge"/>
              <c:yMode val="edge"/>
              <c:x val="0.38663472924508663"/>
              <c:y val="0.83096279631712711"/>
            </c:manualLayout>
          </c:layout>
          <c:overlay val="0"/>
        </c:title>
        <c:numFmt formatCode="General" sourceLinked="1"/>
        <c:majorTickMark val="out"/>
        <c:minorTickMark val="none"/>
        <c:tickLblPos val="nextTo"/>
        <c:txPr>
          <a:bodyPr/>
          <a:lstStyle/>
          <a:p>
            <a:pPr>
              <a:defRPr sz="1200" b="1">
                <a:solidFill>
                  <a:srgbClr val="002060"/>
                </a:solidFill>
                <a:cs typeface="B Badr" panose="00000400000000000000" pitchFamily="2" charset="-78"/>
              </a:defRPr>
            </a:pPr>
            <a:endParaRPr lang="en-US"/>
          </a:p>
        </c:txPr>
        <c:crossAx val="104256000"/>
        <c:crosses val="autoZero"/>
        <c:crossBetween val="midCat"/>
      </c:valAx>
      <c:valAx>
        <c:axId val="104256000"/>
        <c:scaling>
          <c:orientation val="minMax"/>
        </c:scaling>
        <c:delete val="0"/>
        <c:axPos val="l"/>
        <c:majorGridlines>
          <c:spPr>
            <a:ln w="3175">
              <a:solidFill>
                <a:srgbClr val="92D050"/>
              </a:solidFill>
              <a:prstDash val="sysDot"/>
            </a:ln>
          </c:spPr>
        </c:majorGridlines>
        <c:title>
          <c:tx>
            <c:rich>
              <a:bodyPr/>
              <a:lstStyle/>
              <a:p>
                <a:pPr>
                  <a:defRPr sz="1600"/>
                </a:pPr>
                <a:r>
                  <a:rPr lang="en-US" sz="1600" dirty="0" smtClean="0"/>
                  <a:t>Ukraine</a:t>
                </a:r>
                <a:r>
                  <a:rPr lang="en-US" sz="1600" baseline="0" dirty="0" smtClean="0"/>
                  <a:t> </a:t>
                </a:r>
                <a:r>
                  <a:rPr lang="en-US" sz="1600" dirty="0" smtClean="0"/>
                  <a:t>Steel</a:t>
                </a:r>
                <a:r>
                  <a:rPr lang="en-US" sz="1600" baseline="0" dirty="0" smtClean="0"/>
                  <a:t> Billet Prices (per ton)</a:t>
                </a:r>
                <a:endParaRPr lang="en-US" sz="1600" dirty="0"/>
              </a:p>
            </c:rich>
          </c:tx>
          <c:layout>
            <c:manualLayout>
              <c:xMode val="edge"/>
              <c:yMode val="edge"/>
              <c:x val="3.8726404679525844E-2"/>
              <c:y val="0.16390576177977753"/>
            </c:manualLayout>
          </c:layout>
          <c:overlay val="0"/>
        </c:title>
        <c:numFmt formatCode="General" sourceLinked="1"/>
        <c:majorTickMark val="out"/>
        <c:minorTickMark val="none"/>
        <c:tickLblPos val="nextTo"/>
        <c:txPr>
          <a:bodyPr/>
          <a:lstStyle/>
          <a:p>
            <a:pPr algn="ctr">
              <a:defRPr lang="en-US" sz="1200" b="1" i="0" u="none" strike="noStrike" kern="1200" baseline="0">
                <a:solidFill>
                  <a:srgbClr val="002060"/>
                </a:solidFill>
                <a:latin typeface="+mn-lt"/>
                <a:ea typeface="+mn-ea"/>
                <a:cs typeface="B Badr" panose="00000400000000000000" pitchFamily="2" charset="-78"/>
              </a:defRPr>
            </a:pPr>
            <a:endParaRPr lang="en-US"/>
          </a:p>
        </c:txPr>
        <c:crossAx val="104255424"/>
        <c:crosses val="autoZero"/>
        <c:crossBetween val="midCat"/>
      </c:valAx>
      <c:spPr>
        <a:solidFill>
          <a:schemeClr val="bg1"/>
        </a:solidFill>
        <a:ln>
          <a:noFill/>
        </a:ln>
      </c:spPr>
    </c:plotArea>
    <c:legend>
      <c:legendPos val="r"/>
      <c:layout>
        <c:manualLayout>
          <c:xMode val="edge"/>
          <c:yMode val="edge"/>
          <c:x val="0.15611302184698403"/>
          <c:y val="0.89283672874224052"/>
          <c:w val="0.7408295679449185"/>
          <c:h val="9.5676790401199849E-2"/>
        </c:manualLayout>
      </c:layout>
      <c:overlay val="0"/>
    </c:legend>
    <c:plotVisOnly val="1"/>
    <c:dispBlanksAs val="gap"/>
    <c:showDLblsOverMax val="0"/>
  </c:chart>
  <c:spPr>
    <a:noFill/>
    <a:ln w="12700" cap="flat" cmpd="sng" algn="ctr">
      <a:noFill/>
      <a:prstDash val="solid"/>
      <a:miter lim="800000"/>
    </a:ln>
    <a:effectLst/>
  </c:spPr>
  <c:txPr>
    <a:bodyPr/>
    <a:lstStyle/>
    <a:p>
      <a:pPr>
        <a:defRPr>
          <a:solidFill>
            <a:schemeClr val="dk1"/>
          </a:solidFill>
          <a:latin typeface="+mn-lt"/>
          <a:ea typeface="+mn-ea"/>
          <a:cs typeface="B Nazanin" panose="00000400000000000000" pitchFamily="2" charset="-78"/>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002060"/>
                </a:solidFill>
                <a:latin typeface="Arial Black" panose="020B0A04020102020204" pitchFamily="34" charset="0"/>
              </a:defRPr>
            </a:pPr>
            <a:r>
              <a:rPr lang="en-US" sz="1600" dirty="0" smtClean="0">
                <a:solidFill>
                  <a:srgbClr val="002060"/>
                </a:solidFill>
                <a:latin typeface="Arial Black" panose="020B0A04020102020204" pitchFamily="34" charset="0"/>
              </a:rPr>
              <a:t>RELATION BETWEEN OIL AND STEEL PRICE</a:t>
            </a:r>
          </a:p>
          <a:p>
            <a:pPr>
              <a:defRPr sz="1600">
                <a:solidFill>
                  <a:srgbClr val="002060"/>
                </a:solidFill>
                <a:latin typeface="Arial Black" panose="020B0A04020102020204" pitchFamily="34" charset="0"/>
              </a:defRPr>
            </a:pPr>
            <a:r>
              <a:rPr lang="en-US" sz="1600" dirty="0" smtClean="0">
                <a:solidFill>
                  <a:srgbClr val="C00000"/>
                </a:solidFill>
                <a:latin typeface="Arial Black" panose="020B0A04020102020204" pitchFamily="34" charset="0"/>
              </a:rPr>
              <a:t>(</a:t>
            </a:r>
            <a:r>
              <a:rPr lang="en-US" sz="1600" baseline="0" dirty="0" smtClean="0">
                <a:solidFill>
                  <a:srgbClr val="C00000"/>
                </a:solidFill>
                <a:latin typeface="Arial Black" panose="020B0A04020102020204" pitchFamily="34" charset="0"/>
              </a:rPr>
              <a:t> Power Regression )</a:t>
            </a:r>
            <a:endParaRPr lang="en-US" sz="1600" dirty="0">
              <a:solidFill>
                <a:srgbClr val="C00000"/>
              </a:solidFill>
              <a:latin typeface="Arial Black" panose="020B0A04020102020204" pitchFamily="34" charset="0"/>
            </a:endParaRPr>
          </a:p>
        </c:rich>
      </c:tx>
      <c:layout>
        <c:manualLayout>
          <c:xMode val="edge"/>
          <c:yMode val="edge"/>
          <c:x val="0.23403491259014189"/>
          <c:y val="4.7619047619047616E-2"/>
        </c:manualLayout>
      </c:layout>
      <c:overlay val="0"/>
    </c:title>
    <c:autoTitleDeleted val="0"/>
    <c:plotArea>
      <c:layout>
        <c:manualLayout>
          <c:layoutTarget val="inner"/>
          <c:xMode val="edge"/>
          <c:yMode val="edge"/>
          <c:x val="0.20187184935216429"/>
          <c:y val="1.5298745551542899E-2"/>
          <c:w val="0.7616304634681178"/>
          <c:h val="0.57109257176186312"/>
        </c:manualLayout>
      </c:layout>
      <c:scatterChart>
        <c:scatterStyle val="lineMarker"/>
        <c:varyColors val="0"/>
        <c:ser>
          <c:idx val="0"/>
          <c:order val="0"/>
          <c:tx>
            <c:strRef>
              <c:f>Sheet1!$B$1</c:f>
              <c:strCache>
                <c:ptCount val="1"/>
                <c:pt idx="0">
                  <c:v>Billet Price ( USD Per Ton )</c:v>
                </c:pt>
              </c:strCache>
            </c:strRef>
          </c:tx>
          <c:spPr>
            <a:ln w="19050">
              <a:noFill/>
            </a:ln>
          </c:spPr>
          <c:marker>
            <c:spPr>
              <a:solidFill>
                <a:srgbClr val="0070C0"/>
              </a:solidFill>
              <a:ln>
                <a:solidFill>
                  <a:srgbClr val="0070C0"/>
                </a:solidFill>
              </a:ln>
            </c:spPr>
          </c:marker>
          <c:trendline>
            <c:spPr>
              <a:ln w="19050">
                <a:solidFill>
                  <a:srgbClr val="FF0000"/>
                </a:solidFill>
              </a:ln>
            </c:spPr>
            <c:trendlineType val="power"/>
            <c:dispRSqr val="1"/>
            <c:dispEq val="1"/>
            <c:trendlineLbl>
              <c:layout>
                <c:manualLayout>
                  <c:x val="-0.47643495452072276"/>
                  <c:y val="5.3347257413416137E-2"/>
                </c:manualLayout>
              </c:layout>
              <c:tx>
                <c:rich>
                  <a:bodyPr/>
                  <a:lstStyle/>
                  <a:p>
                    <a:pPr>
                      <a:defRPr sz="1600" b="1">
                        <a:solidFill>
                          <a:srgbClr val="FF0000"/>
                        </a:solidFill>
                      </a:defRPr>
                    </a:pPr>
                    <a:r>
                      <a:rPr lang="en-US" baseline="0" dirty="0"/>
                      <a:t>y = </a:t>
                    </a:r>
                    <a:r>
                      <a:rPr lang="en-US" baseline="0" dirty="0" smtClean="0"/>
                      <a:t>41.055x</a:t>
                    </a:r>
                    <a:r>
                      <a:rPr lang="en-US" baseline="30000" dirty="0" smtClean="0"/>
                      <a:t>0.6</a:t>
                    </a:r>
                  </a:p>
                  <a:p>
                    <a:pPr>
                      <a:defRPr sz="1600" b="1">
                        <a:solidFill>
                          <a:srgbClr val="FF0000"/>
                        </a:solidFill>
                      </a:defRPr>
                    </a:pPr>
                    <a:endParaRPr lang="en-US" dirty="0"/>
                  </a:p>
                </c:rich>
              </c:tx>
              <c:numFmt formatCode="General" sourceLinked="0"/>
            </c:trendlineLbl>
          </c:trendline>
          <c:xVal>
            <c:numRef>
              <c:f>Sheet1!$A$2:$A$88</c:f>
              <c:numCache>
                <c:formatCode>General</c:formatCode>
                <c:ptCount val="87"/>
                <c:pt idx="0">
                  <c:v>103.96</c:v>
                </c:pt>
                <c:pt idx="1">
                  <c:v>103.96</c:v>
                </c:pt>
                <c:pt idx="2">
                  <c:v>114.44</c:v>
                </c:pt>
                <c:pt idx="3">
                  <c:v>123.15</c:v>
                </c:pt>
                <c:pt idx="4">
                  <c:v>114.46</c:v>
                </c:pt>
                <c:pt idx="5">
                  <c:v>113.76</c:v>
                </c:pt>
                <c:pt idx="6">
                  <c:v>116.46</c:v>
                </c:pt>
                <c:pt idx="7">
                  <c:v>110.08</c:v>
                </c:pt>
                <c:pt idx="8">
                  <c:v>110.88</c:v>
                </c:pt>
                <c:pt idx="9">
                  <c:v>109.47</c:v>
                </c:pt>
                <c:pt idx="10">
                  <c:v>110.5</c:v>
                </c:pt>
                <c:pt idx="11">
                  <c:v>107.97</c:v>
                </c:pt>
                <c:pt idx="12">
                  <c:v>110.99</c:v>
                </c:pt>
                <c:pt idx="13">
                  <c:v>119.7</c:v>
                </c:pt>
                <c:pt idx="14">
                  <c:v>124.93</c:v>
                </c:pt>
                <c:pt idx="15">
                  <c:v>120.59</c:v>
                </c:pt>
                <c:pt idx="16">
                  <c:v>110.52</c:v>
                </c:pt>
                <c:pt idx="17">
                  <c:v>95.59</c:v>
                </c:pt>
                <c:pt idx="18">
                  <c:v>103.14</c:v>
                </c:pt>
                <c:pt idx="19">
                  <c:v>113.34</c:v>
                </c:pt>
                <c:pt idx="20">
                  <c:v>113.38</c:v>
                </c:pt>
                <c:pt idx="21">
                  <c:v>111.97</c:v>
                </c:pt>
                <c:pt idx="22">
                  <c:v>109.71</c:v>
                </c:pt>
                <c:pt idx="23">
                  <c:v>109.64</c:v>
                </c:pt>
                <c:pt idx="24">
                  <c:v>112.93</c:v>
                </c:pt>
                <c:pt idx="25">
                  <c:v>116.46</c:v>
                </c:pt>
                <c:pt idx="26">
                  <c:v>109.24</c:v>
                </c:pt>
                <c:pt idx="27">
                  <c:v>102.88</c:v>
                </c:pt>
                <c:pt idx="28">
                  <c:v>103.03</c:v>
                </c:pt>
                <c:pt idx="29">
                  <c:v>103.11</c:v>
                </c:pt>
                <c:pt idx="30">
                  <c:v>107.72</c:v>
                </c:pt>
                <c:pt idx="31">
                  <c:v>110.96</c:v>
                </c:pt>
                <c:pt idx="32">
                  <c:v>111.62</c:v>
                </c:pt>
                <c:pt idx="33">
                  <c:v>109.48</c:v>
                </c:pt>
                <c:pt idx="34">
                  <c:v>108.08</c:v>
                </c:pt>
                <c:pt idx="35">
                  <c:v>110.63</c:v>
                </c:pt>
                <c:pt idx="36">
                  <c:v>107.57</c:v>
                </c:pt>
                <c:pt idx="37">
                  <c:v>108.81</c:v>
                </c:pt>
                <c:pt idx="38">
                  <c:v>107.41</c:v>
                </c:pt>
                <c:pt idx="39">
                  <c:v>107.88</c:v>
                </c:pt>
                <c:pt idx="40">
                  <c:v>109.68</c:v>
                </c:pt>
                <c:pt idx="41">
                  <c:v>111.87</c:v>
                </c:pt>
                <c:pt idx="42">
                  <c:v>106.98</c:v>
                </c:pt>
                <c:pt idx="43">
                  <c:v>101.92</c:v>
                </c:pt>
                <c:pt idx="44">
                  <c:v>97.34</c:v>
                </c:pt>
                <c:pt idx="45">
                  <c:v>87.27</c:v>
                </c:pt>
                <c:pt idx="46">
                  <c:v>78.44</c:v>
                </c:pt>
                <c:pt idx="47">
                  <c:v>62.16</c:v>
                </c:pt>
                <c:pt idx="48">
                  <c:v>48.42</c:v>
                </c:pt>
                <c:pt idx="49">
                  <c:v>57.93</c:v>
                </c:pt>
                <c:pt idx="50">
                  <c:v>55.79</c:v>
                </c:pt>
                <c:pt idx="51">
                  <c:v>59.39</c:v>
                </c:pt>
                <c:pt idx="52">
                  <c:v>64.56</c:v>
                </c:pt>
                <c:pt idx="53">
                  <c:v>62.35</c:v>
                </c:pt>
                <c:pt idx="54">
                  <c:v>55.87</c:v>
                </c:pt>
                <c:pt idx="55">
                  <c:v>46.99</c:v>
                </c:pt>
                <c:pt idx="56">
                  <c:v>47.23</c:v>
                </c:pt>
                <c:pt idx="57">
                  <c:v>48.12</c:v>
                </c:pt>
                <c:pt idx="58">
                  <c:v>44.42</c:v>
                </c:pt>
                <c:pt idx="59">
                  <c:v>37.72</c:v>
                </c:pt>
                <c:pt idx="60">
                  <c:v>30.8</c:v>
                </c:pt>
                <c:pt idx="61">
                  <c:v>33.200000000000003</c:v>
                </c:pt>
                <c:pt idx="62">
                  <c:v>38.72</c:v>
                </c:pt>
                <c:pt idx="63">
                  <c:v>38.67</c:v>
                </c:pt>
                <c:pt idx="64">
                  <c:v>45.37</c:v>
                </c:pt>
                <c:pt idx="65">
                  <c:v>49.64</c:v>
                </c:pt>
                <c:pt idx="66">
                  <c:v>50.35</c:v>
                </c:pt>
                <c:pt idx="67">
                  <c:v>46.97</c:v>
                </c:pt>
                <c:pt idx="68">
                  <c:v>46.83</c:v>
                </c:pt>
                <c:pt idx="69">
                  <c:v>51.93</c:v>
                </c:pt>
                <c:pt idx="70">
                  <c:v>45.58</c:v>
                </c:pt>
                <c:pt idx="71">
                  <c:v>54.46</c:v>
                </c:pt>
                <c:pt idx="72">
                  <c:v>57.1</c:v>
                </c:pt>
                <c:pt idx="73">
                  <c:v>56.81</c:v>
                </c:pt>
                <c:pt idx="74">
                  <c:v>55.9</c:v>
                </c:pt>
                <c:pt idx="75">
                  <c:v>55.24</c:v>
                </c:pt>
                <c:pt idx="76">
                  <c:v>49.1</c:v>
                </c:pt>
                <c:pt idx="77">
                  <c:v>49.95</c:v>
                </c:pt>
                <c:pt idx="78">
                  <c:v>46.71</c:v>
                </c:pt>
                <c:pt idx="79">
                  <c:v>52.42</c:v>
                </c:pt>
                <c:pt idx="80">
                  <c:v>52.75</c:v>
                </c:pt>
                <c:pt idx="81">
                  <c:v>55.62</c:v>
                </c:pt>
                <c:pt idx="82">
                  <c:v>62.07</c:v>
                </c:pt>
                <c:pt idx="83">
                  <c:v>63.73</c:v>
                </c:pt>
                <c:pt idx="84">
                  <c:v>67.62</c:v>
                </c:pt>
                <c:pt idx="85">
                  <c:v>68.58</c:v>
                </c:pt>
                <c:pt idx="86">
                  <c:v>64.37</c:v>
                </c:pt>
              </c:numCache>
            </c:numRef>
          </c:xVal>
          <c:yVal>
            <c:numRef>
              <c:f>Sheet1!$B$2:$B$88</c:f>
              <c:numCache>
                <c:formatCode>General</c:formatCode>
                <c:ptCount val="87"/>
                <c:pt idx="0">
                  <c:v>618</c:v>
                </c:pt>
                <c:pt idx="1">
                  <c:v>618</c:v>
                </c:pt>
                <c:pt idx="2">
                  <c:v>620</c:v>
                </c:pt>
                <c:pt idx="3">
                  <c:v>610</c:v>
                </c:pt>
                <c:pt idx="4">
                  <c:v>645</c:v>
                </c:pt>
                <c:pt idx="5">
                  <c:v>673</c:v>
                </c:pt>
                <c:pt idx="6">
                  <c:v>670</c:v>
                </c:pt>
                <c:pt idx="7">
                  <c:v>681</c:v>
                </c:pt>
                <c:pt idx="8">
                  <c:v>670</c:v>
                </c:pt>
                <c:pt idx="9">
                  <c:v>599</c:v>
                </c:pt>
                <c:pt idx="10">
                  <c:v>576</c:v>
                </c:pt>
                <c:pt idx="11">
                  <c:v>590</c:v>
                </c:pt>
                <c:pt idx="12">
                  <c:v>601</c:v>
                </c:pt>
                <c:pt idx="13">
                  <c:v>581</c:v>
                </c:pt>
                <c:pt idx="14">
                  <c:v>608</c:v>
                </c:pt>
                <c:pt idx="15">
                  <c:v>609</c:v>
                </c:pt>
                <c:pt idx="16">
                  <c:v>596</c:v>
                </c:pt>
                <c:pt idx="17">
                  <c:v>556</c:v>
                </c:pt>
                <c:pt idx="18">
                  <c:v>546</c:v>
                </c:pt>
                <c:pt idx="19">
                  <c:v>556</c:v>
                </c:pt>
                <c:pt idx="20">
                  <c:v>530</c:v>
                </c:pt>
                <c:pt idx="21">
                  <c:v>504</c:v>
                </c:pt>
                <c:pt idx="22">
                  <c:v>522</c:v>
                </c:pt>
                <c:pt idx="23">
                  <c:v>518</c:v>
                </c:pt>
                <c:pt idx="24">
                  <c:v>538</c:v>
                </c:pt>
                <c:pt idx="25">
                  <c:v>527</c:v>
                </c:pt>
                <c:pt idx="26">
                  <c:v>532</c:v>
                </c:pt>
                <c:pt idx="27">
                  <c:v>514</c:v>
                </c:pt>
                <c:pt idx="28">
                  <c:v>503</c:v>
                </c:pt>
                <c:pt idx="29">
                  <c:v>492</c:v>
                </c:pt>
                <c:pt idx="30">
                  <c:v>506</c:v>
                </c:pt>
                <c:pt idx="31">
                  <c:v>511</c:v>
                </c:pt>
                <c:pt idx="32">
                  <c:v>497</c:v>
                </c:pt>
                <c:pt idx="33">
                  <c:v>498</c:v>
                </c:pt>
                <c:pt idx="34">
                  <c:v>505</c:v>
                </c:pt>
                <c:pt idx="35">
                  <c:v>503</c:v>
                </c:pt>
                <c:pt idx="36">
                  <c:v>498</c:v>
                </c:pt>
                <c:pt idx="37">
                  <c:v>487</c:v>
                </c:pt>
                <c:pt idx="38">
                  <c:v>493</c:v>
                </c:pt>
                <c:pt idx="39">
                  <c:v>501</c:v>
                </c:pt>
                <c:pt idx="40">
                  <c:v>494</c:v>
                </c:pt>
                <c:pt idx="41">
                  <c:v>490</c:v>
                </c:pt>
                <c:pt idx="42">
                  <c:v>494</c:v>
                </c:pt>
                <c:pt idx="43">
                  <c:v>510</c:v>
                </c:pt>
                <c:pt idx="44">
                  <c:v>501</c:v>
                </c:pt>
                <c:pt idx="45">
                  <c:v>471</c:v>
                </c:pt>
                <c:pt idx="46">
                  <c:v>428</c:v>
                </c:pt>
                <c:pt idx="47">
                  <c:v>400</c:v>
                </c:pt>
                <c:pt idx="48">
                  <c:v>393</c:v>
                </c:pt>
                <c:pt idx="49">
                  <c:v>359</c:v>
                </c:pt>
                <c:pt idx="50">
                  <c:v>358</c:v>
                </c:pt>
                <c:pt idx="51">
                  <c:v>363</c:v>
                </c:pt>
                <c:pt idx="52">
                  <c:v>373</c:v>
                </c:pt>
                <c:pt idx="53">
                  <c:v>359</c:v>
                </c:pt>
                <c:pt idx="54">
                  <c:v>327</c:v>
                </c:pt>
                <c:pt idx="55">
                  <c:v>318</c:v>
                </c:pt>
                <c:pt idx="56">
                  <c:v>291</c:v>
                </c:pt>
                <c:pt idx="57">
                  <c:v>268</c:v>
                </c:pt>
                <c:pt idx="58">
                  <c:v>270</c:v>
                </c:pt>
                <c:pt idx="59">
                  <c:v>256</c:v>
                </c:pt>
                <c:pt idx="60">
                  <c:v>249</c:v>
                </c:pt>
                <c:pt idx="61">
                  <c:v>249</c:v>
                </c:pt>
                <c:pt idx="62">
                  <c:v>306</c:v>
                </c:pt>
                <c:pt idx="63">
                  <c:v>381</c:v>
                </c:pt>
                <c:pt idx="64">
                  <c:v>378</c:v>
                </c:pt>
                <c:pt idx="65">
                  <c:v>314</c:v>
                </c:pt>
                <c:pt idx="66">
                  <c:v>317</c:v>
                </c:pt>
                <c:pt idx="67">
                  <c:v>319</c:v>
                </c:pt>
                <c:pt idx="68">
                  <c:v>319</c:v>
                </c:pt>
                <c:pt idx="69">
                  <c:v>327</c:v>
                </c:pt>
                <c:pt idx="70">
                  <c:v>383</c:v>
                </c:pt>
                <c:pt idx="71">
                  <c:v>393</c:v>
                </c:pt>
                <c:pt idx="72">
                  <c:v>386</c:v>
                </c:pt>
                <c:pt idx="73">
                  <c:v>376</c:v>
                </c:pt>
                <c:pt idx="74">
                  <c:v>401</c:v>
                </c:pt>
                <c:pt idx="75">
                  <c:v>383</c:v>
                </c:pt>
                <c:pt idx="76">
                  <c:v>391</c:v>
                </c:pt>
                <c:pt idx="77">
                  <c:v>397</c:v>
                </c:pt>
                <c:pt idx="78">
                  <c:v>428</c:v>
                </c:pt>
                <c:pt idx="79">
                  <c:v>490</c:v>
                </c:pt>
                <c:pt idx="80">
                  <c:v>512</c:v>
                </c:pt>
                <c:pt idx="81">
                  <c:v>489</c:v>
                </c:pt>
                <c:pt idx="82">
                  <c:v>464</c:v>
                </c:pt>
                <c:pt idx="83">
                  <c:v>506</c:v>
                </c:pt>
                <c:pt idx="84">
                  <c:v>513</c:v>
                </c:pt>
                <c:pt idx="85">
                  <c:v>506</c:v>
                </c:pt>
                <c:pt idx="86">
                  <c:v>538</c:v>
                </c:pt>
              </c:numCache>
            </c:numRef>
          </c:yVal>
          <c:smooth val="0"/>
        </c:ser>
        <c:dLbls>
          <c:showLegendKey val="0"/>
          <c:showVal val="0"/>
          <c:showCatName val="0"/>
          <c:showSerName val="0"/>
          <c:showPercent val="0"/>
          <c:showBubbleSize val="0"/>
        </c:dLbls>
        <c:axId val="108454464"/>
        <c:axId val="108455040"/>
      </c:scatterChart>
      <c:valAx>
        <c:axId val="108454464"/>
        <c:scaling>
          <c:orientation val="minMax"/>
          <c:min val="20"/>
        </c:scaling>
        <c:delete val="0"/>
        <c:axPos val="b"/>
        <c:title>
          <c:tx>
            <c:rich>
              <a:bodyPr/>
              <a:lstStyle/>
              <a:p>
                <a:pPr>
                  <a:defRPr sz="1600"/>
                </a:pPr>
                <a:r>
                  <a:rPr lang="en-US" sz="1600" dirty="0" smtClean="0"/>
                  <a:t>Brent Oil Prices (per</a:t>
                </a:r>
                <a:r>
                  <a:rPr lang="en-US" sz="1600" baseline="0" dirty="0" smtClean="0"/>
                  <a:t> Barrel)</a:t>
                </a:r>
                <a:endParaRPr lang="en-US" sz="1600" dirty="0"/>
              </a:p>
            </c:rich>
          </c:tx>
          <c:layout>
            <c:manualLayout>
              <c:xMode val="edge"/>
              <c:yMode val="edge"/>
              <c:x val="0.38663472924508663"/>
              <c:y val="0.83096279631712711"/>
            </c:manualLayout>
          </c:layout>
          <c:overlay val="0"/>
        </c:title>
        <c:numFmt formatCode="General" sourceLinked="1"/>
        <c:majorTickMark val="out"/>
        <c:minorTickMark val="none"/>
        <c:tickLblPos val="nextTo"/>
        <c:txPr>
          <a:bodyPr/>
          <a:lstStyle/>
          <a:p>
            <a:pPr>
              <a:defRPr sz="1200" b="1">
                <a:solidFill>
                  <a:srgbClr val="002060"/>
                </a:solidFill>
                <a:cs typeface="B Badr" panose="00000400000000000000" pitchFamily="2" charset="-78"/>
              </a:defRPr>
            </a:pPr>
            <a:endParaRPr lang="en-US"/>
          </a:p>
        </c:txPr>
        <c:crossAx val="108455040"/>
        <c:crosses val="autoZero"/>
        <c:crossBetween val="midCat"/>
      </c:valAx>
      <c:valAx>
        <c:axId val="108455040"/>
        <c:scaling>
          <c:orientation val="minMax"/>
        </c:scaling>
        <c:delete val="0"/>
        <c:axPos val="l"/>
        <c:majorGridlines>
          <c:spPr>
            <a:ln w="3175">
              <a:solidFill>
                <a:srgbClr val="92D050"/>
              </a:solidFill>
              <a:prstDash val="sysDot"/>
            </a:ln>
          </c:spPr>
        </c:majorGridlines>
        <c:title>
          <c:tx>
            <c:rich>
              <a:bodyPr/>
              <a:lstStyle/>
              <a:p>
                <a:pPr>
                  <a:defRPr sz="1600"/>
                </a:pPr>
                <a:r>
                  <a:rPr lang="en-US" sz="1600" dirty="0" smtClean="0"/>
                  <a:t>Ukraine</a:t>
                </a:r>
                <a:r>
                  <a:rPr lang="en-US" sz="1600" baseline="0" dirty="0" smtClean="0"/>
                  <a:t> </a:t>
                </a:r>
                <a:r>
                  <a:rPr lang="en-US" sz="1600" dirty="0" smtClean="0"/>
                  <a:t>Steel</a:t>
                </a:r>
                <a:r>
                  <a:rPr lang="en-US" sz="1600" baseline="0" dirty="0" smtClean="0"/>
                  <a:t> Billet Prices (per ton)</a:t>
                </a:r>
                <a:endParaRPr lang="en-US" sz="1600" dirty="0"/>
              </a:p>
            </c:rich>
          </c:tx>
          <c:layout>
            <c:manualLayout>
              <c:xMode val="edge"/>
              <c:yMode val="edge"/>
              <c:x val="3.8726404679525844E-2"/>
              <c:y val="0.16390576177977753"/>
            </c:manualLayout>
          </c:layout>
          <c:overlay val="0"/>
        </c:title>
        <c:numFmt formatCode="General" sourceLinked="1"/>
        <c:majorTickMark val="out"/>
        <c:minorTickMark val="none"/>
        <c:tickLblPos val="nextTo"/>
        <c:txPr>
          <a:bodyPr/>
          <a:lstStyle/>
          <a:p>
            <a:pPr algn="ctr">
              <a:defRPr lang="en-US" sz="1200" b="1" i="0" u="none" strike="noStrike" kern="1200" baseline="0">
                <a:solidFill>
                  <a:srgbClr val="002060"/>
                </a:solidFill>
                <a:latin typeface="+mn-lt"/>
                <a:ea typeface="+mn-ea"/>
                <a:cs typeface="B Badr" panose="00000400000000000000" pitchFamily="2" charset="-78"/>
              </a:defRPr>
            </a:pPr>
            <a:endParaRPr lang="en-US"/>
          </a:p>
        </c:txPr>
        <c:crossAx val="108454464"/>
        <c:crosses val="autoZero"/>
        <c:crossBetween val="midCat"/>
      </c:valAx>
      <c:spPr>
        <a:noFill/>
        <a:ln w="25400">
          <a:noFill/>
        </a:ln>
      </c:spPr>
    </c:plotArea>
    <c:legend>
      <c:legendPos val="b"/>
      <c:layout/>
      <c:overlay val="0"/>
    </c:legend>
    <c:plotVisOnly val="1"/>
    <c:dispBlanksAs val="gap"/>
    <c:showDLblsOverMax val="0"/>
  </c:chart>
  <c:spPr>
    <a:noFill/>
    <a:ln w="12700" cap="flat" cmpd="sng" algn="ctr">
      <a:noFill/>
      <a:prstDash val="solid"/>
      <a:miter lim="800000"/>
    </a:ln>
    <a:effectLst/>
  </c:spPr>
  <c:txPr>
    <a:bodyPr/>
    <a:lstStyle/>
    <a:p>
      <a:pPr>
        <a:defRPr>
          <a:solidFill>
            <a:schemeClr val="dk1"/>
          </a:solidFill>
          <a:latin typeface="+mn-lt"/>
          <a:ea typeface="+mn-ea"/>
          <a:cs typeface="B Nazanin" panose="00000400000000000000" pitchFamily="2" charset="-78"/>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002060"/>
                </a:solidFill>
                <a:latin typeface="Arial Black" panose="020B0A04020102020204" pitchFamily="34" charset="0"/>
              </a:defRPr>
            </a:pPr>
            <a:r>
              <a:rPr lang="en-US" sz="1600" dirty="0" smtClean="0">
                <a:solidFill>
                  <a:srgbClr val="002060"/>
                </a:solidFill>
                <a:latin typeface="Arial Black" panose="020B0A04020102020204" pitchFamily="34" charset="0"/>
              </a:rPr>
              <a:t>RELATION BETWEEN COPPER</a:t>
            </a:r>
            <a:r>
              <a:rPr lang="en-US" sz="1600" baseline="0" dirty="0" smtClean="0">
                <a:solidFill>
                  <a:srgbClr val="002060"/>
                </a:solidFill>
                <a:latin typeface="Arial Black" panose="020B0A04020102020204" pitchFamily="34" charset="0"/>
              </a:rPr>
              <a:t> PRICE </a:t>
            </a:r>
            <a:r>
              <a:rPr lang="en-US" sz="1600" dirty="0" smtClean="0">
                <a:solidFill>
                  <a:srgbClr val="002060"/>
                </a:solidFill>
                <a:latin typeface="Arial Black" panose="020B0A04020102020204" pitchFamily="34" charset="0"/>
              </a:rPr>
              <a:t> AND STEEL PRICE</a:t>
            </a:r>
          </a:p>
          <a:p>
            <a:pPr>
              <a:defRPr sz="1600">
                <a:solidFill>
                  <a:srgbClr val="002060"/>
                </a:solidFill>
                <a:latin typeface="Arial Black" panose="020B0A04020102020204" pitchFamily="34" charset="0"/>
              </a:defRPr>
            </a:pPr>
            <a:r>
              <a:rPr lang="en-US" sz="1600" dirty="0" smtClean="0">
                <a:solidFill>
                  <a:srgbClr val="FF0000"/>
                </a:solidFill>
                <a:latin typeface="Arial Black" panose="020B0A04020102020204" pitchFamily="34" charset="0"/>
              </a:rPr>
              <a:t>(LINEAR</a:t>
            </a:r>
            <a:r>
              <a:rPr lang="en-US" sz="1600" baseline="0" dirty="0" smtClean="0">
                <a:solidFill>
                  <a:srgbClr val="FF0000"/>
                </a:solidFill>
                <a:latin typeface="Arial Black" panose="020B0A04020102020204" pitchFamily="34" charset="0"/>
              </a:rPr>
              <a:t> REGRESSION)</a:t>
            </a:r>
            <a:endParaRPr lang="en-US" sz="1600" dirty="0">
              <a:solidFill>
                <a:srgbClr val="FF0000"/>
              </a:solidFill>
              <a:latin typeface="Arial Black" panose="020B0A04020102020204" pitchFamily="34" charset="0"/>
            </a:endParaRPr>
          </a:p>
        </c:rich>
      </c:tx>
      <c:layout>
        <c:manualLayout>
          <c:xMode val="edge"/>
          <c:yMode val="edge"/>
          <c:x val="0.17570155293088366"/>
          <c:y val="6.5396861836721235E-2"/>
        </c:manualLayout>
      </c:layout>
      <c:overlay val="0"/>
    </c:title>
    <c:autoTitleDeleted val="0"/>
    <c:plotArea>
      <c:layout>
        <c:manualLayout>
          <c:layoutTarget val="inner"/>
          <c:xMode val="edge"/>
          <c:yMode val="edge"/>
          <c:x val="0.15293004678762981"/>
          <c:y val="0.17924418815264628"/>
          <c:w val="0.7616304634681178"/>
          <c:h val="0.57109257176186312"/>
        </c:manualLayout>
      </c:layout>
      <c:scatterChart>
        <c:scatterStyle val="lineMarker"/>
        <c:varyColors val="0"/>
        <c:ser>
          <c:idx val="0"/>
          <c:order val="0"/>
          <c:tx>
            <c:strRef>
              <c:f>Sheet1!$B$1</c:f>
              <c:strCache>
                <c:ptCount val="1"/>
                <c:pt idx="0">
                  <c:v>Billet Price ( USD Per Ton )</c:v>
                </c:pt>
              </c:strCache>
            </c:strRef>
          </c:tx>
          <c:spPr>
            <a:ln w="19050">
              <a:noFill/>
            </a:ln>
          </c:spPr>
          <c:marker>
            <c:spPr>
              <a:solidFill>
                <a:srgbClr val="0070C0"/>
              </a:solidFill>
              <a:ln>
                <a:solidFill>
                  <a:srgbClr val="0070C0"/>
                </a:solidFill>
              </a:ln>
            </c:spPr>
          </c:marker>
          <c:trendline>
            <c:spPr>
              <a:ln w="19050">
                <a:solidFill>
                  <a:srgbClr val="FF0000"/>
                </a:solidFill>
              </a:ln>
            </c:spPr>
            <c:trendlineType val="linear"/>
            <c:dispRSqr val="1"/>
            <c:dispEq val="1"/>
            <c:trendlineLbl>
              <c:layout>
                <c:manualLayout>
                  <c:x val="-0.41766141732283463"/>
                  <c:y val="3.5818378970844965E-2"/>
                </c:manualLayout>
              </c:layout>
              <c:numFmt formatCode="General" sourceLinked="0"/>
              <c:txPr>
                <a:bodyPr/>
                <a:lstStyle/>
                <a:p>
                  <a:pPr rtl="0">
                    <a:defRPr sz="1600" b="1">
                      <a:solidFill>
                        <a:srgbClr val="C00000"/>
                      </a:solidFill>
                    </a:defRPr>
                  </a:pPr>
                  <a:endParaRPr lang="en-US"/>
                </a:p>
              </c:txPr>
            </c:trendlineLbl>
          </c:trendline>
          <c:xVal>
            <c:numRef>
              <c:f>Sheet1!$A$2:$A$88</c:f>
              <c:numCache>
                <c:formatCode>General</c:formatCode>
                <c:ptCount val="87"/>
                <c:pt idx="0">
                  <c:v>9555.7000000000007</c:v>
                </c:pt>
                <c:pt idx="1">
                  <c:v>9867.6</c:v>
                </c:pt>
                <c:pt idx="2">
                  <c:v>9503.36</c:v>
                </c:pt>
                <c:pt idx="3">
                  <c:v>9492.7900000000009</c:v>
                </c:pt>
                <c:pt idx="4">
                  <c:v>8959.9</c:v>
                </c:pt>
                <c:pt idx="5">
                  <c:v>9066.85</c:v>
                </c:pt>
                <c:pt idx="6">
                  <c:v>9650.4599999999991</c:v>
                </c:pt>
                <c:pt idx="7">
                  <c:v>9000.76</c:v>
                </c:pt>
                <c:pt idx="8">
                  <c:v>8300.14</c:v>
                </c:pt>
                <c:pt idx="9">
                  <c:v>7394.19</c:v>
                </c:pt>
                <c:pt idx="10">
                  <c:v>7581.02</c:v>
                </c:pt>
                <c:pt idx="11">
                  <c:v>7565.48</c:v>
                </c:pt>
                <c:pt idx="12">
                  <c:v>8040.47</c:v>
                </c:pt>
                <c:pt idx="13">
                  <c:v>8441.49</c:v>
                </c:pt>
                <c:pt idx="14">
                  <c:v>8470.7800000000007</c:v>
                </c:pt>
                <c:pt idx="15">
                  <c:v>8289.48</c:v>
                </c:pt>
                <c:pt idx="16">
                  <c:v>7955.64</c:v>
                </c:pt>
                <c:pt idx="17">
                  <c:v>7423.02</c:v>
                </c:pt>
                <c:pt idx="18">
                  <c:v>7584.26</c:v>
                </c:pt>
                <c:pt idx="19">
                  <c:v>7515.53</c:v>
                </c:pt>
                <c:pt idx="20">
                  <c:v>8087.74</c:v>
                </c:pt>
                <c:pt idx="21">
                  <c:v>8062.03</c:v>
                </c:pt>
                <c:pt idx="22">
                  <c:v>7711.23</c:v>
                </c:pt>
                <c:pt idx="23">
                  <c:v>7966.49</c:v>
                </c:pt>
                <c:pt idx="24">
                  <c:v>8047.36</c:v>
                </c:pt>
                <c:pt idx="25">
                  <c:v>8060.93</c:v>
                </c:pt>
                <c:pt idx="26">
                  <c:v>7645.58</c:v>
                </c:pt>
                <c:pt idx="27">
                  <c:v>7234.28</c:v>
                </c:pt>
                <c:pt idx="28">
                  <c:v>7249.41</c:v>
                </c:pt>
                <c:pt idx="29">
                  <c:v>7000.24</c:v>
                </c:pt>
                <c:pt idx="30">
                  <c:v>6906.64</c:v>
                </c:pt>
                <c:pt idx="31">
                  <c:v>7192.92</c:v>
                </c:pt>
                <c:pt idx="32">
                  <c:v>7159.27</c:v>
                </c:pt>
                <c:pt idx="33">
                  <c:v>7203.02</c:v>
                </c:pt>
                <c:pt idx="34">
                  <c:v>7070.65</c:v>
                </c:pt>
                <c:pt idx="35">
                  <c:v>7214.9</c:v>
                </c:pt>
                <c:pt idx="36">
                  <c:v>7291.47</c:v>
                </c:pt>
                <c:pt idx="37">
                  <c:v>7149.21</c:v>
                </c:pt>
                <c:pt idx="38">
                  <c:v>6650.04</c:v>
                </c:pt>
                <c:pt idx="39">
                  <c:v>6673.56</c:v>
                </c:pt>
                <c:pt idx="40">
                  <c:v>6891.13</c:v>
                </c:pt>
                <c:pt idx="41">
                  <c:v>6821.14</c:v>
                </c:pt>
                <c:pt idx="42">
                  <c:v>7113.38</c:v>
                </c:pt>
                <c:pt idx="43">
                  <c:v>7001.84</c:v>
                </c:pt>
                <c:pt idx="44">
                  <c:v>6872.22</c:v>
                </c:pt>
                <c:pt idx="45">
                  <c:v>6737.48</c:v>
                </c:pt>
                <c:pt idx="46">
                  <c:v>6712.85</c:v>
                </c:pt>
                <c:pt idx="47">
                  <c:v>6446.45</c:v>
                </c:pt>
                <c:pt idx="48">
                  <c:v>5830.54</c:v>
                </c:pt>
                <c:pt idx="49">
                  <c:v>5729.27</c:v>
                </c:pt>
                <c:pt idx="50">
                  <c:v>5939.67</c:v>
                </c:pt>
                <c:pt idx="51">
                  <c:v>6042.09</c:v>
                </c:pt>
                <c:pt idx="52">
                  <c:v>6294.78</c:v>
                </c:pt>
                <c:pt idx="53">
                  <c:v>5833.01</c:v>
                </c:pt>
                <c:pt idx="54">
                  <c:v>5456.75</c:v>
                </c:pt>
                <c:pt idx="55">
                  <c:v>5127.3</c:v>
                </c:pt>
                <c:pt idx="56">
                  <c:v>5217.25</c:v>
                </c:pt>
                <c:pt idx="57">
                  <c:v>5216.09</c:v>
                </c:pt>
                <c:pt idx="58">
                  <c:v>4799.8999999999996</c:v>
                </c:pt>
                <c:pt idx="59">
                  <c:v>4638.83</c:v>
                </c:pt>
                <c:pt idx="60">
                  <c:v>4471.79</c:v>
                </c:pt>
                <c:pt idx="61">
                  <c:v>4598.62</c:v>
                </c:pt>
                <c:pt idx="62">
                  <c:v>4953.8</c:v>
                </c:pt>
                <c:pt idx="63">
                  <c:v>4872.74</c:v>
                </c:pt>
                <c:pt idx="64">
                  <c:v>4694.54</c:v>
                </c:pt>
                <c:pt idx="65">
                  <c:v>4641.97</c:v>
                </c:pt>
                <c:pt idx="66">
                  <c:v>4864.8999999999996</c:v>
                </c:pt>
                <c:pt idx="67">
                  <c:v>4751.67</c:v>
                </c:pt>
                <c:pt idx="68">
                  <c:v>4722.2</c:v>
                </c:pt>
                <c:pt idx="69">
                  <c:v>4731.26</c:v>
                </c:pt>
                <c:pt idx="70">
                  <c:v>5450.93</c:v>
                </c:pt>
                <c:pt idx="71">
                  <c:v>5660.35</c:v>
                </c:pt>
                <c:pt idx="72">
                  <c:v>5754.56</c:v>
                </c:pt>
                <c:pt idx="73">
                  <c:v>5940.91</c:v>
                </c:pt>
                <c:pt idx="74">
                  <c:v>5824.63</c:v>
                </c:pt>
                <c:pt idx="75">
                  <c:v>5683.9</c:v>
                </c:pt>
                <c:pt idx="76">
                  <c:v>5599.56</c:v>
                </c:pt>
                <c:pt idx="77">
                  <c:v>5719.76</c:v>
                </c:pt>
                <c:pt idx="78">
                  <c:v>5985.12</c:v>
                </c:pt>
                <c:pt idx="79">
                  <c:v>6485.63</c:v>
                </c:pt>
                <c:pt idx="80">
                  <c:v>6577.17</c:v>
                </c:pt>
                <c:pt idx="81">
                  <c:v>6807.6</c:v>
                </c:pt>
                <c:pt idx="82">
                  <c:v>6826.55</c:v>
                </c:pt>
                <c:pt idx="83">
                  <c:v>6833.89</c:v>
                </c:pt>
                <c:pt idx="84">
                  <c:v>7065.85</c:v>
                </c:pt>
                <c:pt idx="85">
                  <c:v>7006.52</c:v>
                </c:pt>
                <c:pt idx="86">
                  <c:v>6799.18</c:v>
                </c:pt>
              </c:numCache>
            </c:numRef>
          </c:xVal>
          <c:yVal>
            <c:numRef>
              <c:f>Sheet1!$B$2:$B$88</c:f>
              <c:numCache>
                <c:formatCode>General</c:formatCode>
                <c:ptCount val="87"/>
                <c:pt idx="0">
                  <c:v>618</c:v>
                </c:pt>
                <c:pt idx="1">
                  <c:v>618</c:v>
                </c:pt>
                <c:pt idx="2">
                  <c:v>620</c:v>
                </c:pt>
                <c:pt idx="3">
                  <c:v>610</c:v>
                </c:pt>
                <c:pt idx="4">
                  <c:v>645</c:v>
                </c:pt>
                <c:pt idx="5">
                  <c:v>673</c:v>
                </c:pt>
                <c:pt idx="6">
                  <c:v>670</c:v>
                </c:pt>
                <c:pt idx="7">
                  <c:v>681</c:v>
                </c:pt>
                <c:pt idx="8">
                  <c:v>670</c:v>
                </c:pt>
                <c:pt idx="9">
                  <c:v>599</c:v>
                </c:pt>
                <c:pt idx="10">
                  <c:v>576</c:v>
                </c:pt>
                <c:pt idx="11">
                  <c:v>590</c:v>
                </c:pt>
                <c:pt idx="12">
                  <c:v>601</c:v>
                </c:pt>
                <c:pt idx="13">
                  <c:v>581</c:v>
                </c:pt>
                <c:pt idx="14">
                  <c:v>608</c:v>
                </c:pt>
                <c:pt idx="15">
                  <c:v>609</c:v>
                </c:pt>
                <c:pt idx="16">
                  <c:v>596</c:v>
                </c:pt>
                <c:pt idx="17">
                  <c:v>556</c:v>
                </c:pt>
                <c:pt idx="18">
                  <c:v>546</c:v>
                </c:pt>
                <c:pt idx="19">
                  <c:v>556</c:v>
                </c:pt>
                <c:pt idx="20">
                  <c:v>530</c:v>
                </c:pt>
                <c:pt idx="21">
                  <c:v>504</c:v>
                </c:pt>
                <c:pt idx="22">
                  <c:v>522</c:v>
                </c:pt>
                <c:pt idx="23">
                  <c:v>518</c:v>
                </c:pt>
                <c:pt idx="24">
                  <c:v>538</c:v>
                </c:pt>
                <c:pt idx="25">
                  <c:v>527</c:v>
                </c:pt>
                <c:pt idx="26">
                  <c:v>532</c:v>
                </c:pt>
                <c:pt idx="27">
                  <c:v>514</c:v>
                </c:pt>
                <c:pt idx="28">
                  <c:v>503</c:v>
                </c:pt>
                <c:pt idx="29">
                  <c:v>492</c:v>
                </c:pt>
                <c:pt idx="30">
                  <c:v>506</c:v>
                </c:pt>
                <c:pt idx="31">
                  <c:v>511</c:v>
                </c:pt>
                <c:pt idx="32">
                  <c:v>497</c:v>
                </c:pt>
                <c:pt idx="33">
                  <c:v>498</c:v>
                </c:pt>
                <c:pt idx="34">
                  <c:v>505</c:v>
                </c:pt>
                <c:pt idx="35">
                  <c:v>503</c:v>
                </c:pt>
                <c:pt idx="36">
                  <c:v>498</c:v>
                </c:pt>
                <c:pt idx="37">
                  <c:v>487</c:v>
                </c:pt>
                <c:pt idx="38">
                  <c:v>493</c:v>
                </c:pt>
                <c:pt idx="39">
                  <c:v>501</c:v>
                </c:pt>
                <c:pt idx="40">
                  <c:v>494</c:v>
                </c:pt>
                <c:pt idx="41">
                  <c:v>490</c:v>
                </c:pt>
                <c:pt idx="42">
                  <c:v>494</c:v>
                </c:pt>
                <c:pt idx="43">
                  <c:v>510</c:v>
                </c:pt>
                <c:pt idx="44">
                  <c:v>501</c:v>
                </c:pt>
                <c:pt idx="45">
                  <c:v>471</c:v>
                </c:pt>
                <c:pt idx="46">
                  <c:v>428</c:v>
                </c:pt>
                <c:pt idx="47">
                  <c:v>400</c:v>
                </c:pt>
                <c:pt idx="48">
                  <c:v>393</c:v>
                </c:pt>
                <c:pt idx="49">
                  <c:v>359</c:v>
                </c:pt>
                <c:pt idx="50">
                  <c:v>358</c:v>
                </c:pt>
                <c:pt idx="51">
                  <c:v>363</c:v>
                </c:pt>
                <c:pt idx="52">
                  <c:v>373</c:v>
                </c:pt>
                <c:pt idx="53">
                  <c:v>359</c:v>
                </c:pt>
                <c:pt idx="54">
                  <c:v>327</c:v>
                </c:pt>
                <c:pt idx="55">
                  <c:v>318</c:v>
                </c:pt>
                <c:pt idx="56">
                  <c:v>291</c:v>
                </c:pt>
                <c:pt idx="57">
                  <c:v>268</c:v>
                </c:pt>
                <c:pt idx="58">
                  <c:v>270</c:v>
                </c:pt>
                <c:pt idx="59">
                  <c:v>256</c:v>
                </c:pt>
                <c:pt idx="60">
                  <c:v>249</c:v>
                </c:pt>
                <c:pt idx="61">
                  <c:v>249</c:v>
                </c:pt>
                <c:pt idx="62">
                  <c:v>306</c:v>
                </c:pt>
                <c:pt idx="63">
                  <c:v>381</c:v>
                </c:pt>
                <c:pt idx="64">
                  <c:v>378</c:v>
                </c:pt>
                <c:pt idx="65">
                  <c:v>314</c:v>
                </c:pt>
                <c:pt idx="66">
                  <c:v>317</c:v>
                </c:pt>
                <c:pt idx="67">
                  <c:v>319</c:v>
                </c:pt>
                <c:pt idx="68">
                  <c:v>319</c:v>
                </c:pt>
                <c:pt idx="69">
                  <c:v>327</c:v>
                </c:pt>
                <c:pt idx="70">
                  <c:v>383</c:v>
                </c:pt>
                <c:pt idx="71">
                  <c:v>393</c:v>
                </c:pt>
                <c:pt idx="72">
                  <c:v>386</c:v>
                </c:pt>
                <c:pt idx="73">
                  <c:v>376</c:v>
                </c:pt>
                <c:pt idx="74">
                  <c:v>401</c:v>
                </c:pt>
                <c:pt idx="75">
                  <c:v>383</c:v>
                </c:pt>
                <c:pt idx="76">
                  <c:v>391</c:v>
                </c:pt>
                <c:pt idx="77">
                  <c:v>397</c:v>
                </c:pt>
                <c:pt idx="78">
                  <c:v>428</c:v>
                </c:pt>
                <c:pt idx="79">
                  <c:v>490</c:v>
                </c:pt>
                <c:pt idx="80">
                  <c:v>512</c:v>
                </c:pt>
                <c:pt idx="81">
                  <c:v>489</c:v>
                </c:pt>
                <c:pt idx="82">
                  <c:v>464</c:v>
                </c:pt>
                <c:pt idx="83">
                  <c:v>506</c:v>
                </c:pt>
                <c:pt idx="84">
                  <c:v>513</c:v>
                </c:pt>
                <c:pt idx="85">
                  <c:v>506</c:v>
                </c:pt>
                <c:pt idx="86">
                  <c:v>538</c:v>
                </c:pt>
              </c:numCache>
            </c:numRef>
          </c:yVal>
          <c:smooth val="0"/>
        </c:ser>
        <c:dLbls>
          <c:showLegendKey val="0"/>
          <c:showVal val="0"/>
          <c:showCatName val="0"/>
          <c:showSerName val="0"/>
          <c:showPercent val="0"/>
          <c:showBubbleSize val="0"/>
        </c:dLbls>
        <c:axId val="110581952"/>
        <c:axId val="110582528"/>
      </c:scatterChart>
      <c:valAx>
        <c:axId val="110581952"/>
        <c:scaling>
          <c:orientation val="minMax"/>
          <c:max val="11000"/>
          <c:min val="3000"/>
        </c:scaling>
        <c:delete val="0"/>
        <c:axPos val="b"/>
        <c:title>
          <c:tx>
            <c:rich>
              <a:bodyPr/>
              <a:lstStyle/>
              <a:p>
                <a:pPr>
                  <a:defRPr sz="1600"/>
                </a:pPr>
                <a:r>
                  <a:rPr lang="en-US" sz="1600" dirty="0"/>
                  <a:t>Copper Price (USD Per Ton)</a:t>
                </a:r>
              </a:p>
            </c:rich>
          </c:tx>
          <c:layout>
            <c:manualLayout>
              <c:xMode val="edge"/>
              <c:yMode val="edge"/>
              <c:x val="0.38663472924508663"/>
              <c:y val="0.83096279631712711"/>
            </c:manualLayout>
          </c:layout>
          <c:overlay val="0"/>
        </c:title>
        <c:numFmt formatCode="General" sourceLinked="1"/>
        <c:majorTickMark val="out"/>
        <c:minorTickMark val="none"/>
        <c:tickLblPos val="nextTo"/>
        <c:txPr>
          <a:bodyPr/>
          <a:lstStyle/>
          <a:p>
            <a:pPr>
              <a:defRPr sz="1200" b="1">
                <a:solidFill>
                  <a:srgbClr val="002060"/>
                </a:solidFill>
                <a:cs typeface="B Badr" panose="00000400000000000000" pitchFamily="2" charset="-78"/>
              </a:defRPr>
            </a:pPr>
            <a:endParaRPr lang="en-US"/>
          </a:p>
        </c:txPr>
        <c:crossAx val="110582528"/>
        <c:crosses val="autoZero"/>
        <c:crossBetween val="midCat"/>
        <c:minorUnit val="1000"/>
      </c:valAx>
      <c:valAx>
        <c:axId val="110582528"/>
        <c:scaling>
          <c:orientation val="minMax"/>
        </c:scaling>
        <c:delete val="0"/>
        <c:axPos val="l"/>
        <c:majorGridlines>
          <c:spPr>
            <a:ln w="3175">
              <a:solidFill>
                <a:srgbClr val="92D050"/>
              </a:solidFill>
              <a:prstDash val="sysDot"/>
            </a:ln>
          </c:spPr>
        </c:majorGridlines>
        <c:title>
          <c:tx>
            <c:rich>
              <a:bodyPr/>
              <a:lstStyle/>
              <a:p>
                <a:pPr>
                  <a:defRPr sz="1600"/>
                </a:pPr>
                <a:r>
                  <a:rPr lang="en-US" sz="1600" dirty="0" smtClean="0"/>
                  <a:t>Ukraine</a:t>
                </a:r>
                <a:r>
                  <a:rPr lang="en-US" sz="1600" baseline="0" dirty="0" smtClean="0"/>
                  <a:t> </a:t>
                </a:r>
                <a:r>
                  <a:rPr lang="en-US" sz="1600" dirty="0" smtClean="0"/>
                  <a:t>Steel</a:t>
                </a:r>
                <a:r>
                  <a:rPr lang="en-US" sz="1600" baseline="0" dirty="0" smtClean="0"/>
                  <a:t> Billet Prices (USD per ton)</a:t>
                </a:r>
                <a:endParaRPr lang="en-US" sz="1600" dirty="0"/>
              </a:p>
            </c:rich>
          </c:tx>
          <c:layout>
            <c:manualLayout>
              <c:xMode val="edge"/>
              <c:yMode val="edge"/>
              <c:x val="4.8261555406563052E-2"/>
              <c:y val="0.11577108818076441"/>
            </c:manualLayout>
          </c:layout>
          <c:overlay val="0"/>
        </c:title>
        <c:numFmt formatCode="General" sourceLinked="1"/>
        <c:majorTickMark val="out"/>
        <c:minorTickMark val="none"/>
        <c:tickLblPos val="nextTo"/>
        <c:txPr>
          <a:bodyPr/>
          <a:lstStyle/>
          <a:p>
            <a:pPr algn="ctr">
              <a:defRPr lang="en-US" sz="1200" b="1" i="0" u="none" strike="noStrike" kern="1200" baseline="0">
                <a:solidFill>
                  <a:srgbClr val="002060"/>
                </a:solidFill>
                <a:latin typeface="+mn-lt"/>
                <a:ea typeface="+mn-ea"/>
                <a:cs typeface="B Badr" panose="00000400000000000000" pitchFamily="2" charset="-78"/>
              </a:defRPr>
            </a:pPr>
            <a:endParaRPr lang="en-US"/>
          </a:p>
        </c:txPr>
        <c:crossAx val="110581952"/>
        <c:crosses val="autoZero"/>
        <c:crossBetween val="midCat"/>
      </c:valAx>
      <c:spPr>
        <a:solidFill>
          <a:schemeClr val="bg1"/>
        </a:solidFill>
        <a:ln>
          <a:noFill/>
        </a:ln>
      </c:spPr>
    </c:plotArea>
    <c:legend>
      <c:legendPos val="b"/>
      <c:layout/>
      <c:overlay val="0"/>
    </c:legend>
    <c:plotVisOnly val="1"/>
    <c:dispBlanksAs val="gap"/>
    <c:showDLblsOverMax val="0"/>
  </c:chart>
  <c:spPr>
    <a:noFill/>
    <a:ln w="12700" cap="flat" cmpd="sng" algn="ctr">
      <a:noFill/>
      <a:prstDash val="solid"/>
      <a:miter lim="800000"/>
    </a:ln>
    <a:effectLst/>
  </c:spPr>
  <c:txPr>
    <a:bodyPr/>
    <a:lstStyle/>
    <a:p>
      <a:pPr>
        <a:defRPr>
          <a:solidFill>
            <a:schemeClr val="dk1"/>
          </a:solidFill>
          <a:latin typeface="+mn-lt"/>
          <a:ea typeface="+mn-ea"/>
          <a:cs typeface="B Nazanin" panose="00000400000000000000" pitchFamily="2" charset="-78"/>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002060"/>
                </a:solidFill>
                <a:latin typeface="Arial Black" panose="020B0A04020102020204" pitchFamily="34" charset="0"/>
              </a:defRPr>
            </a:pPr>
            <a:r>
              <a:rPr lang="en-US" sz="1600" dirty="0" smtClean="0">
                <a:solidFill>
                  <a:srgbClr val="002060"/>
                </a:solidFill>
                <a:latin typeface="Arial Black" panose="020B0A04020102020204" pitchFamily="34" charset="0"/>
              </a:rPr>
              <a:t>RELATION BETWEEN COPPER</a:t>
            </a:r>
            <a:r>
              <a:rPr lang="en-US" sz="1600" baseline="0" dirty="0" smtClean="0">
                <a:solidFill>
                  <a:srgbClr val="002060"/>
                </a:solidFill>
                <a:latin typeface="Arial Black" panose="020B0A04020102020204" pitchFamily="34" charset="0"/>
              </a:rPr>
              <a:t> PRICE </a:t>
            </a:r>
            <a:r>
              <a:rPr lang="en-US" sz="1600" dirty="0" smtClean="0">
                <a:solidFill>
                  <a:srgbClr val="002060"/>
                </a:solidFill>
                <a:latin typeface="Arial Black" panose="020B0A04020102020204" pitchFamily="34" charset="0"/>
              </a:rPr>
              <a:t> AND STEEL PRICE</a:t>
            </a:r>
          </a:p>
          <a:p>
            <a:pPr>
              <a:defRPr sz="1600">
                <a:solidFill>
                  <a:srgbClr val="002060"/>
                </a:solidFill>
                <a:latin typeface="Arial Black" panose="020B0A04020102020204" pitchFamily="34" charset="0"/>
              </a:defRPr>
            </a:pPr>
            <a:r>
              <a:rPr lang="en-US" sz="1600" dirty="0" smtClean="0">
                <a:solidFill>
                  <a:srgbClr val="FF0000"/>
                </a:solidFill>
                <a:latin typeface="Arial Black" panose="020B0A04020102020204" pitchFamily="34" charset="0"/>
              </a:rPr>
              <a:t>(EXPONANTIAL</a:t>
            </a:r>
            <a:r>
              <a:rPr lang="en-US" sz="1600" baseline="0" dirty="0" smtClean="0">
                <a:solidFill>
                  <a:srgbClr val="FF0000"/>
                </a:solidFill>
                <a:latin typeface="Arial Black" panose="020B0A04020102020204" pitchFamily="34" charset="0"/>
              </a:rPr>
              <a:t> REGRESSION)</a:t>
            </a:r>
            <a:endParaRPr lang="en-US" sz="1600" dirty="0">
              <a:solidFill>
                <a:srgbClr val="FF0000"/>
              </a:solidFill>
              <a:latin typeface="Arial Black" panose="020B0A04020102020204" pitchFamily="34" charset="0"/>
            </a:endParaRPr>
          </a:p>
        </c:rich>
      </c:tx>
      <c:layout>
        <c:manualLayout>
          <c:xMode val="edge"/>
          <c:yMode val="edge"/>
          <c:x val="0.18403488626421696"/>
          <c:y val="6.7313772769989288E-2"/>
        </c:manualLayout>
      </c:layout>
      <c:overlay val="0"/>
    </c:title>
    <c:autoTitleDeleted val="0"/>
    <c:plotArea>
      <c:layout>
        <c:manualLayout>
          <c:layoutTarget val="inner"/>
          <c:xMode val="edge"/>
          <c:yMode val="edge"/>
          <c:x val="0.15293004678762981"/>
          <c:y val="0.17924418815264628"/>
          <c:w val="0.7616304634681178"/>
          <c:h val="0.57109257176186312"/>
        </c:manualLayout>
      </c:layout>
      <c:scatterChart>
        <c:scatterStyle val="lineMarker"/>
        <c:varyColors val="0"/>
        <c:ser>
          <c:idx val="0"/>
          <c:order val="0"/>
          <c:tx>
            <c:strRef>
              <c:f>Sheet1!$B$1</c:f>
              <c:strCache>
                <c:ptCount val="1"/>
                <c:pt idx="0">
                  <c:v>Billet Price ( USD Per Ton )</c:v>
                </c:pt>
              </c:strCache>
            </c:strRef>
          </c:tx>
          <c:spPr>
            <a:ln w="19050">
              <a:noFill/>
            </a:ln>
          </c:spPr>
          <c:marker>
            <c:spPr>
              <a:solidFill>
                <a:srgbClr val="0070C0"/>
              </a:solidFill>
              <a:ln>
                <a:solidFill>
                  <a:srgbClr val="0070C0"/>
                </a:solidFill>
              </a:ln>
            </c:spPr>
          </c:marker>
          <c:trendline>
            <c:spPr>
              <a:ln w="19050">
                <a:solidFill>
                  <a:srgbClr val="FF0000"/>
                </a:solidFill>
              </a:ln>
            </c:spPr>
            <c:trendlineType val="exp"/>
            <c:dispRSqr val="1"/>
            <c:dispEq val="1"/>
            <c:trendlineLbl>
              <c:layout>
                <c:manualLayout>
                  <c:x val="-0.43579886356457431"/>
                  <c:y val="1.5158454170364685E-3"/>
                </c:manualLayout>
              </c:layout>
              <c:numFmt formatCode="General" sourceLinked="0"/>
              <c:txPr>
                <a:bodyPr/>
                <a:lstStyle/>
                <a:p>
                  <a:pPr rtl="0">
                    <a:defRPr sz="1600">
                      <a:solidFill>
                        <a:srgbClr val="FF0000"/>
                      </a:solidFill>
                    </a:defRPr>
                  </a:pPr>
                  <a:endParaRPr lang="en-US"/>
                </a:p>
              </c:txPr>
            </c:trendlineLbl>
          </c:trendline>
          <c:xVal>
            <c:numRef>
              <c:f>Sheet1!$A$2:$A$88</c:f>
              <c:numCache>
                <c:formatCode>General</c:formatCode>
                <c:ptCount val="87"/>
                <c:pt idx="0">
                  <c:v>9555.7000000000007</c:v>
                </c:pt>
                <c:pt idx="1">
                  <c:v>9867.6</c:v>
                </c:pt>
                <c:pt idx="2">
                  <c:v>9503.36</c:v>
                </c:pt>
                <c:pt idx="3">
                  <c:v>9492.7900000000009</c:v>
                </c:pt>
                <c:pt idx="4">
                  <c:v>8959.9</c:v>
                </c:pt>
                <c:pt idx="5">
                  <c:v>9066.85</c:v>
                </c:pt>
                <c:pt idx="6">
                  <c:v>9650.4599999999991</c:v>
                </c:pt>
                <c:pt idx="7">
                  <c:v>9000.76</c:v>
                </c:pt>
                <c:pt idx="8">
                  <c:v>8300.14</c:v>
                </c:pt>
                <c:pt idx="9">
                  <c:v>7394.19</c:v>
                </c:pt>
                <c:pt idx="10">
                  <c:v>7581.02</c:v>
                </c:pt>
                <c:pt idx="11">
                  <c:v>7565.48</c:v>
                </c:pt>
                <c:pt idx="12">
                  <c:v>8040.47</c:v>
                </c:pt>
                <c:pt idx="13">
                  <c:v>8441.49</c:v>
                </c:pt>
                <c:pt idx="14">
                  <c:v>8470.7800000000007</c:v>
                </c:pt>
                <c:pt idx="15">
                  <c:v>8289.48</c:v>
                </c:pt>
                <c:pt idx="16">
                  <c:v>7955.64</c:v>
                </c:pt>
                <c:pt idx="17">
                  <c:v>7423.02</c:v>
                </c:pt>
                <c:pt idx="18">
                  <c:v>7584.26</c:v>
                </c:pt>
                <c:pt idx="19">
                  <c:v>7515.53</c:v>
                </c:pt>
                <c:pt idx="20">
                  <c:v>8087.74</c:v>
                </c:pt>
                <c:pt idx="21">
                  <c:v>8062.03</c:v>
                </c:pt>
                <c:pt idx="22">
                  <c:v>7711.23</c:v>
                </c:pt>
                <c:pt idx="23">
                  <c:v>7966.49</c:v>
                </c:pt>
                <c:pt idx="24">
                  <c:v>8047.36</c:v>
                </c:pt>
                <c:pt idx="25">
                  <c:v>8060.93</c:v>
                </c:pt>
                <c:pt idx="26">
                  <c:v>7645.58</c:v>
                </c:pt>
                <c:pt idx="27">
                  <c:v>7234.28</c:v>
                </c:pt>
                <c:pt idx="28">
                  <c:v>7249.41</c:v>
                </c:pt>
                <c:pt idx="29">
                  <c:v>7000.24</c:v>
                </c:pt>
                <c:pt idx="30">
                  <c:v>6906.64</c:v>
                </c:pt>
                <c:pt idx="31">
                  <c:v>7192.92</c:v>
                </c:pt>
                <c:pt idx="32">
                  <c:v>7159.27</c:v>
                </c:pt>
                <c:pt idx="33">
                  <c:v>7203.02</c:v>
                </c:pt>
                <c:pt idx="34">
                  <c:v>7070.65</c:v>
                </c:pt>
                <c:pt idx="35">
                  <c:v>7214.9</c:v>
                </c:pt>
                <c:pt idx="36">
                  <c:v>7291.47</c:v>
                </c:pt>
                <c:pt idx="37">
                  <c:v>7149.21</c:v>
                </c:pt>
                <c:pt idx="38">
                  <c:v>6650.04</c:v>
                </c:pt>
                <c:pt idx="39">
                  <c:v>6673.56</c:v>
                </c:pt>
                <c:pt idx="40">
                  <c:v>6891.13</c:v>
                </c:pt>
                <c:pt idx="41">
                  <c:v>6821.14</c:v>
                </c:pt>
                <c:pt idx="42">
                  <c:v>7113.38</c:v>
                </c:pt>
                <c:pt idx="43">
                  <c:v>7001.84</c:v>
                </c:pt>
                <c:pt idx="44">
                  <c:v>6872.22</c:v>
                </c:pt>
                <c:pt idx="45">
                  <c:v>6737.48</c:v>
                </c:pt>
                <c:pt idx="46">
                  <c:v>6712.85</c:v>
                </c:pt>
                <c:pt idx="47">
                  <c:v>6446.45</c:v>
                </c:pt>
                <c:pt idx="48">
                  <c:v>5830.54</c:v>
                </c:pt>
                <c:pt idx="49">
                  <c:v>5729.27</c:v>
                </c:pt>
                <c:pt idx="50">
                  <c:v>5939.67</c:v>
                </c:pt>
                <c:pt idx="51">
                  <c:v>6042.09</c:v>
                </c:pt>
                <c:pt idx="52">
                  <c:v>6294.78</c:v>
                </c:pt>
                <c:pt idx="53">
                  <c:v>5833.01</c:v>
                </c:pt>
                <c:pt idx="54">
                  <c:v>5456.75</c:v>
                </c:pt>
                <c:pt idx="55">
                  <c:v>5127.3</c:v>
                </c:pt>
                <c:pt idx="56">
                  <c:v>5217.25</c:v>
                </c:pt>
                <c:pt idx="57">
                  <c:v>5216.09</c:v>
                </c:pt>
                <c:pt idx="58">
                  <c:v>4799.8999999999996</c:v>
                </c:pt>
                <c:pt idx="59">
                  <c:v>4638.83</c:v>
                </c:pt>
                <c:pt idx="60">
                  <c:v>4471.79</c:v>
                </c:pt>
                <c:pt idx="61">
                  <c:v>4598.62</c:v>
                </c:pt>
                <c:pt idx="62">
                  <c:v>4953.8</c:v>
                </c:pt>
                <c:pt idx="63">
                  <c:v>4872.74</c:v>
                </c:pt>
                <c:pt idx="64">
                  <c:v>4694.54</c:v>
                </c:pt>
                <c:pt idx="65">
                  <c:v>4641.97</c:v>
                </c:pt>
                <c:pt idx="66">
                  <c:v>4864.8999999999996</c:v>
                </c:pt>
                <c:pt idx="67">
                  <c:v>4751.67</c:v>
                </c:pt>
                <c:pt idx="68">
                  <c:v>4722.2</c:v>
                </c:pt>
                <c:pt idx="69">
                  <c:v>4731.26</c:v>
                </c:pt>
                <c:pt idx="70">
                  <c:v>5450.93</c:v>
                </c:pt>
                <c:pt idx="71">
                  <c:v>5660.35</c:v>
                </c:pt>
                <c:pt idx="72">
                  <c:v>5754.56</c:v>
                </c:pt>
                <c:pt idx="73">
                  <c:v>5940.91</c:v>
                </c:pt>
                <c:pt idx="74">
                  <c:v>5824.63</c:v>
                </c:pt>
                <c:pt idx="75">
                  <c:v>5683.9</c:v>
                </c:pt>
                <c:pt idx="76">
                  <c:v>5599.56</c:v>
                </c:pt>
                <c:pt idx="77">
                  <c:v>5719.76</c:v>
                </c:pt>
                <c:pt idx="78">
                  <c:v>5985.12</c:v>
                </c:pt>
                <c:pt idx="79">
                  <c:v>6485.63</c:v>
                </c:pt>
                <c:pt idx="80">
                  <c:v>6577.17</c:v>
                </c:pt>
                <c:pt idx="81">
                  <c:v>6807.6</c:v>
                </c:pt>
                <c:pt idx="82">
                  <c:v>6826.55</c:v>
                </c:pt>
                <c:pt idx="83">
                  <c:v>6833.89</c:v>
                </c:pt>
                <c:pt idx="84">
                  <c:v>7065.85</c:v>
                </c:pt>
                <c:pt idx="85">
                  <c:v>7006.52</c:v>
                </c:pt>
                <c:pt idx="86">
                  <c:v>6799.18</c:v>
                </c:pt>
              </c:numCache>
            </c:numRef>
          </c:xVal>
          <c:yVal>
            <c:numRef>
              <c:f>Sheet1!$B$2:$B$88</c:f>
              <c:numCache>
                <c:formatCode>General</c:formatCode>
                <c:ptCount val="87"/>
                <c:pt idx="0">
                  <c:v>618</c:v>
                </c:pt>
                <c:pt idx="1">
                  <c:v>618</c:v>
                </c:pt>
                <c:pt idx="2">
                  <c:v>620</c:v>
                </c:pt>
                <c:pt idx="3">
                  <c:v>610</c:v>
                </c:pt>
                <c:pt idx="4">
                  <c:v>645</c:v>
                </c:pt>
                <c:pt idx="5">
                  <c:v>673</c:v>
                </c:pt>
                <c:pt idx="6">
                  <c:v>670</c:v>
                </c:pt>
                <c:pt idx="7">
                  <c:v>681</c:v>
                </c:pt>
                <c:pt idx="8">
                  <c:v>670</c:v>
                </c:pt>
                <c:pt idx="9">
                  <c:v>599</c:v>
                </c:pt>
                <c:pt idx="10">
                  <c:v>576</c:v>
                </c:pt>
                <c:pt idx="11">
                  <c:v>590</c:v>
                </c:pt>
                <c:pt idx="12">
                  <c:v>601</c:v>
                </c:pt>
                <c:pt idx="13">
                  <c:v>581</c:v>
                </c:pt>
                <c:pt idx="14">
                  <c:v>608</c:v>
                </c:pt>
                <c:pt idx="15">
                  <c:v>609</c:v>
                </c:pt>
                <c:pt idx="16">
                  <c:v>596</c:v>
                </c:pt>
                <c:pt idx="17">
                  <c:v>556</c:v>
                </c:pt>
                <c:pt idx="18">
                  <c:v>546</c:v>
                </c:pt>
                <c:pt idx="19">
                  <c:v>556</c:v>
                </c:pt>
                <c:pt idx="20">
                  <c:v>530</c:v>
                </c:pt>
                <c:pt idx="21">
                  <c:v>504</c:v>
                </c:pt>
                <c:pt idx="22">
                  <c:v>522</c:v>
                </c:pt>
                <c:pt idx="23">
                  <c:v>518</c:v>
                </c:pt>
                <c:pt idx="24">
                  <c:v>538</c:v>
                </c:pt>
                <c:pt idx="25">
                  <c:v>527</c:v>
                </c:pt>
                <c:pt idx="26">
                  <c:v>532</c:v>
                </c:pt>
                <c:pt idx="27">
                  <c:v>514</c:v>
                </c:pt>
                <c:pt idx="28">
                  <c:v>503</c:v>
                </c:pt>
                <c:pt idx="29">
                  <c:v>492</c:v>
                </c:pt>
                <c:pt idx="30">
                  <c:v>506</c:v>
                </c:pt>
                <c:pt idx="31">
                  <c:v>511</c:v>
                </c:pt>
                <c:pt idx="32">
                  <c:v>497</c:v>
                </c:pt>
                <c:pt idx="33">
                  <c:v>498</c:v>
                </c:pt>
                <c:pt idx="34">
                  <c:v>505</c:v>
                </c:pt>
                <c:pt idx="35">
                  <c:v>503</c:v>
                </c:pt>
                <c:pt idx="36">
                  <c:v>498</c:v>
                </c:pt>
                <c:pt idx="37">
                  <c:v>487</c:v>
                </c:pt>
                <c:pt idx="38">
                  <c:v>493</c:v>
                </c:pt>
                <c:pt idx="39">
                  <c:v>501</c:v>
                </c:pt>
                <c:pt idx="40">
                  <c:v>494</c:v>
                </c:pt>
                <c:pt idx="41">
                  <c:v>490</c:v>
                </c:pt>
                <c:pt idx="42">
                  <c:v>494</c:v>
                </c:pt>
                <c:pt idx="43">
                  <c:v>510</c:v>
                </c:pt>
                <c:pt idx="44">
                  <c:v>501</c:v>
                </c:pt>
                <c:pt idx="45">
                  <c:v>471</c:v>
                </c:pt>
                <c:pt idx="46">
                  <c:v>428</c:v>
                </c:pt>
                <c:pt idx="47">
                  <c:v>400</c:v>
                </c:pt>
                <c:pt idx="48">
                  <c:v>393</c:v>
                </c:pt>
                <c:pt idx="49">
                  <c:v>359</c:v>
                </c:pt>
                <c:pt idx="50">
                  <c:v>358</c:v>
                </c:pt>
                <c:pt idx="51">
                  <c:v>363</c:v>
                </c:pt>
                <c:pt idx="52">
                  <c:v>373</c:v>
                </c:pt>
                <c:pt idx="53">
                  <c:v>359</c:v>
                </c:pt>
                <c:pt idx="54">
                  <c:v>327</c:v>
                </c:pt>
                <c:pt idx="55">
                  <c:v>318</c:v>
                </c:pt>
                <c:pt idx="56">
                  <c:v>291</c:v>
                </c:pt>
                <c:pt idx="57">
                  <c:v>268</c:v>
                </c:pt>
                <c:pt idx="58">
                  <c:v>270</c:v>
                </c:pt>
                <c:pt idx="59">
                  <c:v>256</c:v>
                </c:pt>
                <c:pt idx="60">
                  <c:v>249</c:v>
                </c:pt>
                <c:pt idx="61">
                  <c:v>249</c:v>
                </c:pt>
                <c:pt idx="62">
                  <c:v>306</c:v>
                </c:pt>
                <c:pt idx="63">
                  <c:v>381</c:v>
                </c:pt>
                <c:pt idx="64">
                  <c:v>378</c:v>
                </c:pt>
                <c:pt idx="65">
                  <c:v>314</c:v>
                </c:pt>
                <c:pt idx="66">
                  <c:v>317</c:v>
                </c:pt>
                <c:pt idx="67">
                  <c:v>319</c:v>
                </c:pt>
                <c:pt idx="68">
                  <c:v>319</c:v>
                </c:pt>
                <c:pt idx="69">
                  <c:v>327</c:v>
                </c:pt>
                <c:pt idx="70">
                  <c:v>383</c:v>
                </c:pt>
                <c:pt idx="71">
                  <c:v>393</c:v>
                </c:pt>
                <c:pt idx="72">
                  <c:v>386</c:v>
                </c:pt>
                <c:pt idx="73">
                  <c:v>376</c:v>
                </c:pt>
                <c:pt idx="74">
                  <c:v>401</c:v>
                </c:pt>
                <c:pt idx="75">
                  <c:v>383</c:v>
                </c:pt>
                <c:pt idx="76">
                  <c:v>391</c:v>
                </c:pt>
                <c:pt idx="77">
                  <c:v>397</c:v>
                </c:pt>
                <c:pt idx="78">
                  <c:v>428</c:v>
                </c:pt>
                <c:pt idx="79">
                  <c:v>490</c:v>
                </c:pt>
                <c:pt idx="80">
                  <c:v>512</c:v>
                </c:pt>
                <c:pt idx="81">
                  <c:v>489</c:v>
                </c:pt>
                <c:pt idx="82">
                  <c:v>464</c:v>
                </c:pt>
                <c:pt idx="83">
                  <c:v>506</c:v>
                </c:pt>
                <c:pt idx="84">
                  <c:v>513</c:v>
                </c:pt>
                <c:pt idx="85">
                  <c:v>506</c:v>
                </c:pt>
                <c:pt idx="86">
                  <c:v>538</c:v>
                </c:pt>
              </c:numCache>
            </c:numRef>
          </c:yVal>
          <c:smooth val="0"/>
        </c:ser>
        <c:dLbls>
          <c:showLegendKey val="0"/>
          <c:showVal val="0"/>
          <c:showCatName val="0"/>
          <c:showSerName val="0"/>
          <c:showPercent val="0"/>
          <c:showBubbleSize val="0"/>
        </c:dLbls>
        <c:axId val="143526144"/>
        <c:axId val="143526720"/>
      </c:scatterChart>
      <c:valAx>
        <c:axId val="143526144"/>
        <c:scaling>
          <c:orientation val="minMax"/>
          <c:max val="11000"/>
          <c:min val="3000"/>
        </c:scaling>
        <c:delete val="0"/>
        <c:axPos val="b"/>
        <c:title>
          <c:tx>
            <c:rich>
              <a:bodyPr/>
              <a:lstStyle/>
              <a:p>
                <a:pPr>
                  <a:defRPr sz="1600"/>
                </a:pPr>
                <a:r>
                  <a:rPr lang="en-US" sz="1600" dirty="0"/>
                  <a:t>Copper Price (USD Per Ton)</a:t>
                </a:r>
              </a:p>
            </c:rich>
          </c:tx>
          <c:layout>
            <c:manualLayout>
              <c:xMode val="edge"/>
              <c:yMode val="edge"/>
              <c:x val="0.38663472924508663"/>
              <c:y val="0.83096279631712711"/>
            </c:manualLayout>
          </c:layout>
          <c:overlay val="0"/>
        </c:title>
        <c:numFmt formatCode="General" sourceLinked="1"/>
        <c:majorTickMark val="out"/>
        <c:minorTickMark val="none"/>
        <c:tickLblPos val="nextTo"/>
        <c:txPr>
          <a:bodyPr/>
          <a:lstStyle/>
          <a:p>
            <a:pPr>
              <a:defRPr sz="1200" b="1">
                <a:solidFill>
                  <a:srgbClr val="002060"/>
                </a:solidFill>
                <a:cs typeface="B Badr" panose="00000400000000000000" pitchFamily="2" charset="-78"/>
              </a:defRPr>
            </a:pPr>
            <a:endParaRPr lang="en-US"/>
          </a:p>
        </c:txPr>
        <c:crossAx val="143526720"/>
        <c:crosses val="autoZero"/>
        <c:crossBetween val="midCat"/>
        <c:minorUnit val="1000"/>
      </c:valAx>
      <c:valAx>
        <c:axId val="143526720"/>
        <c:scaling>
          <c:orientation val="minMax"/>
        </c:scaling>
        <c:delete val="0"/>
        <c:axPos val="l"/>
        <c:majorGridlines>
          <c:spPr>
            <a:ln w="3175">
              <a:solidFill>
                <a:srgbClr val="92D050"/>
              </a:solidFill>
              <a:prstDash val="sysDot"/>
            </a:ln>
          </c:spPr>
        </c:majorGridlines>
        <c:title>
          <c:tx>
            <c:rich>
              <a:bodyPr/>
              <a:lstStyle/>
              <a:p>
                <a:pPr>
                  <a:defRPr sz="1600"/>
                </a:pPr>
                <a:r>
                  <a:rPr lang="en-US" sz="1600" dirty="0" smtClean="0"/>
                  <a:t>Ukraine</a:t>
                </a:r>
                <a:r>
                  <a:rPr lang="en-US" sz="1600" baseline="0" dirty="0" smtClean="0"/>
                  <a:t> </a:t>
                </a:r>
                <a:r>
                  <a:rPr lang="en-US" sz="1600" dirty="0" smtClean="0"/>
                  <a:t>Steel</a:t>
                </a:r>
                <a:r>
                  <a:rPr lang="en-US" sz="1600" baseline="0" dirty="0" smtClean="0"/>
                  <a:t> Billet Prices (USD per ton)</a:t>
                </a:r>
                <a:endParaRPr lang="en-US" sz="1600" dirty="0"/>
              </a:p>
            </c:rich>
          </c:tx>
          <c:layout>
            <c:manualLayout>
              <c:xMode val="edge"/>
              <c:yMode val="edge"/>
              <c:x val="4.8261555406563052E-2"/>
              <c:y val="0.11577108818076441"/>
            </c:manualLayout>
          </c:layout>
          <c:overlay val="0"/>
        </c:title>
        <c:numFmt formatCode="General" sourceLinked="1"/>
        <c:majorTickMark val="out"/>
        <c:minorTickMark val="none"/>
        <c:tickLblPos val="nextTo"/>
        <c:txPr>
          <a:bodyPr/>
          <a:lstStyle/>
          <a:p>
            <a:pPr algn="ctr">
              <a:defRPr lang="en-US" sz="1200" b="1" i="0" u="none" strike="noStrike" kern="1200" baseline="0">
                <a:solidFill>
                  <a:srgbClr val="002060"/>
                </a:solidFill>
                <a:latin typeface="+mn-lt"/>
                <a:ea typeface="+mn-ea"/>
                <a:cs typeface="B Badr" panose="00000400000000000000" pitchFamily="2" charset="-78"/>
              </a:defRPr>
            </a:pPr>
            <a:endParaRPr lang="en-US"/>
          </a:p>
        </c:txPr>
        <c:crossAx val="143526144"/>
        <c:crosses val="autoZero"/>
        <c:crossBetween val="midCat"/>
      </c:valAx>
      <c:spPr>
        <a:solidFill>
          <a:schemeClr val="bg1"/>
        </a:solidFill>
        <a:ln>
          <a:noFill/>
        </a:ln>
      </c:spPr>
    </c:plotArea>
    <c:legend>
      <c:legendPos val="b"/>
      <c:layout/>
      <c:overlay val="0"/>
    </c:legend>
    <c:plotVisOnly val="1"/>
    <c:dispBlanksAs val="gap"/>
    <c:showDLblsOverMax val="0"/>
  </c:chart>
  <c:spPr>
    <a:noFill/>
    <a:ln w="12700" cap="flat" cmpd="sng" algn="ctr">
      <a:noFill/>
      <a:prstDash val="solid"/>
      <a:miter lim="800000"/>
    </a:ln>
    <a:effectLst/>
  </c:spPr>
  <c:txPr>
    <a:bodyPr/>
    <a:lstStyle/>
    <a:p>
      <a:pPr>
        <a:defRPr>
          <a:solidFill>
            <a:schemeClr val="dk1"/>
          </a:solidFill>
          <a:latin typeface="+mn-lt"/>
          <a:ea typeface="+mn-ea"/>
          <a:cs typeface="B Nazanin" panose="00000400000000000000" pitchFamily="2" charset="-78"/>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rgbClr val="002060"/>
                </a:solidFill>
                <a:latin typeface="Arial Black" panose="020B0A04020102020204" pitchFamily="34" charset="0"/>
              </a:defRPr>
            </a:pPr>
            <a:r>
              <a:rPr lang="en-US" sz="1600" dirty="0" smtClean="0">
                <a:solidFill>
                  <a:srgbClr val="002060"/>
                </a:solidFill>
                <a:latin typeface="Arial Black" panose="020B0A04020102020204" pitchFamily="34" charset="0"/>
              </a:rPr>
              <a:t>RELATION BETWEEN COPPER</a:t>
            </a:r>
            <a:r>
              <a:rPr lang="en-US" sz="1600" baseline="0" dirty="0" smtClean="0">
                <a:solidFill>
                  <a:srgbClr val="002060"/>
                </a:solidFill>
                <a:latin typeface="Arial Black" panose="020B0A04020102020204" pitchFamily="34" charset="0"/>
              </a:rPr>
              <a:t> PRICE </a:t>
            </a:r>
            <a:r>
              <a:rPr lang="en-US" sz="1600" dirty="0" smtClean="0">
                <a:solidFill>
                  <a:srgbClr val="002060"/>
                </a:solidFill>
                <a:latin typeface="Arial Black" panose="020B0A04020102020204" pitchFamily="34" charset="0"/>
              </a:rPr>
              <a:t> AND STEEL PRICE</a:t>
            </a:r>
          </a:p>
          <a:p>
            <a:pPr>
              <a:defRPr sz="1600">
                <a:solidFill>
                  <a:srgbClr val="002060"/>
                </a:solidFill>
                <a:latin typeface="Arial Black" panose="020B0A04020102020204" pitchFamily="34" charset="0"/>
              </a:defRPr>
            </a:pPr>
            <a:r>
              <a:rPr lang="en-US" sz="1600" dirty="0" smtClean="0">
                <a:solidFill>
                  <a:srgbClr val="FF0000"/>
                </a:solidFill>
                <a:latin typeface="Arial Black" panose="020B0A04020102020204" pitchFamily="34" charset="0"/>
              </a:rPr>
              <a:t>(LOGARITHMIC REGRESSION)</a:t>
            </a:r>
            <a:endParaRPr lang="en-US" sz="1600" dirty="0">
              <a:solidFill>
                <a:srgbClr val="FF0000"/>
              </a:solidFill>
              <a:latin typeface="Arial Black" panose="020B0A04020102020204" pitchFamily="34" charset="0"/>
            </a:endParaRPr>
          </a:p>
        </c:rich>
      </c:tx>
      <c:layout>
        <c:manualLayout>
          <c:xMode val="edge"/>
          <c:yMode val="edge"/>
          <c:x val="0.18635893507525131"/>
          <c:y val="3.9596644883890114E-2"/>
        </c:manualLayout>
      </c:layout>
      <c:overlay val="0"/>
    </c:title>
    <c:autoTitleDeleted val="0"/>
    <c:plotArea>
      <c:layout>
        <c:manualLayout>
          <c:layoutTarget val="inner"/>
          <c:xMode val="edge"/>
          <c:yMode val="edge"/>
          <c:x val="0.15293004678762981"/>
          <c:y val="0.17924418815264628"/>
          <c:w val="0.7616304634681178"/>
          <c:h val="0.57109257176186312"/>
        </c:manualLayout>
      </c:layout>
      <c:scatterChart>
        <c:scatterStyle val="lineMarker"/>
        <c:varyColors val="0"/>
        <c:ser>
          <c:idx val="0"/>
          <c:order val="0"/>
          <c:tx>
            <c:strRef>
              <c:f>Sheet1!$B$1</c:f>
              <c:strCache>
                <c:ptCount val="1"/>
                <c:pt idx="0">
                  <c:v>Billet Price ( USD Per Ton )</c:v>
                </c:pt>
              </c:strCache>
            </c:strRef>
          </c:tx>
          <c:spPr>
            <a:ln w="19050">
              <a:noFill/>
            </a:ln>
          </c:spPr>
          <c:marker>
            <c:spPr>
              <a:solidFill>
                <a:srgbClr val="0070C0"/>
              </a:solidFill>
              <a:ln>
                <a:solidFill>
                  <a:srgbClr val="0070C0"/>
                </a:solidFill>
              </a:ln>
            </c:spPr>
          </c:marker>
          <c:trendline>
            <c:spPr>
              <a:ln w="19050">
                <a:solidFill>
                  <a:srgbClr val="FF0000"/>
                </a:solidFill>
              </a:ln>
            </c:spPr>
            <c:trendlineType val="log"/>
            <c:dispRSqr val="1"/>
            <c:dispEq val="1"/>
            <c:trendlineLbl>
              <c:layout>
                <c:manualLayout>
                  <c:x val="-0.38375164041994753"/>
                  <c:y val="7.8249949772399192E-3"/>
                </c:manualLayout>
              </c:layout>
              <c:numFmt formatCode="General" sourceLinked="0"/>
              <c:spPr>
                <a:solidFill>
                  <a:sysClr val="window" lastClr="FFFFFF"/>
                </a:solidFill>
              </c:spPr>
              <c:txPr>
                <a:bodyPr/>
                <a:lstStyle/>
                <a:p>
                  <a:pPr rtl="0">
                    <a:defRPr sz="1600">
                      <a:solidFill>
                        <a:srgbClr val="FF0000"/>
                      </a:solidFill>
                      <a:cs typeface="+mn-cs"/>
                    </a:defRPr>
                  </a:pPr>
                  <a:endParaRPr lang="en-US"/>
                </a:p>
              </c:txPr>
            </c:trendlineLbl>
          </c:trendline>
          <c:xVal>
            <c:numRef>
              <c:f>Sheet1!$A$2:$A$88</c:f>
              <c:numCache>
                <c:formatCode>General</c:formatCode>
                <c:ptCount val="87"/>
                <c:pt idx="0">
                  <c:v>9555.7000000000007</c:v>
                </c:pt>
                <c:pt idx="1">
                  <c:v>9867.6</c:v>
                </c:pt>
                <c:pt idx="2">
                  <c:v>9503.36</c:v>
                </c:pt>
                <c:pt idx="3">
                  <c:v>9492.7900000000009</c:v>
                </c:pt>
                <c:pt idx="4">
                  <c:v>8959.9</c:v>
                </c:pt>
                <c:pt idx="5">
                  <c:v>9066.85</c:v>
                </c:pt>
                <c:pt idx="6">
                  <c:v>9650.4599999999991</c:v>
                </c:pt>
                <c:pt idx="7">
                  <c:v>9000.76</c:v>
                </c:pt>
                <c:pt idx="8">
                  <c:v>8300.14</c:v>
                </c:pt>
                <c:pt idx="9">
                  <c:v>7394.19</c:v>
                </c:pt>
                <c:pt idx="10">
                  <c:v>7581.02</c:v>
                </c:pt>
                <c:pt idx="11">
                  <c:v>7565.48</c:v>
                </c:pt>
                <c:pt idx="12">
                  <c:v>8040.47</c:v>
                </c:pt>
                <c:pt idx="13">
                  <c:v>8441.49</c:v>
                </c:pt>
                <c:pt idx="14">
                  <c:v>8470.7800000000007</c:v>
                </c:pt>
                <c:pt idx="15">
                  <c:v>8289.48</c:v>
                </c:pt>
                <c:pt idx="16">
                  <c:v>7955.64</c:v>
                </c:pt>
                <c:pt idx="17">
                  <c:v>7423.02</c:v>
                </c:pt>
                <c:pt idx="18">
                  <c:v>7584.26</c:v>
                </c:pt>
                <c:pt idx="19">
                  <c:v>7515.53</c:v>
                </c:pt>
                <c:pt idx="20">
                  <c:v>8087.74</c:v>
                </c:pt>
                <c:pt idx="21">
                  <c:v>8062.03</c:v>
                </c:pt>
                <c:pt idx="22">
                  <c:v>7711.23</c:v>
                </c:pt>
                <c:pt idx="23">
                  <c:v>7966.49</c:v>
                </c:pt>
                <c:pt idx="24">
                  <c:v>8047.36</c:v>
                </c:pt>
                <c:pt idx="25">
                  <c:v>8060.93</c:v>
                </c:pt>
                <c:pt idx="26">
                  <c:v>7645.58</c:v>
                </c:pt>
                <c:pt idx="27">
                  <c:v>7234.28</c:v>
                </c:pt>
                <c:pt idx="28">
                  <c:v>7249.41</c:v>
                </c:pt>
                <c:pt idx="29">
                  <c:v>7000.24</c:v>
                </c:pt>
                <c:pt idx="30">
                  <c:v>6906.64</c:v>
                </c:pt>
                <c:pt idx="31">
                  <c:v>7192.92</c:v>
                </c:pt>
                <c:pt idx="32">
                  <c:v>7159.27</c:v>
                </c:pt>
                <c:pt idx="33">
                  <c:v>7203.02</c:v>
                </c:pt>
                <c:pt idx="34">
                  <c:v>7070.65</c:v>
                </c:pt>
                <c:pt idx="35">
                  <c:v>7214.9</c:v>
                </c:pt>
                <c:pt idx="36">
                  <c:v>7291.47</c:v>
                </c:pt>
                <c:pt idx="37">
                  <c:v>7149.21</c:v>
                </c:pt>
                <c:pt idx="38">
                  <c:v>6650.04</c:v>
                </c:pt>
                <c:pt idx="39">
                  <c:v>6673.56</c:v>
                </c:pt>
                <c:pt idx="40">
                  <c:v>6891.13</c:v>
                </c:pt>
                <c:pt idx="41">
                  <c:v>6821.14</c:v>
                </c:pt>
                <c:pt idx="42">
                  <c:v>7113.38</c:v>
                </c:pt>
                <c:pt idx="43">
                  <c:v>7001.84</c:v>
                </c:pt>
                <c:pt idx="44">
                  <c:v>6872.22</c:v>
                </c:pt>
                <c:pt idx="45">
                  <c:v>6737.48</c:v>
                </c:pt>
                <c:pt idx="46">
                  <c:v>6712.85</c:v>
                </c:pt>
                <c:pt idx="47">
                  <c:v>6446.45</c:v>
                </c:pt>
                <c:pt idx="48">
                  <c:v>5830.54</c:v>
                </c:pt>
                <c:pt idx="49">
                  <c:v>5729.27</c:v>
                </c:pt>
                <c:pt idx="50">
                  <c:v>5939.67</c:v>
                </c:pt>
                <c:pt idx="51">
                  <c:v>6042.09</c:v>
                </c:pt>
                <c:pt idx="52">
                  <c:v>6294.78</c:v>
                </c:pt>
                <c:pt idx="53">
                  <c:v>5833.01</c:v>
                </c:pt>
                <c:pt idx="54">
                  <c:v>5456.75</c:v>
                </c:pt>
                <c:pt idx="55">
                  <c:v>5127.3</c:v>
                </c:pt>
                <c:pt idx="56">
                  <c:v>5217.25</c:v>
                </c:pt>
                <c:pt idx="57">
                  <c:v>5216.09</c:v>
                </c:pt>
                <c:pt idx="58">
                  <c:v>4799.8999999999996</c:v>
                </c:pt>
                <c:pt idx="59">
                  <c:v>4638.83</c:v>
                </c:pt>
                <c:pt idx="60">
                  <c:v>4471.79</c:v>
                </c:pt>
                <c:pt idx="61">
                  <c:v>4598.62</c:v>
                </c:pt>
                <c:pt idx="62">
                  <c:v>4953.8</c:v>
                </c:pt>
                <c:pt idx="63">
                  <c:v>4872.74</c:v>
                </c:pt>
                <c:pt idx="64">
                  <c:v>4694.54</c:v>
                </c:pt>
                <c:pt idx="65">
                  <c:v>4641.97</c:v>
                </c:pt>
                <c:pt idx="66">
                  <c:v>4864.8999999999996</c:v>
                </c:pt>
                <c:pt idx="67">
                  <c:v>4751.67</c:v>
                </c:pt>
                <c:pt idx="68">
                  <c:v>4722.2</c:v>
                </c:pt>
                <c:pt idx="69">
                  <c:v>4731.26</c:v>
                </c:pt>
                <c:pt idx="70">
                  <c:v>5450.93</c:v>
                </c:pt>
                <c:pt idx="71">
                  <c:v>5660.35</c:v>
                </c:pt>
                <c:pt idx="72">
                  <c:v>5754.56</c:v>
                </c:pt>
                <c:pt idx="73">
                  <c:v>5940.91</c:v>
                </c:pt>
                <c:pt idx="74">
                  <c:v>5824.63</c:v>
                </c:pt>
                <c:pt idx="75">
                  <c:v>5683.9</c:v>
                </c:pt>
                <c:pt idx="76">
                  <c:v>5599.56</c:v>
                </c:pt>
                <c:pt idx="77">
                  <c:v>5719.76</c:v>
                </c:pt>
                <c:pt idx="78">
                  <c:v>5985.12</c:v>
                </c:pt>
                <c:pt idx="79">
                  <c:v>6485.63</c:v>
                </c:pt>
                <c:pt idx="80">
                  <c:v>6577.17</c:v>
                </c:pt>
                <c:pt idx="81">
                  <c:v>6807.6</c:v>
                </c:pt>
                <c:pt idx="82">
                  <c:v>6826.55</c:v>
                </c:pt>
                <c:pt idx="83">
                  <c:v>6833.89</c:v>
                </c:pt>
                <c:pt idx="84">
                  <c:v>7065.85</c:v>
                </c:pt>
                <c:pt idx="85">
                  <c:v>7006.52</c:v>
                </c:pt>
                <c:pt idx="86">
                  <c:v>6799.18</c:v>
                </c:pt>
              </c:numCache>
            </c:numRef>
          </c:xVal>
          <c:yVal>
            <c:numRef>
              <c:f>Sheet1!$B$2:$B$88</c:f>
              <c:numCache>
                <c:formatCode>General</c:formatCode>
                <c:ptCount val="87"/>
                <c:pt idx="0">
                  <c:v>618</c:v>
                </c:pt>
                <c:pt idx="1">
                  <c:v>618</c:v>
                </c:pt>
                <c:pt idx="2">
                  <c:v>620</c:v>
                </c:pt>
                <c:pt idx="3">
                  <c:v>610</c:v>
                </c:pt>
                <c:pt idx="4">
                  <c:v>645</c:v>
                </c:pt>
                <c:pt idx="5">
                  <c:v>673</c:v>
                </c:pt>
                <c:pt idx="6">
                  <c:v>670</c:v>
                </c:pt>
                <c:pt idx="7">
                  <c:v>681</c:v>
                </c:pt>
                <c:pt idx="8">
                  <c:v>670</c:v>
                </c:pt>
                <c:pt idx="9">
                  <c:v>599</c:v>
                </c:pt>
                <c:pt idx="10">
                  <c:v>576</c:v>
                </c:pt>
                <c:pt idx="11">
                  <c:v>590</c:v>
                </c:pt>
                <c:pt idx="12">
                  <c:v>601</c:v>
                </c:pt>
                <c:pt idx="13">
                  <c:v>581</c:v>
                </c:pt>
                <c:pt idx="14">
                  <c:v>608</c:v>
                </c:pt>
                <c:pt idx="15">
                  <c:v>609</c:v>
                </c:pt>
                <c:pt idx="16">
                  <c:v>596</c:v>
                </c:pt>
                <c:pt idx="17">
                  <c:v>556</c:v>
                </c:pt>
                <c:pt idx="18">
                  <c:v>546</c:v>
                </c:pt>
                <c:pt idx="19">
                  <c:v>556</c:v>
                </c:pt>
                <c:pt idx="20">
                  <c:v>530</c:v>
                </c:pt>
                <c:pt idx="21">
                  <c:v>504</c:v>
                </c:pt>
                <c:pt idx="22">
                  <c:v>522</c:v>
                </c:pt>
                <c:pt idx="23">
                  <c:v>518</c:v>
                </c:pt>
                <c:pt idx="24">
                  <c:v>538</c:v>
                </c:pt>
                <c:pt idx="25">
                  <c:v>527</c:v>
                </c:pt>
                <c:pt idx="26">
                  <c:v>532</c:v>
                </c:pt>
                <c:pt idx="27">
                  <c:v>514</c:v>
                </c:pt>
                <c:pt idx="28">
                  <c:v>503</c:v>
                </c:pt>
                <c:pt idx="29">
                  <c:v>492</c:v>
                </c:pt>
                <c:pt idx="30">
                  <c:v>506</c:v>
                </c:pt>
                <c:pt idx="31">
                  <c:v>511</c:v>
                </c:pt>
                <c:pt idx="32">
                  <c:v>497</c:v>
                </c:pt>
                <c:pt idx="33">
                  <c:v>498</c:v>
                </c:pt>
                <c:pt idx="34">
                  <c:v>505</c:v>
                </c:pt>
                <c:pt idx="35">
                  <c:v>503</c:v>
                </c:pt>
                <c:pt idx="36">
                  <c:v>498</c:v>
                </c:pt>
                <c:pt idx="37">
                  <c:v>487</c:v>
                </c:pt>
                <c:pt idx="38">
                  <c:v>493</c:v>
                </c:pt>
                <c:pt idx="39">
                  <c:v>501</c:v>
                </c:pt>
                <c:pt idx="40">
                  <c:v>494</c:v>
                </c:pt>
                <c:pt idx="41">
                  <c:v>490</c:v>
                </c:pt>
                <c:pt idx="42">
                  <c:v>494</c:v>
                </c:pt>
                <c:pt idx="43">
                  <c:v>510</c:v>
                </c:pt>
                <c:pt idx="44">
                  <c:v>501</c:v>
                </c:pt>
                <c:pt idx="45">
                  <c:v>471</c:v>
                </c:pt>
                <c:pt idx="46">
                  <c:v>428</c:v>
                </c:pt>
                <c:pt idx="47">
                  <c:v>400</c:v>
                </c:pt>
                <c:pt idx="48">
                  <c:v>393</c:v>
                </c:pt>
                <c:pt idx="49">
                  <c:v>359</c:v>
                </c:pt>
                <c:pt idx="50">
                  <c:v>358</c:v>
                </c:pt>
                <c:pt idx="51">
                  <c:v>363</c:v>
                </c:pt>
                <c:pt idx="52">
                  <c:v>373</c:v>
                </c:pt>
                <c:pt idx="53">
                  <c:v>359</c:v>
                </c:pt>
                <c:pt idx="54">
                  <c:v>327</c:v>
                </c:pt>
                <c:pt idx="55">
                  <c:v>318</c:v>
                </c:pt>
                <c:pt idx="56">
                  <c:v>291</c:v>
                </c:pt>
                <c:pt idx="57">
                  <c:v>268</c:v>
                </c:pt>
                <c:pt idx="58">
                  <c:v>270</c:v>
                </c:pt>
                <c:pt idx="59">
                  <c:v>256</c:v>
                </c:pt>
                <c:pt idx="60">
                  <c:v>249</c:v>
                </c:pt>
                <c:pt idx="61">
                  <c:v>249</c:v>
                </c:pt>
                <c:pt idx="62">
                  <c:v>306</c:v>
                </c:pt>
                <c:pt idx="63">
                  <c:v>381</c:v>
                </c:pt>
                <c:pt idx="64">
                  <c:v>378</c:v>
                </c:pt>
                <c:pt idx="65">
                  <c:v>314</c:v>
                </c:pt>
                <c:pt idx="66">
                  <c:v>317</c:v>
                </c:pt>
                <c:pt idx="67">
                  <c:v>319</c:v>
                </c:pt>
                <c:pt idx="68">
                  <c:v>319</c:v>
                </c:pt>
                <c:pt idx="69">
                  <c:v>327</c:v>
                </c:pt>
                <c:pt idx="70">
                  <c:v>383</c:v>
                </c:pt>
                <c:pt idx="71">
                  <c:v>393</c:v>
                </c:pt>
                <c:pt idx="72">
                  <c:v>386</c:v>
                </c:pt>
                <c:pt idx="73">
                  <c:v>376</c:v>
                </c:pt>
                <c:pt idx="74">
                  <c:v>401</c:v>
                </c:pt>
                <c:pt idx="75">
                  <c:v>383</c:v>
                </c:pt>
                <c:pt idx="76">
                  <c:v>391</c:v>
                </c:pt>
                <c:pt idx="77">
                  <c:v>397</c:v>
                </c:pt>
                <c:pt idx="78">
                  <c:v>428</c:v>
                </c:pt>
                <c:pt idx="79">
                  <c:v>490</c:v>
                </c:pt>
                <c:pt idx="80">
                  <c:v>512</c:v>
                </c:pt>
                <c:pt idx="81">
                  <c:v>489</c:v>
                </c:pt>
                <c:pt idx="82">
                  <c:v>464</c:v>
                </c:pt>
                <c:pt idx="83">
                  <c:v>506</c:v>
                </c:pt>
                <c:pt idx="84">
                  <c:v>513</c:v>
                </c:pt>
                <c:pt idx="85">
                  <c:v>506</c:v>
                </c:pt>
                <c:pt idx="86">
                  <c:v>538</c:v>
                </c:pt>
              </c:numCache>
            </c:numRef>
          </c:yVal>
          <c:smooth val="0"/>
        </c:ser>
        <c:dLbls>
          <c:showLegendKey val="0"/>
          <c:showVal val="0"/>
          <c:showCatName val="0"/>
          <c:showSerName val="0"/>
          <c:showPercent val="0"/>
          <c:showBubbleSize val="0"/>
        </c:dLbls>
        <c:axId val="143530176"/>
        <c:axId val="143530752"/>
      </c:scatterChart>
      <c:valAx>
        <c:axId val="143530176"/>
        <c:scaling>
          <c:orientation val="minMax"/>
          <c:max val="11000"/>
          <c:min val="3000"/>
        </c:scaling>
        <c:delete val="0"/>
        <c:axPos val="b"/>
        <c:title>
          <c:tx>
            <c:rich>
              <a:bodyPr/>
              <a:lstStyle/>
              <a:p>
                <a:pPr>
                  <a:defRPr sz="1600"/>
                </a:pPr>
                <a:r>
                  <a:rPr lang="en-US" sz="1600" dirty="0"/>
                  <a:t>Copper Price (USD Per Ton)</a:t>
                </a:r>
              </a:p>
            </c:rich>
          </c:tx>
          <c:layout>
            <c:manualLayout>
              <c:xMode val="edge"/>
              <c:yMode val="edge"/>
              <c:x val="0.38663472924508663"/>
              <c:y val="0.83096279631712711"/>
            </c:manualLayout>
          </c:layout>
          <c:overlay val="0"/>
        </c:title>
        <c:numFmt formatCode="General" sourceLinked="1"/>
        <c:majorTickMark val="out"/>
        <c:minorTickMark val="none"/>
        <c:tickLblPos val="nextTo"/>
        <c:txPr>
          <a:bodyPr/>
          <a:lstStyle/>
          <a:p>
            <a:pPr>
              <a:defRPr sz="1200" b="1">
                <a:solidFill>
                  <a:srgbClr val="002060"/>
                </a:solidFill>
                <a:cs typeface="B Badr" panose="00000400000000000000" pitchFamily="2" charset="-78"/>
              </a:defRPr>
            </a:pPr>
            <a:endParaRPr lang="en-US"/>
          </a:p>
        </c:txPr>
        <c:crossAx val="143530752"/>
        <c:crosses val="autoZero"/>
        <c:crossBetween val="midCat"/>
        <c:minorUnit val="1000"/>
      </c:valAx>
      <c:valAx>
        <c:axId val="143530752"/>
        <c:scaling>
          <c:orientation val="minMax"/>
        </c:scaling>
        <c:delete val="0"/>
        <c:axPos val="l"/>
        <c:majorGridlines>
          <c:spPr>
            <a:ln w="3175">
              <a:solidFill>
                <a:srgbClr val="92D050"/>
              </a:solidFill>
              <a:prstDash val="sysDot"/>
            </a:ln>
          </c:spPr>
        </c:majorGridlines>
        <c:title>
          <c:tx>
            <c:rich>
              <a:bodyPr/>
              <a:lstStyle/>
              <a:p>
                <a:pPr>
                  <a:defRPr sz="1600"/>
                </a:pPr>
                <a:r>
                  <a:rPr lang="en-US" sz="1600" dirty="0" smtClean="0"/>
                  <a:t>Ukraine</a:t>
                </a:r>
                <a:r>
                  <a:rPr lang="en-US" sz="1600" baseline="0" dirty="0" smtClean="0"/>
                  <a:t> </a:t>
                </a:r>
                <a:r>
                  <a:rPr lang="en-US" sz="1600" dirty="0" smtClean="0"/>
                  <a:t>Steel</a:t>
                </a:r>
                <a:r>
                  <a:rPr lang="en-US" sz="1600" baseline="0" dirty="0" smtClean="0"/>
                  <a:t> Billet Prices (USD per ton)</a:t>
                </a:r>
                <a:endParaRPr lang="en-US" sz="1600" dirty="0"/>
              </a:p>
            </c:rich>
          </c:tx>
          <c:layout>
            <c:manualLayout>
              <c:xMode val="edge"/>
              <c:yMode val="edge"/>
              <c:x val="4.8261555406563052E-2"/>
              <c:y val="0.11577108818076441"/>
            </c:manualLayout>
          </c:layout>
          <c:overlay val="0"/>
        </c:title>
        <c:numFmt formatCode="General" sourceLinked="1"/>
        <c:majorTickMark val="out"/>
        <c:minorTickMark val="none"/>
        <c:tickLblPos val="nextTo"/>
        <c:txPr>
          <a:bodyPr/>
          <a:lstStyle/>
          <a:p>
            <a:pPr algn="ctr">
              <a:defRPr lang="en-US" sz="1200" b="1" i="0" u="none" strike="noStrike" kern="1200" baseline="0">
                <a:solidFill>
                  <a:srgbClr val="002060"/>
                </a:solidFill>
                <a:latin typeface="+mn-lt"/>
                <a:ea typeface="+mn-ea"/>
                <a:cs typeface="B Badr" panose="00000400000000000000" pitchFamily="2" charset="-78"/>
              </a:defRPr>
            </a:pPr>
            <a:endParaRPr lang="en-US"/>
          </a:p>
        </c:txPr>
        <c:crossAx val="143530176"/>
        <c:crosses val="autoZero"/>
        <c:crossBetween val="midCat"/>
      </c:valAx>
      <c:spPr>
        <a:solidFill>
          <a:schemeClr val="bg1"/>
        </a:solidFill>
        <a:ln>
          <a:noFill/>
        </a:ln>
      </c:spPr>
    </c:plotArea>
    <c:legend>
      <c:legendPos val="b"/>
      <c:layout/>
      <c:overlay val="0"/>
    </c:legend>
    <c:plotVisOnly val="1"/>
    <c:dispBlanksAs val="gap"/>
    <c:showDLblsOverMax val="0"/>
  </c:chart>
  <c:spPr>
    <a:noFill/>
    <a:ln w="12700" cap="flat" cmpd="sng" algn="ctr">
      <a:noFill/>
      <a:prstDash val="solid"/>
      <a:miter lim="800000"/>
    </a:ln>
    <a:effectLst/>
  </c:spPr>
  <c:txPr>
    <a:bodyPr/>
    <a:lstStyle/>
    <a:p>
      <a:pPr>
        <a:defRPr>
          <a:solidFill>
            <a:schemeClr val="dk1"/>
          </a:solidFill>
          <a:latin typeface="+mn-lt"/>
          <a:ea typeface="+mn-ea"/>
          <a:cs typeface="B Nazanin" panose="00000400000000000000" pitchFamily="2" charset="-78"/>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cdr:x>
      <cdr:y>0.27273</cdr:y>
    </cdr:from>
    <cdr:to>
      <cdr:x>0.74834</cdr:x>
      <cdr:y>0.33852</cdr:y>
    </cdr:to>
    <cdr:sp macro="" textlink="">
      <cdr:nvSpPr>
        <cdr:cNvPr id="2" name="TextBox 1"/>
        <cdr:cNvSpPr txBox="1"/>
      </cdr:nvSpPr>
      <cdr:spPr>
        <a:xfrm xmlns:a="http://schemas.openxmlformats.org/drawingml/2006/main">
          <a:off x="4224536" y="1944266"/>
          <a:ext cx="2960434" cy="469006"/>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600" b="1" dirty="0" smtClean="0">
              <a:solidFill>
                <a:srgbClr val="C00000"/>
              </a:solidFill>
            </a:rPr>
            <a:t>Copper Price (USD / Ton)</a:t>
          </a:r>
        </a:p>
      </cdr:txBody>
    </cdr:sp>
  </cdr:relSizeAnchor>
  <cdr:relSizeAnchor xmlns:cdr="http://schemas.openxmlformats.org/drawingml/2006/chartDrawing">
    <cdr:from>
      <cdr:x>0.2675</cdr:x>
      <cdr:y>0.66667</cdr:y>
    </cdr:from>
    <cdr:to>
      <cdr:x>0.635</cdr:x>
      <cdr:y>0.73246</cdr:y>
    </cdr:to>
    <cdr:sp macro="" textlink="">
      <cdr:nvSpPr>
        <cdr:cNvPr id="3" name="TextBox 1"/>
        <cdr:cNvSpPr txBox="1"/>
      </cdr:nvSpPr>
      <cdr:spPr>
        <a:xfrm xmlns:a="http://schemas.openxmlformats.org/drawingml/2006/main">
          <a:off x="2568352" y="4752578"/>
          <a:ext cx="3528441" cy="46900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rgbClr val="282869"/>
              </a:solidFill>
            </a:rPr>
            <a:t>Billet Price (FOB Black Sea , USD / Ton)</a:t>
          </a:r>
        </a:p>
      </cdr:txBody>
    </cdr:sp>
  </cdr:relSizeAnchor>
  <cdr:relSizeAnchor xmlns:cdr="http://schemas.openxmlformats.org/drawingml/2006/chartDrawing">
    <cdr:from>
      <cdr:x>0.3125</cdr:x>
      <cdr:y>0.26263</cdr:y>
    </cdr:from>
    <cdr:to>
      <cdr:x>0.4025</cdr:x>
      <cdr:y>0.38384</cdr:y>
    </cdr:to>
    <cdr:sp macro="" textlink="">
      <cdr:nvSpPr>
        <cdr:cNvPr id="4" name="Oval 3"/>
        <cdr:cNvSpPr/>
      </cdr:nvSpPr>
      <cdr:spPr>
        <a:xfrm xmlns:a="http://schemas.openxmlformats.org/drawingml/2006/main">
          <a:off x="3000400" y="1872258"/>
          <a:ext cx="864096" cy="864096"/>
        </a:xfrm>
        <a:prstGeom xmlns:a="http://schemas.openxmlformats.org/drawingml/2006/main" prst="ellipse">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a-IR"/>
        </a:p>
      </cdr:txBody>
    </cdr:sp>
  </cdr:relSizeAnchor>
  <cdr:relSizeAnchor xmlns:cdr="http://schemas.openxmlformats.org/drawingml/2006/chartDrawing">
    <cdr:from>
      <cdr:x>0.35</cdr:x>
      <cdr:y>0.45455</cdr:y>
    </cdr:from>
    <cdr:to>
      <cdr:x>0.44</cdr:x>
      <cdr:y>0.57576</cdr:y>
    </cdr:to>
    <cdr:sp macro="" textlink="">
      <cdr:nvSpPr>
        <cdr:cNvPr id="5" name="Oval 4"/>
        <cdr:cNvSpPr/>
      </cdr:nvSpPr>
      <cdr:spPr>
        <a:xfrm xmlns:a="http://schemas.openxmlformats.org/drawingml/2006/main">
          <a:off x="3360440" y="3240410"/>
          <a:ext cx="864096" cy="864096"/>
        </a:xfrm>
        <a:prstGeom xmlns:a="http://schemas.openxmlformats.org/drawingml/2006/main" prst="ellipse">
          <a:avLst/>
        </a:prstGeom>
        <a:noFill xmlns:a="http://schemas.openxmlformats.org/drawingml/2006/main"/>
        <a:ln xmlns:a="http://schemas.openxmlformats.org/drawingml/2006/main" w="19050">
          <a:solidFill>
            <a:srgbClr val="0000FF"/>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a-IR"/>
        </a:p>
      </cdr:txBody>
    </cdr:sp>
  </cdr:relSizeAnchor>
  <cdr:relSizeAnchor xmlns:cdr="http://schemas.openxmlformats.org/drawingml/2006/chartDrawing">
    <cdr:from>
      <cdr:x>0.18957</cdr:x>
      <cdr:y>0.33656</cdr:y>
    </cdr:from>
    <cdr:to>
      <cdr:x>0.33207</cdr:x>
      <cdr:y>0.60016</cdr:y>
    </cdr:to>
    <cdr:sp macro="" textlink="">
      <cdr:nvSpPr>
        <cdr:cNvPr id="8" name="Curved Up Arrow 7"/>
        <cdr:cNvSpPr/>
      </cdr:nvSpPr>
      <cdr:spPr>
        <a:xfrm xmlns:a="http://schemas.openxmlformats.org/drawingml/2006/main" rot="4304822">
          <a:off x="1564595" y="2654800"/>
          <a:ext cx="1879188" cy="1368152"/>
        </a:xfrm>
        <a:prstGeom xmlns:a="http://schemas.openxmlformats.org/drawingml/2006/main" prst="curvedUpArrow">
          <a:avLst>
            <a:gd name="adj1" fmla="val 25000"/>
            <a:gd name="adj2" fmla="val 40396"/>
            <a:gd name="adj3" fmla="val 25000"/>
          </a:avLst>
        </a:prstGeom>
        <a:solidFill xmlns:a="http://schemas.openxmlformats.org/drawingml/2006/main">
          <a:srgbClr val="92D050">
            <a:alpha val="57000"/>
          </a:srgbClr>
        </a:solidFill>
        <a:ln xmlns:a="http://schemas.openxmlformats.org/drawingml/2006/main">
          <a:solidFill>
            <a:srgbClr val="92D050">
              <a:alpha val="3500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a-IR"/>
        </a:p>
      </cdr:txBody>
    </cdr:sp>
  </cdr:relSizeAnchor>
  <cdr:relSizeAnchor xmlns:cdr="http://schemas.openxmlformats.org/drawingml/2006/chartDrawing">
    <cdr:from>
      <cdr:x>0.605</cdr:x>
      <cdr:y>0.45455</cdr:y>
    </cdr:from>
    <cdr:to>
      <cdr:x>0.695</cdr:x>
      <cdr:y>0.57576</cdr:y>
    </cdr:to>
    <cdr:sp macro="" textlink="">
      <cdr:nvSpPr>
        <cdr:cNvPr id="9" name="Oval 8"/>
        <cdr:cNvSpPr/>
      </cdr:nvSpPr>
      <cdr:spPr>
        <a:xfrm xmlns:a="http://schemas.openxmlformats.org/drawingml/2006/main">
          <a:off x="5808712" y="3240410"/>
          <a:ext cx="864108" cy="864087"/>
        </a:xfrm>
        <a:prstGeom xmlns:a="http://schemas.openxmlformats.org/drawingml/2006/main" prst="ellipse">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a-IR"/>
        </a:p>
      </cdr:txBody>
    </cdr:sp>
  </cdr:relSizeAnchor>
  <cdr:relSizeAnchor xmlns:cdr="http://schemas.openxmlformats.org/drawingml/2006/chartDrawing">
    <cdr:from>
      <cdr:x>0.7475</cdr:x>
      <cdr:y>0.47475</cdr:y>
    </cdr:from>
    <cdr:to>
      <cdr:x>0.8375</cdr:x>
      <cdr:y>0.59597</cdr:y>
    </cdr:to>
    <cdr:sp macro="" textlink="">
      <cdr:nvSpPr>
        <cdr:cNvPr id="10" name="Oval 9"/>
        <cdr:cNvSpPr/>
      </cdr:nvSpPr>
      <cdr:spPr>
        <a:xfrm xmlns:a="http://schemas.openxmlformats.org/drawingml/2006/main">
          <a:off x="7176864" y="3384426"/>
          <a:ext cx="864108" cy="864158"/>
        </a:xfrm>
        <a:prstGeom xmlns:a="http://schemas.openxmlformats.org/drawingml/2006/main" prst="ellipse">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a-IR"/>
        </a:p>
      </cdr:txBody>
    </cdr:sp>
  </cdr:relSizeAnchor>
  <cdr:relSizeAnchor xmlns:cdr="http://schemas.openxmlformats.org/drawingml/2006/chartDrawing">
    <cdr:from>
      <cdr:x>0.665</cdr:x>
      <cdr:y>0.64647</cdr:y>
    </cdr:from>
    <cdr:to>
      <cdr:x>0.755</cdr:x>
      <cdr:y>0.76768</cdr:y>
    </cdr:to>
    <cdr:sp macro="" textlink="">
      <cdr:nvSpPr>
        <cdr:cNvPr id="11" name="Oval 10"/>
        <cdr:cNvSpPr/>
      </cdr:nvSpPr>
      <cdr:spPr>
        <a:xfrm xmlns:a="http://schemas.openxmlformats.org/drawingml/2006/main">
          <a:off x="6384776" y="4608562"/>
          <a:ext cx="864108" cy="864087"/>
        </a:xfrm>
        <a:prstGeom xmlns:a="http://schemas.openxmlformats.org/drawingml/2006/main" prst="ellipse">
          <a:avLst/>
        </a:prstGeom>
        <a:noFill xmlns:a="http://schemas.openxmlformats.org/drawingml/2006/main"/>
        <a:ln xmlns:a="http://schemas.openxmlformats.org/drawingml/2006/main" w="19050">
          <a:solidFill>
            <a:srgbClr val="0000FF"/>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a-IR"/>
        </a:p>
      </cdr:txBody>
    </cdr:sp>
  </cdr:relSizeAnchor>
  <cdr:relSizeAnchor xmlns:cdr="http://schemas.openxmlformats.org/drawingml/2006/chartDrawing">
    <cdr:from>
      <cdr:x>0.8075</cdr:x>
      <cdr:y>0.55556</cdr:y>
    </cdr:from>
    <cdr:to>
      <cdr:x>0.8975</cdr:x>
      <cdr:y>0.67677</cdr:y>
    </cdr:to>
    <cdr:sp macro="" textlink="">
      <cdr:nvSpPr>
        <cdr:cNvPr id="12" name="Oval 11"/>
        <cdr:cNvSpPr/>
      </cdr:nvSpPr>
      <cdr:spPr>
        <a:xfrm xmlns:a="http://schemas.openxmlformats.org/drawingml/2006/main">
          <a:off x="7752928" y="3960490"/>
          <a:ext cx="864108" cy="864087"/>
        </a:xfrm>
        <a:prstGeom xmlns:a="http://schemas.openxmlformats.org/drawingml/2006/main" prst="ellipse">
          <a:avLst/>
        </a:prstGeom>
        <a:noFill xmlns:a="http://schemas.openxmlformats.org/drawingml/2006/main"/>
        <a:ln xmlns:a="http://schemas.openxmlformats.org/drawingml/2006/main" w="19050">
          <a:solidFill>
            <a:srgbClr val="0000FF"/>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a-IR"/>
        </a:p>
      </cdr:txBody>
    </cdr:sp>
  </cdr:relSizeAnchor>
  <cdr:relSizeAnchor xmlns:cdr="http://schemas.openxmlformats.org/drawingml/2006/chartDrawing">
    <cdr:from>
      <cdr:x>0.5825</cdr:x>
      <cdr:y>0.34344</cdr:y>
    </cdr:from>
    <cdr:to>
      <cdr:x>0.7175</cdr:x>
      <cdr:y>0.41415</cdr:y>
    </cdr:to>
    <cdr:sp macro="" textlink="">
      <cdr:nvSpPr>
        <cdr:cNvPr id="13" name="Down Arrow 12"/>
        <cdr:cNvSpPr/>
      </cdr:nvSpPr>
      <cdr:spPr>
        <a:xfrm xmlns:a="http://schemas.openxmlformats.org/drawingml/2006/main">
          <a:off x="5592688" y="2448322"/>
          <a:ext cx="1296162" cy="504081"/>
        </a:xfrm>
        <a:prstGeom xmlns:a="http://schemas.openxmlformats.org/drawingml/2006/main" prst="downArrow">
          <a:avLst/>
        </a:prstGeom>
        <a:solidFill xmlns:a="http://schemas.openxmlformats.org/drawingml/2006/main">
          <a:srgbClr val="FF66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a-IR"/>
        </a:p>
      </cdr:txBody>
    </cdr:sp>
  </cdr:relSizeAnchor>
  <cdr:relSizeAnchor xmlns:cdr="http://schemas.openxmlformats.org/drawingml/2006/chartDrawing">
    <cdr:from>
      <cdr:x>0.725</cdr:x>
      <cdr:y>0.39394</cdr:y>
    </cdr:from>
    <cdr:to>
      <cdr:x>0.86</cdr:x>
      <cdr:y>0.46464</cdr:y>
    </cdr:to>
    <cdr:sp macro="" textlink="">
      <cdr:nvSpPr>
        <cdr:cNvPr id="14" name="Down Arrow 13"/>
        <cdr:cNvSpPr/>
      </cdr:nvSpPr>
      <cdr:spPr>
        <a:xfrm xmlns:a="http://schemas.openxmlformats.org/drawingml/2006/main">
          <a:off x="6960840" y="2808362"/>
          <a:ext cx="1296162" cy="504009"/>
        </a:xfrm>
        <a:prstGeom xmlns:a="http://schemas.openxmlformats.org/drawingml/2006/main" prst="downArrow">
          <a:avLst/>
        </a:prstGeom>
        <a:solidFill xmlns:a="http://schemas.openxmlformats.org/drawingml/2006/main">
          <a:srgbClr val="FF66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a-IR"/>
        </a:p>
      </cdr:txBody>
    </cdr:sp>
  </cdr:relSizeAnchor>
  <cdr:relSizeAnchor xmlns:cdr="http://schemas.openxmlformats.org/drawingml/2006/chartDrawing">
    <cdr:from>
      <cdr:x>0.65</cdr:x>
      <cdr:y>0.77778</cdr:y>
    </cdr:from>
    <cdr:to>
      <cdr:x>0.785</cdr:x>
      <cdr:y>0.84848</cdr:y>
    </cdr:to>
    <cdr:sp macro="" textlink="">
      <cdr:nvSpPr>
        <cdr:cNvPr id="15" name="Down Arrow 14"/>
        <cdr:cNvSpPr/>
      </cdr:nvSpPr>
      <cdr:spPr>
        <a:xfrm xmlns:a="http://schemas.openxmlformats.org/drawingml/2006/main" rot="10800000">
          <a:off x="6240760" y="5544666"/>
          <a:ext cx="1296162" cy="504009"/>
        </a:xfrm>
        <a:prstGeom xmlns:a="http://schemas.openxmlformats.org/drawingml/2006/main" prst="downArrow">
          <a:avLst/>
        </a:prstGeom>
        <a:solidFill xmlns:a="http://schemas.openxmlformats.org/drawingml/2006/main">
          <a:srgbClr val="0000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a-IR"/>
        </a:p>
      </cdr:txBody>
    </cdr:sp>
  </cdr:relSizeAnchor>
  <cdr:relSizeAnchor xmlns:cdr="http://schemas.openxmlformats.org/drawingml/2006/chartDrawing">
    <cdr:from>
      <cdr:x>0.785</cdr:x>
      <cdr:y>0.68687</cdr:y>
    </cdr:from>
    <cdr:to>
      <cdr:x>0.91999</cdr:x>
      <cdr:y>0.75758</cdr:y>
    </cdr:to>
    <cdr:sp macro="" textlink="">
      <cdr:nvSpPr>
        <cdr:cNvPr id="16" name="Down Arrow 15"/>
        <cdr:cNvSpPr/>
      </cdr:nvSpPr>
      <cdr:spPr>
        <a:xfrm xmlns:a="http://schemas.openxmlformats.org/drawingml/2006/main" rot="10800000">
          <a:off x="7536904" y="4896594"/>
          <a:ext cx="1296066" cy="504080"/>
        </a:xfrm>
        <a:prstGeom xmlns:a="http://schemas.openxmlformats.org/drawingml/2006/main" prst="downArrow">
          <a:avLst/>
        </a:prstGeom>
        <a:solidFill xmlns:a="http://schemas.openxmlformats.org/drawingml/2006/main">
          <a:srgbClr val="0000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a-I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Line 14"/>
          <p:cNvSpPr>
            <a:spLocks noChangeShapeType="1"/>
          </p:cNvSpPr>
          <p:nvPr/>
        </p:nvSpPr>
        <p:spPr bwMode="auto">
          <a:xfrm>
            <a:off x="446406" y="810832"/>
            <a:ext cx="5758629" cy="0"/>
          </a:xfrm>
          <a:prstGeom prst="line">
            <a:avLst/>
          </a:prstGeom>
          <a:noFill/>
          <a:ln w="25400">
            <a:solidFill>
              <a:schemeClr val="tx1"/>
            </a:solidFill>
            <a:round/>
            <a:headEnd/>
            <a:tailEnd/>
          </a:ln>
          <a:effectLst/>
        </p:spPr>
        <p:txBody>
          <a:bodyPr/>
          <a:lstStyle/>
          <a:p>
            <a:pPr algn="l" rtl="0" eaLnBrk="0" hangingPunct="0">
              <a:spcBef>
                <a:spcPct val="20000"/>
              </a:spcBef>
              <a:buClr>
                <a:srgbClr val="A50021"/>
              </a:buClr>
              <a:buFont typeface="Wingdings" pitchFamily="2" charset="2"/>
              <a:buChar char="n"/>
              <a:defRPr/>
            </a:pPr>
            <a:endParaRPr lang="en-US" dirty="0">
              <a:latin typeface="Arial" charset="0"/>
              <a:cs typeface="B Mitra" pitchFamily="2" charset="-78"/>
            </a:endParaRPr>
          </a:p>
        </p:txBody>
      </p:sp>
      <p:sp>
        <p:nvSpPr>
          <p:cNvPr id="15" name="Line 15"/>
          <p:cNvSpPr>
            <a:spLocks noChangeShapeType="1"/>
          </p:cNvSpPr>
          <p:nvPr/>
        </p:nvSpPr>
        <p:spPr bwMode="auto">
          <a:xfrm>
            <a:off x="530660" y="9134226"/>
            <a:ext cx="5758628" cy="0"/>
          </a:xfrm>
          <a:prstGeom prst="line">
            <a:avLst/>
          </a:prstGeom>
          <a:noFill/>
          <a:ln w="25400">
            <a:solidFill>
              <a:schemeClr val="tx1"/>
            </a:solidFill>
            <a:round/>
            <a:headEnd/>
            <a:tailEnd/>
          </a:ln>
          <a:effectLst/>
        </p:spPr>
        <p:txBody>
          <a:bodyPr/>
          <a:lstStyle/>
          <a:p>
            <a:pPr algn="l" rtl="0" eaLnBrk="0" hangingPunct="0">
              <a:spcBef>
                <a:spcPct val="20000"/>
              </a:spcBef>
              <a:buClr>
                <a:srgbClr val="A50021"/>
              </a:buClr>
              <a:buFont typeface="Wingdings" pitchFamily="2" charset="2"/>
              <a:buChar char="n"/>
              <a:defRPr/>
            </a:pPr>
            <a:endParaRPr lang="en-US" dirty="0">
              <a:latin typeface="Arial" charset="0"/>
              <a:cs typeface="B Mitra" pitchFamily="2" charset="-78"/>
            </a:endParaRPr>
          </a:p>
        </p:txBody>
      </p:sp>
      <p:sp>
        <p:nvSpPr>
          <p:cNvPr id="16" name="Rectangle 28"/>
          <p:cNvSpPr>
            <a:spLocks noChangeArrowheads="1"/>
          </p:cNvSpPr>
          <p:nvPr/>
        </p:nvSpPr>
        <p:spPr bwMode="auto">
          <a:xfrm>
            <a:off x="741547" y="9301514"/>
            <a:ext cx="1040586" cy="276022"/>
          </a:xfrm>
          <a:prstGeom prst="rect">
            <a:avLst/>
          </a:prstGeom>
          <a:noFill/>
          <a:ln w="12700">
            <a:noFill/>
            <a:miter lim="800000"/>
            <a:headEnd/>
            <a:tailEnd/>
          </a:ln>
          <a:effectLst/>
        </p:spPr>
        <p:txBody>
          <a:bodyPr lIns="90488" tIns="44450" rIns="90488" bIns="44450">
            <a:spAutoFit/>
          </a:bodyPr>
          <a:lstStyle/>
          <a:p>
            <a:pPr algn="ctr" eaLnBrk="0" hangingPunct="0">
              <a:tabLst>
                <a:tab pos="285750" algn="l"/>
                <a:tab pos="6457950" algn="r"/>
              </a:tabLst>
              <a:defRPr/>
            </a:pPr>
            <a:r>
              <a:rPr lang="ar-SA" sz="1200" b="1" dirty="0">
                <a:latin typeface="Arial Narrow" pitchFamily="34" charset="0"/>
                <a:cs typeface="B Mitra" pitchFamily="2" charset="-78"/>
              </a:rPr>
              <a:t>صفحه </a:t>
            </a:r>
            <a:fld id="{9D053042-0B5C-47A9-88A3-6C2F89FE5F51}" type="slidenum">
              <a:rPr lang="ar-SA" sz="1200" b="1">
                <a:latin typeface="Arial Narrow" pitchFamily="34" charset="0"/>
                <a:cs typeface="B Mitra" pitchFamily="2" charset="-78"/>
              </a:rPr>
              <a:pPr algn="ctr" eaLnBrk="0" hangingPunct="0">
                <a:tabLst>
                  <a:tab pos="285750" algn="l"/>
                  <a:tab pos="6457950" algn="r"/>
                </a:tabLst>
                <a:defRPr/>
              </a:pPr>
              <a:t>‹#›</a:t>
            </a:fld>
            <a:r>
              <a:rPr lang="ar-SA" sz="1200" b="1" dirty="0">
                <a:latin typeface="Arial Narrow" pitchFamily="34" charset="0"/>
                <a:cs typeface="B Mitra" pitchFamily="2" charset="-78"/>
              </a:rPr>
              <a:t> </a:t>
            </a:r>
            <a:endParaRPr lang="en-US" sz="1200" b="1" dirty="0">
              <a:latin typeface="Arial Narrow" pitchFamily="34" charset="0"/>
              <a:cs typeface="B Mitra" pitchFamily="2" charset="-78"/>
            </a:endParaRPr>
          </a:p>
        </p:txBody>
      </p:sp>
      <p:sp>
        <p:nvSpPr>
          <p:cNvPr id="17" name="Rectangle 27"/>
          <p:cNvSpPr>
            <a:spLocks noChangeArrowheads="1"/>
          </p:cNvSpPr>
          <p:nvPr/>
        </p:nvSpPr>
        <p:spPr bwMode="auto">
          <a:xfrm>
            <a:off x="3333777" y="9303220"/>
            <a:ext cx="2955511" cy="272763"/>
          </a:xfrm>
          <a:prstGeom prst="rect">
            <a:avLst/>
          </a:prstGeom>
          <a:noFill/>
          <a:ln w="12700">
            <a:noFill/>
            <a:miter lim="800000"/>
            <a:headEnd/>
            <a:tailEnd/>
          </a:ln>
          <a:effectLst/>
        </p:spPr>
        <p:txBody>
          <a:bodyPr lIns="87221" tIns="42845" rIns="87221" bIns="42845">
            <a:spAutoFit/>
          </a:bodyPr>
          <a:lstStyle/>
          <a:p>
            <a:pPr defTabSz="881063" eaLnBrk="0" hangingPunct="0">
              <a:spcBef>
                <a:spcPct val="20000"/>
              </a:spcBef>
              <a:buClr>
                <a:srgbClr val="A50021"/>
              </a:buClr>
              <a:buFont typeface="Wingdings" pitchFamily="2" charset="2"/>
              <a:buNone/>
              <a:tabLst>
                <a:tab pos="276225" algn="l"/>
                <a:tab pos="3140075" algn="ctr"/>
                <a:tab pos="6224588" algn="r"/>
              </a:tabLst>
              <a:defRPr/>
            </a:pPr>
            <a:r>
              <a:rPr lang="fa-IR" sz="1200" b="1" dirty="0">
                <a:latin typeface="Arial" charset="0"/>
                <a:cs typeface="B Mitra" pitchFamily="2" charset="-78"/>
              </a:rPr>
              <a:t>ويرايش </a:t>
            </a:r>
            <a:r>
              <a:rPr lang="fa-IR" sz="1200" b="1" u="sng" dirty="0">
                <a:latin typeface="Arial" charset="0"/>
                <a:cs typeface="B Mitra" pitchFamily="2" charset="-78"/>
              </a:rPr>
              <a:t>1</a:t>
            </a:r>
            <a:r>
              <a:rPr lang="fa-IR" sz="1200" b="1" dirty="0">
                <a:latin typeface="Arial" charset="0"/>
                <a:cs typeface="B Mitra" pitchFamily="2" charset="-78"/>
              </a:rPr>
              <a:t> ، بهمن‌ماه 1395</a:t>
            </a:r>
            <a:endParaRPr lang="en-US" sz="1200" b="1" dirty="0">
              <a:latin typeface="Albertus" pitchFamily="34" charset="0"/>
              <a:cs typeface="B Mitra" pitchFamily="2" charset="-78"/>
            </a:endParaRPr>
          </a:p>
        </p:txBody>
      </p:sp>
      <p:pic>
        <p:nvPicPr>
          <p:cNvPr id="18" name="Picture 2" descr="E:\My Projects\EFQM\Khozestan_Steel (1388)\KSC Logo.jpg"/>
          <p:cNvPicPr>
            <a:picLocks noChangeAspect="1" noChangeArrowheads="1"/>
          </p:cNvPicPr>
          <p:nvPr/>
        </p:nvPicPr>
        <p:blipFill>
          <a:blip r:embed="rId2" cstate="print"/>
          <a:srcRect/>
          <a:stretch>
            <a:fillRect/>
          </a:stretch>
        </p:blipFill>
        <p:spPr bwMode="auto">
          <a:xfrm>
            <a:off x="149317" y="144243"/>
            <a:ext cx="1117043" cy="824167"/>
          </a:xfrm>
          <a:prstGeom prst="rect">
            <a:avLst/>
          </a:prstGeom>
          <a:noFill/>
          <a:ln w="9525">
            <a:noFill/>
            <a:miter lim="800000"/>
            <a:headEnd/>
            <a:tailEnd/>
          </a:ln>
        </p:spPr>
      </p:pic>
      <p:sp>
        <p:nvSpPr>
          <p:cNvPr id="19" name="Rectangle 18"/>
          <p:cNvSpPr>
            <a:spLocks noChangeArrowheads="1"/>
          </p:cNvSpPr>
          <p:nvPr/>
        </p:nvSpPr>
        <p:spPr bwMode="auto">
          <a:xfrm>
            <a:off x="1044405" y="388921"/>
            <a:ext cx="4802705" cy="303718"/>
          </a:xfrm>
          <a:prstGeom prst="rect">
            <a:avLst/>
          </a:prstGeom>
          <a:noFill/>
          <a:ln w="12700">
            <a:noFill/>
            <a:miter lim="800000"/>
            <a:headEnd/>
            <a:tailEnd/>
          </a:ln>
          <a:effectLst/>
        </p:spPr>
        <p:txBody>
          <a:bodyPr wrap="square" lIns="87221" tIns="42845" rIns="87221" bIns="42845">
            <a:spAutoFit/>
          </a:bodyPr>
          <a:lstStyle>
            <a:defPPr>
              <a:defRPr lang="en-US"/>
            </a:defPPr>
            <a:lvl1pPr algn="r" rtl="1" fontAlgn="base">
              <a:spcBef>
                <a:spcPct val="0"/>
              </a:spcBef>
              <a:spcAft>
                <a:spcPct val="0"/>
              </a:spcAft>
              <a:defRPr sz="2300" kern="1200">
                <a:solidFill>
                  <a:schemeClr val="tx1"/>
                </a:solidFill>
                <a:latin typeface="Arial" pitchFamily="34" charset="0"/>
                <a:ea typeface="+mn-ea"/>
                <a:cs typeface="Mitra" pitchFamily="2" charset="-78"/>
              </a:defRPr>
            </a:lvl1pPr>
            <a:lvl2pPr marL="514350" indent="-57150" algn="r" rtl="1" fontAlgn="base">
              <a:spcBef>
                <a:spcPct val="0"/>
              </a:spcBef>
              <a:spcAft>
                <a:spcPct val="0"/>
              </a:spcAft>
              <a:defRPr sz="2300" kern="1200">
                <a:solidFill>
                  <a:schemeClr val="tx1"/>
                </a:solidFill>
                <a:latin typeface="Arial" pitchFamily="34" charset="0"/>
                <a:ea typeface="+mn-ea"/>
                <a:cs typeface="Mitra" pitchFamily="2" charset="-78"/>
              </a:defRPr>
            </a:lvl2pPr>
            <a:lvl3pPr marL="1028700" indent="-114300" algn="r" rtl="1" fontAlgn="base">
              <a:spcBef>
                <a:spcPct val="0"/>
              </a:spcBef>
              <a:spcAft>
                <a:spcPct val="0"/>
              </a:spcAft>
              <a:defRPr sz="2300" kern="1200">
                <a:solidFill>
                  <a:schemeClr val="tx1"/>
                </a:solidFill>
                <a:latin typeface="Arial" pitchFamily="34" charset="0"/>
                <a:ea typeface="+mn-ea"/>
                <a:cs typeface="Mitra" pitchFamily="2" charset="-78"/>
              </a:defRPr>
            </a:lvl3pPr>
            <a:lvl4pPr marL="1543050" indent="-171450" algn="r" rtl="1" fontAlgn="base">
              <a:spcBef>
                <a:spcPct val="0"/>
              </a:spcBef>
              <a:spcAft>
                <a:spcPct val="0"/>
              </a:spcAft>
              <a:defRPr sz="2300" kern="1200">
                <a:solidFill>
                  <a:schemeClr val="tx1"/>
                </a:solidFill>
                <a:latin typeface="Arial" pitchFamily="34" charset="0"/>
                <a:ea typeface="+mn-ea"/>
                <a:cs typeface="Mitra" pitchFamily="2" charset="-78"/>
              </a:defRPr>
            </a:lvl4pPr>
            <a:lvl5pPr marL="2057400" indent="-228600" algn="r" rtl="1" fontAlgn="base">
              <a:spcBef>
                <a:spcPct val="0"/>
              </a:spcBef>
              <a:spcAft>
                <a:spcPct val="0"/>
              </a:spcAft>
              <a:defRPr sz="2300" kern="1200">
                <a:solidFill>
                  <a:schemeClr val="tx1"/>
                </a:solidFill>
                <a:latin typeface="Arial" pitchFamily="34" charset="0"/>
                <a:ea typeface="+mn-ea"/>
                <a:cs typeface="Mitra" pitchFamily="2" charset="-78"/>
              </a:defRPr>
            </a:lvl5pPr>
            <a:lvl6pPr marL="2286000" algn="r" defTabSz="914400" rtl="1" eaLnBrk="1" latinLnBrk="0" hangingPunct="1">
              <a:defRPr sz="2300" kern="1200">
                <a:solidFill>
                  <a:schemeClr val="tx1"/>
                </a:solidFill>
                <a:latin typeface="Arial" pitchFamily="34" charset="0"/>
                <a:ea typeface="+mn-ea"/>
                <a:cs typeface="Mitra" pitchFamily="2" charset="-78"/>
              </a:defRPr>
            </a:lvl6pPr>
            <a:lvl7pPr marL="2743200" algn="r" defTabSz="914400" rtl="1" eaLnBrk="1" latinLnBrk="0" hangingPunct="1">
              <a:defRPr sz="2300" kern="1200">
                <a:solidFill>
                  <a:schemeClr val="tx1"/>
                </a:solidFill>
                <a:latin typeface="Arial" pitchFamily="34" charset="0"/>
                <a:ea typeface="+mn-ea"/>
                <a:cs typeface="Mitra" pitchFamily="2" charset="-78"/>
              </a:defRPr>
            </a:lvl7pPr>
            <a:lvl8pPr marL="3200400" algn="r" defTabSz="914400" rtl="1" eaLnBrk="1" latinLnBrk="0" hangingPunct="1">
              <a:defRPr sz="2300" kern="1200">
                <a:solidFill>
                  <a:schemeClr val="tx1"/>
                </a:solidFill>
                <a:latin typeface="Arial" pitchFamily="34" charset="0"/>
                <a:ea typeface="+mn-ea"/>
                <a:cs typeface="Mitra" pitchFamily="2" charset="-78"/>
              </a:defRPr>
            </a:lvl8pPr>
            <a:lvl9pPr marL="3657600" algn="r" defTabSz="914400" rtl="1" eaLnBrk="1" latinLnBrk="0" hangingPunct="1">
              <a:defRPr sz="2300" kern="1200">
                <a:solidFill>
                  <a:schemeClr val="tx1"/>
                </a:solidFill>
                <a:latin typeface="Arial" pitchFamily="34" charset="0"/>
                <a:ea typeface="+mn-ea"/>
                <a:cs typeface="Mitra" pitchFamily="2" charset="-78"/>
              </a:defRPr>
            </a:lvl9pPr>
          </a:lstStyle>
          <a:p>
            <a:pPr algn="ctr" defTabSz="881063" eaLnBrk="0" hangingPunct="0">
              <a:spcBef>
                <a:spcPct val="20000"/>
              </a:spcBef>
              <a:buClr>
                <a:srgbClr val="A50021"/>
              </a:buClr>
              <a:tabLst>
                <a:tab pos="276225" algn="l"/>
                <a:tab pos="3140075" algn="ctr"/>
                <a:tab pos="6224588" algn="r"/>
              </a:tabLst>
              <a:defRPr/>
            </a:pPr>
            <a:r>
              <a:rPr lang="fa-IR" sz="1400" b="1" dirty="0">
                <a:latin typeface="Arial" charset="0"/>
                <a:cs typeface="B Titr" panose="00000700000000000000" pitchFamily="2" charset="-78"/>
              </a:rPr>
              <a:t>تحلیلی بر تحولات صنعت فولاد و چشم‌انداز پیش‌رو</a:t>
            </a:r>
            <a:endParaRPr lang="en-US" sz="1300" b="1" dirty="0">
              <a:latin typeface="Albertus" pitchFamily="34" charset="0"/>
              <a:cs typeface="B Titr" panose="00000700000000000000" pitchFamily="2" charset="-78"/>
            </a:endParaRPr>
          </a:p>
        </p:txBody>
      </p:sp>
    </p:spTree>
    <p:extLst>
      <p:ext uri="{BB962C8B-B14F-4D97-AF65-F5344CB8AC3E}">
        <p14:creationId xmlns:p14="http://schemas.microsoft.com/office/powerpoint/2010/main" val="3752400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4"/>
          <p:cNvSpPr>
            <a:spLocks noGrp="1" noRot="1" noChangeAspect="1" noChangeArrowheads="1" noTextEdit="1"/>
          </p:cNvSpPr>
          <p:nvPr>
            <p:ph type="sldImg" idx="2"/>
          </p:nvPr>
        </p:nvSpPr>
        <p:spPr bwMode="auto">
          <a:xfrm>
            <a:off x="212725" y="439738"/>
            <a:ext cx="6334125" cy="4525962"/>
          </a:xfrm>
          <a:prstGeom prst="rect">
            <a:avLst/>
          </a:prstGeom>
          <a:noFill/>
          <a:ln w="9525">
            <a:solidFill>
              <a:srgbClr val="000000"/>
            </a:solidFill>
            <a:miter lim="800000"/>
            <a:headEnd/>
            <a:tailEnd/>
          </a:ln>
        </p:spPr>
      </p:sp>
      <p:sp>
        <p:nvSpPr>
          <p:cNvPr id="7183" name="Text Box 15"/>
          <p:cNvSpPr txBox="1">
            <a:spLocks noChangeArrowheads="1"/>
          </p:cNvSpPr>
          <p:nvPr/>
        </p:nvSpPr>
        <p:spPr bwMode="auto">
          <a:xfrm>
            <a:off x="6061780" y="9668364"/>
            <a:ext cx="579120" cy="265598"/>
          </a:xfrm>
          <a:prstGeom prst="rect">
            <a:avLst/>
          </a:prstGeom>
          <a:noFill/>
          <a:ln w="12700">
            <a:noFill/>
            <a:miter lim="800000"/>
            <a:headEnd/>
            <a:tailEnd/>
          </a:ln>
          <a:effectLst/>
        </p:spPr>
        <p:txBody>
          <a:bodyPr wrap="none" lIns="93878" tIns="46938" rIns="93878" bIns="46938" anchor="ctr">
            <a:spAutoFit/>
          </a:bodyPr>
          <a:lstStyle/>
          <a:p>
            <a:pPr algn="ctr" defTabSz="938213" rtl="0" eaLnBrk="0" hangingPunct="0">
              <a:spcBef>
                <a:spcPct val="50000"/>
              </a:spcBef>
              <a:defRPr/>
            </a:pPr>
            <a:r>
              <a:rPr lang="en-US" sz="1100" dirty="0">
                <a:latin typeface="Arial" charset="0"/>
                <a:cs typeface="B Mitra" pitchFamily="2" charset="-78"/>
              </a:rPr>
              <a:t>IV- </a:t>
            </a:r>
            <a:fld id="{EE7C5B51-B2E2-4A35-A921-0E0B96173D9E}" type="slidenum">
              <a:rPr lang="ar-SA" sz="1100">
                <a:latin typeface="Arial" charset="0"/>
                <a:cs typeface="+mn-cs"/>
              </a:rPr>
              <a:pPr algn="ctr" defTabSz="938213" rtl="0" eaLnBrk="0" hangingPunct="0">
                <a:spcBef>
                  <a:spcPct val="50000"/>
                </a:spcBef>
                <a:defRPr/>
              </a:pPr>
              <a:t>‹#›</a:t>
            </a:fld>
            <a:endParaRPr lang="en-US" sz="1300" dirty="0">
              <a:latin typeface="Arial" charset="0"/>
              <a:cs typeface="B Mitra" pitchFamily="2" charset="-78"/>
            </a:endParaRPr>
          </a:p>
        </p:txBody>
      </p:sp>
      <p:sp>
        <p:nvSpPr>
          <p:cNvPr id="7184" name="Text Box 16"/>
          <p:cNvSpPr txBox="1">
            <a:spLocks noChangeArrowheads="1"/>
          </p:cNvSpPr>
          <p:nvPr/>
        </p:nvSpPr>
        <p:spPr bwMode="auto">
          <a:xfrm>
            <a:off x="221180" y="9668364"/>
            <a:ext cx="1582600" cy="265598"/>
          </a:xfrm>
          <a:prstGeom prst="rect">
            <a:avLst/>
          </a:prstGeom>
          <a:noFill/>
          <a:ln w="12700">
            <a:noFill/>
            <a:miter lim="800000"/>
            <a:headEnd/>
            <a:tailEnd/>
          </a:ln>
          <a:effectLst/>
        </p:spPr>
        <p:txBody>
          <a:bodyPr wrap="none" lIns="93878" tIns="46938" rIns="93878" bIns="46938" anchor="ctr">
            <a:spAutoFit/>
          </a:bodyPr>
          <a:lstStyle/>
          <a:p>
            <a:pPr algn="l" defTabSz="938213" rtl="0" eaLnBrk="0" hangingPunct="0">
              <a:spcBef>
                <a:spcPct val="50000"/>
              </a:spcBef>
              <a:defRPr/>
            </a:pPr>
            <a:r>
              <a:rPr lang="en-GB" sz="1100" dirty="0">
                <a:latin typeface="Arial" charset="0"/>
                <a:cs typeface="B Mitra" pitchFamily="2" charset="-78"/>
              </a:rPr>
              <a:t>Leadership Jumpstart </a:t>
            </a:r>
            <a:endParaRPr lang="en-US" sz="1100" dirty="0">
              <a:latin typeface="Arial" charset="0"/>
              <a:cs typeface="B Mitra" pitchFamily="2" charset="-78"/>
            </a:endParaRPr>
          </a:p>
        </p:txBody>
      </p:sp>
      <p:sp>
        <p:nvSpPr>
          <p:cNvPr id="7185" name="Line 17"/>
          <p:cNvSpPr>
            <a:spLocks noChangeShapeType="1"/>
          </p:cNvSpPr>
          <p:nvPr/>
        </p:nvSpPr>
        <p:spPr bwMode="auto">
          <a:xfrm>
            <a:off x="147986" y="9685219"/>
            <a:ext cx="6371229" cy="0"/>
          </a:xfrm>
          <a:prstGeom prst="line">
            <a:avLst/>
          </a:prstGeom>
          <a:noFill/>
          <a:ln w="12700">
            <a:solidFill>
              <a:schemeClr val="tx1"/>
            </a:solidFill>
            <a:round/>
            <a:headEnd/>
            <a:tailEnd/>
          </a:ln>
          <a:effectLst/>
        </p:spPr>
        <p:txBody>
          <a:bodyPr wrap="none" anchor="ctr"/>
          <a:lstStyle/>
          <a:p>
            <a:pPr algn="l" rtl="0" eaLnBrk="0" hangingPunct="0">
              <a:spcBef>
                <a:spcPct val="20000"/>
              </a:spcBef>
              <a:buClr>
                <a:srgbClr val="A50021"/>
              </a:buClr>
              <a:buFont typeface="Wingdings" pitchFamily="2" charset="2"/>
              <a:buChar char="n"/>
              <a:defRPr/>
            </a:pPr>
            <a:endParaRPr lang="en-US" dirty="0">
              <a:latin typeface="Arial" charset="0"/>
              <a:cs typeface="B Mitra" pitchFamily="2" charset="-78"/>
            </a:endParaRPr>
          </a:p>
        </p:txBody>
      </p:sp>
      <p:sp>
        <p:nvSpPr>
          <p:cNvPr id="7186" name="Rectangle 18"/>
          <p:cNvSpPr>
            <a:spLocks noChangeArrowheads="1"/>
          </p:cNvSpPr>
          <p:nvPr/>
        </p:nvSpPr>
        <p:spPr bwMode="auto">
          <a:xfrm>
            <a:off x="147984" y="163592"/>
            <a:ext cx="2297716" cy="244593"/>
          </a:xfrm>
          <a:prstGeom prst="rect">
            <a:avLst/>
          </a:prstGeom>
          <a:noFill/>
          <a:ln w="9525">
            <a:noFill/>
            <a:miter lim="800000"/>
            <a:headEnd/>
            <a:tailEnd/>
          </a:ln>
          <a:effectLst/>
        </p:spPr>
        <p:txBody>
          <a:bodyPr lIns="93878" tIns="46938" rIns="93878" bIns="46938" anchor="ctr"/>
          <a:lstStyle/>
          <a:p>
            <a:pPr algn="l" defTabSz="938213" rtl="0">
              <a:defRPr/>
            </a:pPr>
            <a:endParaRPr lang="en-US" sz="1100" i="1" dirty="0">
              <a:solidFill>
                <a:schemeClr val="tx2"/>
              </a:solidFill>
              <a:latin typeface="Arial" charset="0"/>
              <a:cs typeface="B Mitra" pitchFamily="2" charset="-78"/>
            </a:endParaRPr>
          </a:p>
        </p:txBody>
      </p:sp>
      <p:sp>
        <p:nvSpPr>
          <p:cNvPr id="7187" name="Rectangle 19"/>
          <p:cNvSpPr>
            <a:spLocks noChangeArrowheads="1"/>
          </p:cNvSpPr>
          <p:nvPr/>
        </p:nvSpPr>
        <p:spPr bwMode="auto">
          <a:xfrm>
            <a:off x="5017105" y="-1588"/>
            <a:ext cx="1758930" cy="265598"/>
          </a:xfrm>
          <a:prstGeom prst="rect">
            <a:avLst/>
          </a:prstGeom>
          <a:noFill/>
          <a:ln w="9525">
            <a:noFill/>
            <a:miter lim="800000"/>
            <a:headEnd/>
            <a:tailEnd/>
          </a:ln>
          <a:effectLst/>
        </p:spPr>
        <p:txBody>
          <a:bodyPr wrap="none" lIns="93878" tIns="46938" rIns="93878" bIns="46938">
            <a:spAutoFit/>
          </a:bodyPr>
          <a:lstStyle/>
          <a:p>
            <a:pPr algn="l" defTabSz="938213" rtl="0">
              <a:defRPr/>
            </a:pPr>
            <a:r>
              <a:rPr lang="en-US" sz="1100" i="1" dirty="0">
                <a:solidFill>
                  <a:schemeClr val="tx2"/>
                </a:solidFill>
                <a:latin typeface="Arial" charset="0"/>
                <a:cs typeface="B Mitra" pitchFamily="2" charset="-78"/>
              </a:rPr>
              <a:t>Coach’s Resource Guide</a:t>
            </a:r>
          </a:p>
        </p:txBody>
      </p:sp>
      <p:sp>
        <p:nvSpPr>
          <p:cNvPr id="7188" name="Line 20"/>
          <p:cNvSpPr>
            <a:spLocks noChangeShapeType="1"/>
          </p:cNvSpPr>
          <p:nvPr/>
        </p:nvSpPr>
        <p:spPr bwMode="auto">
          <a:xfrm>
            <a:off x="147986" y="244593"/>
            <a:ext cx="6371229" cy="0"/>
          </a:xfrm>
          <a:prstGeom prst="line">
            <a:avLst/>
          </a:prstGeom>
          <a:noFill/>
          <a:ln w="12700">
            <a:solidFill>
              <a:schemeClr val="tx1"/>
            </a:solidFill>
            <a:round/>
            <a:headEnd/>
            <a:tailEnd/>
          </a:ln>
          <a:effectLst/>
        </p:spPr>
        <p:txBody>
          <a:bodyPr wrap="none" anchor="ctr"/>
          <a:lstStyle/>
          <a:p>
            <a:pPr algn="l" rtl="0" eaLnBrk="0" hangingPunct="0">
              <a:spcBef>
                <a:spcPct val="20000"/>
              </a:spcBef>
              <a:buClr>
                <a:srgbClr val="A50021"/>
              </a:buClr>
              <a:buFont typeface="Wingdings" pitchFamily="2" charset="2"/>
              <a:buChar char="n"/>
              <a:defRPr/>
            </a:pPr>
            <a:endParaRPr lang="en-US" dirty="0">
              <a:latin typeface="Arial" charset="0"/>
              <a:cs typeface="B Mitra" pitchFamily="2" charset="-78"/>
            </a:endParaRPr>
          </a:p>
        </p:txBody>
      </p:sp>
      <p:sp>
        <p:nvSpPr>
          <p:cNvPr id="7194" name="Text Box 26"/>
          <p:cNvSpPr txBox="1">
            <a:spLocks noChangeArrowheads="1"/>
          </p:cNvSpPr>
          <p:nvPr/>
        </p:nvSpPr>
        <p:spPr bwMode="auto">
          <a:xfrm>
            <a:off x="3336782" y="9493040"/>
            <a:ext cx="3322459" cy="236264"/>
          </a:xfrm>
          <a:prstGeom prst="rect">
            <a:avLst/>
          </a:prstGeom>
          <a:noFill/>
          <a:ln w="9525">
            <a:noFill/>
            <a:miter lim="800000"/>
            <a:headEnd/>
            <a:tailEnd/>
          </a:ln>
          <a:effectLst/>
        </p:spPr>
        <p:txBody>
          <a:bodyPr lIns="95472" tIns="47736" rIns="95472" bIns="47736">
            <a:spAutoFit/>
          </a:bodyPr>
          <a:lstStyle/>
          <a:p>
            <a:pPr defTabSz="954088" rtl="0" eaLnBrk="0" hangingPunct="0">
              <a:defRPr/>
            </a:pPr>
            <a:r>
              <a:rPr lang="en-US" sz="900" i="1" dirty="0">
                <a:solidFill>
                  <a:srgbClr val="AAAAAA"/>
                </a:solidFill>
                <a:latin typeface="Arial" charset="0"/>
                <a:cs typeface="B Mitra" pitchFamily="2" charset="-78"/>
              </a:rPr>
              <a:t>Copyright © 2003 Motorola. All rights reserved.</a:t>
            </a:r>
          </a:p>
        </p:txBody>
      </p:sp>
      <p:sp>
        <p:nvSpPr>
          <p:cNvPr id="7208" name="Line 40"/>
          <p:cNvSpPr>
            <a:spLocks noChangeShapeType="1"/>
          </p:cNvSpPr>
          <p:nvPr/>
        </p:nvSpPr>
        <p:spPr bwMode="auto">
          <a:xfrm>
            <a:off x="2039940" y="9683631"/>
            <a:ext cx="4531783" cy="0"/>
          </a:xfrm>
          <a:prstGeom prst="line">
            <a:avLst/>
          </a:prstGeom>
          <a:noFill/>
          <a:ln w="9525">
            <a:solidFill>
              <a:schemeClr val="tx1"/>
            </a:solidFill>
            <a:round/>
            <a:headEnd/>
            <a:tailEnd/>
          </a:ln>
          <a:effectLst/>
        </p:spPr>
        <p:txBody>
          <a:bodyPr/>
          <a:lstStyle/>
          <a:p>
            <a:pPr algn="l" rtl="0" eaLnBrk="0" hangingPunct="0">
              <a:spcBef>
                <a:spcPct val="20000"/>
              </a:spcBef>
              <a:buClr>
                <a:srgbClr val="A50021"/>
              </a:buClr>
              <a:buFont typeface="Wingdings" pitchFamily="2" charset="2"/>
              <a:buChar char="n"/>
              <a:defRPr/>
            </a:pPr>
            <a:endParaRPr lang="en-US" dirty="0">
              <a:latin typeface="Arial" charset="0"/>
              <a:cs typeface="B Mitra" pitchFamily="2" charset="-78"/>
            </a:endParaRPr>
          </a:p>
        </p:txBody>
      </p:sp>
      <p:sp>
        <p:nvSpPr>
          <p:cNvPr id="7209" name="Rectangle 41"/>
          <p:cNvSpPr>
            <a:spLocks noGrp="1" noChangeArrowheads="1"/>
          </p:cNvSpPr>
          <p:nvPr>
            <p:ph type="body" sz="quarter" idx="3"/>
          </p:nvPr>
        </p:nvSpPr>
        <p:spPr bwMode="auto">
          <a:xfrm>
            <a:off x="453497" y="5214265"/>
            <a:ext cx="5967060" cy="4385189"/>
          </a:xfrm>
          <a:prstGeom prst="rect">
            <a:avLst/>
          </a:prstGeom>
          <a:noFill/>
          <a:ln w="9525">
            <a:noFill/>
            <a:miter lim="800000"/>
            <a:headEnd/>
            <a:tailEnd/>
          </a:ln>
          <a:effectLst/>
        </p:spPr>
        <p:txBody>
          <a:bodyPr vert="horz" wrap="square" lIns="95472" tIns="47736" rIns="95472" bIns="47736" numCol="1" anchor="t" anchorCtr="0" compatLnSpc="1">
            <a:prstTxWarp prst="textNoShape">
              <a:avLst/>
            </a:prstTxWarp>
          </a:bodyPr>
          <a:lstStyle/>
          <a:p>
            <a:pPr lvl="0"/>
            <a:r>
              <a:rPr lang="en-US" noProof="0"/>
              <a:t>Click to edit Master text styles	</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3630851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400" kern="1200">
        <a:solidFill>
          <a:schemeClr val="tx1"/>
        </a:solidFill>
        <a:latin typeface="Arial" charset="0"/>
        <a:ea typeface="+mn-ea"/>
        <a:cs typeface="+mn-cs"/>
      </a:defRPr>
    </a:lvl1pPr>
    <a:lvl2pPr marL="260350" indent="-131763" algn="l" rtl="0" eaLnBrk="0" fontAlgn="base" hangingPunct="0">
      <a:spcBef>
        <a:spcPct val="0"/>
      </a:spcBef>
      <a:spcAft>
        <a:spcPct val="0"/>
      </a:spcAft>
      <a:defRPr sz="1400" kern="1200">
        <a:solidFill>
          <a:schemeClr val="tx1"/>
        </a:solidFill>
        <a:latin typeface="Arial" charset="0"/>
        <a:ea typeface="+mn-ea"/>
        <a:cs typeface="+mn-cs"/>
      </a:defRPr>
    </a:lvl2pPr>
    <a:lvl3pPr marL="520700" indent="-131763" algn="l" rtl="0" eaLnBrk="0" fontAlgn="base" hangingPunct="0">
      <a:spcBef>
        <a:spcPct val="30000"/>
      </a:spcBef>
      <a:spcAft>
        <a:spcPct val="0"/>
      </a:spcAft>
      <a:defRPr sz="1400" kern="1200">
        <a:solidFill>
          <a:schemeClr val="tx1"/>
        </a:solidFill>
        <a:latin typeface="Arial" charset="0"/>
        <a:ea typeface="+mn-ea"/>
        <a:cs typeface="+mn-cs"/>
      </a:defRPr>
    </a:lvl3pPr>
    <a:lvl4pPr marL="766763" indent="-117475" algn="l" rtl="0" eaLnBrk="0" fontAlgn="base" hangingPunct="0">
      <a:spcBef>
        <a:spcPct val="30000"/>
      </a:spcBef>
      <a:spcAft>
        <a:spcPct val="0"/>
      </a:spcAft>
      <a:defRPr sz="1400" kern="1200">
        <a:solidFill>
          <a:schemeClr val="tx1"/>
        </a:solidFill>
        <a:latin typeface="Arial" charset="0"/>
        <a:ea typeface="+mn-ea"/>
        <a:cs typeface="+mn-cs"/>
      </a:defRPr>
    </a:lvl4pPr>
    <a:lvl5pPr marL="1028700" indent="-131763" algn="l" rtl="0" eaLnBrk="0" fontAlgn="base" hangingPunct="0">
      <a:spcBef>
        <a:spcPct val="30000"/>
      </a:spcBef>
      <a:spcAft>
        <a:spcPct val="0"/>
      </a:spcAft>
      <a:defRPr sz="1400" kern="1200">
        <a:solidFill>
          <a:schemeClr val="tx1"/>
        </a:solidFill>
        <a:latin typeface="Arial" charset="0"/>
        <a:ea typeface="+mn-ea"/>
        <a:cs typeface="+mn-cs"/>
      </a:defRPr>
    </a:lvl5pPr>
    <a:lvl6pPr marL="2571750" algn="l" defTabSz="1028700" rtl="0" eaLnBrk="1" latinLnBrk="0" hangingPunct="1">
      <a:defRPr sz="1400" kern="1200">
        <a:solidFill>
          <a:schemeClr val="tx1"/>
        </a:solidFill>
        <a:latin typeface="+mn-lt"/>
        <a:ea typeface="+mn-ea"/>
        <a:cs typeface="+mn-cs"/>
      </a:defRPr>
    </a:lvl6pPr>
    <a:lvl7pPr marL="3086100" algn="l" defTabSz="1028700" rtl="0" eaLnBrk="1" latinLnBrk="0" hangingPunct="1">
      <a:defRPr sz="1400" kern="1200">
        <a:solidFill>
          <a:schemeClr val="tx1"/>
        </a:solidFill>
        <a:latin typeface="+mn-lt"/>
        <a:ea typeface="+mn-ea"/>
        <a:cs typeface="+mn-cs"/>
      </a:defRPr>
    </a:lvl7pPr>
    <a:lvl8pPr marL="3600450" algn="l" defTabSz="1028700" rtl="0" eaLnBrk="1" latinLnBrk="0" hangingPunct="1">
      <a:defRPr sz="1400" kern="1200">
        <a:solidFill>
          <a:schemeClr val="tx1"/>
        </a:solidFill>
        <a:latin typeface="+mn-lt"/>
        <a:ea typeface="+mn-ea"/>
        <a:cs typeface="+mn-cs"/>
      </a:defRPr>
    </a:lvl8pPr>
    <a:lvl9pPr marL="4114800" algn="l" defTabSz="102870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0963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461963" y="750888"/>
            <a:ext cx="6108700" cy="4365625"/>
          </a:xfrm>
          <a:ln/>
        </p:spPr>
      </p:sp>
      <p:sp>
        <p:nvSpPr>
          <p:cNvPr id="71683" name="Rectangle 3"/>
          <p:cNvSpPr>
            <a:spLocks noGrp="1" noChangeArrowheads="1"/>
          </p:cNvSpPr>
          <p:nvPr>
            <p:ph type="body" idx="1"/>
          </p:nvPr>
        </p:nvSpPr>
        <p:spPr>
          <a:xfrm>
            <a:off x="610457" y="5343747"/>
            <a:ext cx="5758309" cy="3488217"/>
          </a:xfrm>
          <a:noFill/>
          <a:ln/>
        </p:spPr>
        <p:txBody>
          <a:bodyPr lIns="91512" tIns="45755" rIns="91512" bIns="45755"/>
          <a:lstStyle/>
          <a:p>
            <a:endParaRPr lang="fa-IR" dirty="0">
              <a:latin typeface="Arial" pitchFamily="34" charset="0"/>
            </a:endParaRPr>
          </a:p>
        </p:txBody>
      </p:sp>
    </p:spTree>
    <p:extLst>
      <p:ext uri="{BB962C8B-B14F-4D97-AF65-F5344CB8AC3E}">
        <p14:creationId xmlns:p14="http://schemas.microsoft.com/office/powerpoint/2010/main" val="287841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C5.jpg"/>
          <p:cNvPicPr>
            <a:picLocks noChangeAspect="1"/>
          </p:cNvPicPr>
          <p:nvPr userDrawn="1"/>
        </p:nvPicPr>
        <p:blipFill>
          <a:blip r:embed="rId2" cstate="print">
            <a:duotone>
              <a:schemeClr val="accent6">
                <a:shade val="45000"/>
                <a:satMod val="135000"/>
              </a:schemeClr>
              <a:prstClr val="white"/>
            </a:duotone>
          </a:blip>
          <a:srcRect/>
          <a:stretch>
            <a:fillRect/>
          </a:stretch>
        </p:blipFill>
        <p:spPr bwMode="auto">
          <a:xfrm>
            <a:off x="0" y="4699000"/>
            <a:ext cx="3571875" cy="2501900"/>
          </a:xfrm>
          <a:prstGeom prst="rect">
            <a:avLst/>
          </a:prstGeom>
          <a:noFill/>
          <a:ln w="9525">
            <a:noFill/>
            <a:miter lim="800000"/>
            <a:headEnd/>
            <a:tailEnd/>
          </a:ln>
        </p:spPr>
      </p:pic>
      <p:sp>
        <p:nvSpPr>
          <p:cNvPr id="9" name="Rectangle 11"/>
          <p:cNvSpPr>
            <a:spLocks noChangeArrowheads="1"/>
          </p:cNvSpPr>
          <p:nvPr userDrawn="1"/>
        </p:nvSpPr>
        <p:spPr bwMode="auto">
          <a:xfrm>
            <a:off x="250825" y="5581650"/>
            <a:ext cx="9615488" cy="112713"/>
          </a:xfrm>
          <a:prstGeom prst="rect">
            <a:avLst/>
          </a:prstGeom>
          <a:solidFill>
            <a:srgbClr val="FF6600"/>
          </a:solidFill>
          <a:ln w="12700">
            <a:solidFill>
              <a:srgbClr val="FF6600"/>
            </a:solidFill>
            <a:miter lim="800000"/>
            <a:headEnd type="none" w="sm" len="sm"/>
            <a:tailEnd type="none" w="sm" len="sm"/>
          </a:ln>
        </p:spPr>
        <p:txBody>
          <a:bodyPr wrap="none" lIns="102870" tIns="51435" rIns="102870" bIns="51435" anchor="ctr"/>
          <a:lstStyle/>
          <a:p>
            <a:pPr algn="l" rtl="0" eaLnBrk="0" hangingPunct="0">
              <a:spcBef>
                <a:spcPct val="20000"/>
              </a:spcBef>
              <a:buClr>
                <a:srgbClr val="A50021"/>
              </a:buClr>
              <a:buFont typeface="Wingdings" pitchFamily="2" charset="2"/>
              <a:buChar char="n"/>
              <a:defRPr/>
            </a:pPr>
            <a:endParaRPr lang="fa-IR">
              <a:cs typeface="B Mitra" pitchFamily="2" charset="-78"/>
            </a:endParaRPr>
          </a:p>
        </p:txBody>
      </p:sp>
      <p:sp>
        <p:nvSpPr>
          <p:cNvPr id="8" name="Rectangle 2"/>
          <p:cNvSpPr>
            <a:spLocks noGrp="1" noChangeArrowheads="1"/>
          </p:cNvSpPr>
          <p:nvPr>
            <p:ph type="ctrTitle"/>
          </p:nvPr>
        </p:nvSpPr>
        <p:spPr>
          <a:xfrm>
            <a:off x="756047" y="2555320"/>
            <a:ext cx="8568532" cy="1680210"/>
          </a:xfrm>
        </p:spPr>
        <p:txBody>
          <a:bodyPr/>
          <a:lstStyle>
            <a:lvl1pPr algn="ctr">
              <a:defRPr sz="56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4pPr>
              <a:defRPr>
                <a:cs typeface="B Mitra" pitchFamily="2" charset="-78"/>
              </a:defRPr>
            </a:lvl4pPr>
            <a:lvl5pPr>
              <a:defRPr>
                <a:cs typeface="B Mitra"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7712" y="160020"/>
            <a:ext cx="2394149" cy="62557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5268" y="160020"/>
            <a:ext cx="7014435" cy="6255782"/>
          </a:xfrm>
        </p:spPr>
        <p:txBody>
          <a:bodyPr vert="eaVert"/>
          <a:lstStyle>
            <a:lvl4pPr>
              <a:defRPr>
                <a:cs typeface="B Mitra" pitchFamily="2" charset="-78"/>
              </a:defRPr>
            </a:lvl4pPr>
            <a:lvl5pPr>
              <a:defRPr>
                <a:cs typeface="B Mitra"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264" y="160020"/>
            <a:ext cx="9576594" cy="1040130"/>
          </a:xfrm>
        </p:spPr>
        <p:txBody>
          <a:bodyPr/>
          <a:lstStyle/>
          <a:p>
            <a:r>
              <a:rPr lang="en-US"/>
              <a:t>Click to edit Master title style</a:t>
            </a:r>
          </a:p>
        </p:txBody>
      </p:sp>
      <p:sp>
        <p:nvSpPr>
          <p:cNvPr id="3" name="Text Placeholder 2"/>
          <p:cNvSpPr>
            <a:spLocks noGrp="1"/>
          </p:cNvSpPr>
          <p:nvPr>
            <p:ph type="body" sz="half" idx="1"/>
          </p:nvPr>
        </p:nvSpPr>
        <p:spPr>
          <a:xfrm>
            <a:off x="504032" y="1135142"/>
            <a:ext cx="4452276" cy="5280660"/>
          </a:xfrm>
        </p:spPr>
        <p:txBody>
          <a:bodyPr/>
          <a:lstStyle>
            <a:lvl4pPr>
              <a:defRPr>
                <a:cs typeface="B Mitra" pitchFamily="2" charset="-78"/>
              </a:defRPr>
            </a:lvl4pPr>
            <a:lvl5pPr>
              <a:defRPr>
                <a:cs typeface="B Mitra"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24317" y="1135142"/>
            <a:ext cx="4452276" cy="5280660"/>
          </a:xfrm>
        </p:spPr>
        <p:txBody>
          <a:bodyPr/>
          <a:lstStyle>
            <a:lvl4pPr>
              <a:defRPr>
                <a:cs typeface="B Mitra" pitchFamily="2" charset="-78"/>
              </a:defRPr>
            </a:lvl4pPr>
            <a:lvl5pPr>
              <a:defRPr>
                <a:cs typeface="B Mitra"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5264" y="160020"/>
            <a:ext cx="9576594" cy="1040130"/>
          </a:xfrm>
        </p:spPr>
        <p:txBody>
          <a:bodyPr/>
          <a:lstStyle/>
          <a:p>
            <a:r>
              <a:rPr lang="en-US"/>
              <a:t>Click to edit Master title style</a:t>
            </a:r>
          </a:p>
        </p:txBody>
      </p:sp>
      <p:sp>
        <p:nvSpPr>
          <p:cNvPr id="3" name="Table Placeholder 2"/>
          <p:cNvSpPr>
            <a:spLocks noGrp="1"/>
          </p:cNvSpPr>
          <p:nvPr>
            <p:ph type="tbl" idx="1"/>
          </p:nvPr>
        </p:nvSpPr>
        <p:spPr>
          <a:xfrm>
            <a:off x="504035" y="1135142"/>
            <a:ext cx="9072563" cy="5280660"/>
          </a:xfrm>
        </p:spPr>
        <p:txBody>
          <a:bodyPr/>
          <a:lstStyle/>
          <a:p>
            <a:pPr lvl="0"/>
            <a:r>
              <a:rPr lang="en-US" noProof="0"/>
              <a:t>Click icon to add table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1178481"/>
            <a:ext cx="7560469" cy="2506980"/>
          </a:xfrm>
        </p:spPr>
        <p:txBody>
          <a:bodyPr anchor="b"/>
          <a:lstStyle>
            <a:lvl1pPr algn="ctr">
              <a:defRPr sz="4961"/>
            </a:lvl1pPr>
          </a:lstStyle>
          <a:p>
            <a:r>
              <a:rPr lang="en-US" smtClean="0"/>
              <a:t>Click to edit Master title style</a:t>
            </a:r>
            <a:endParaRPr lang="fa-IR"/>
          </a:p>
        </p:txBody>
      </p:sp>
      <p:sp>
        <p:nvSpPr>
          <p:cNvPr id="3" name="Subtitle 2"/>
          <p:cNvSpPr>
            <a:spLocks noGrp="1"/>
          </p:cNvSpPr>
          <p:nvPr>
            <p:ph type="subTitle" idx="1"/>
          </p:nvPr>
        </p:nvSpPr>
        <p:spPr>
          <a:xfrm>
            <a:off x="1260078" y="3782140"/>
            <a:ext cx="7560469" cy="173855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smtClean="0"/>
              <a:t>Click to edit Master subtitle style</a:t>
            </a:r>
            <a:endParaRPr lang="fa-IR"/>
          </a:p>
        </p:txBody>
      </p:sp>
      <p:sp>
        <p:nvSpPr>
          <p:cNvPr id="4" name="Date Placeholder 3"/>
          <p:cNvSpPr>
            <a:spLocks noGrp="1"/>
          </p:cNvSpPr>
          <p:nvPr>
            <p:ph type="dt" sz="half" idx="10"/>
          </p:nvPr>
        </p:nvSpPr>
        <p:spPr>
          <a:xfrm>
            <a:off x="7119441" y="6674168"/>
            <a:ext cx="2268141" cy="383381"/>
          </a:xfrm>
          <a:prstGeom prst="rect">
            <a:avLst/>
          </a:prstGeom>
        </p:spPr>
        <p:txBody>
          <a:bodyPr/>
          <a:lstStyle/>
          <a:p>
            <a:fld id="{D17BC1EC-27E7-4187-867A-B1ADE9A4F46E}" type="datetimeFigureOut">
              <a:rPr lang="fa-IR" smtClean="0"/>
              <a:t>1439/08/23</a:t>
            </a:fld>
            <a:endParaRPr lang="fa-IR"/>
          </a:p>
        </p:txBody>
      </p:sp>
      <p:sp>
        <p:nvSpPr>
          <p:cNvPr id="5" name="Footer Placeholder 4"/>
          <p:cNvSpPr>
            <a:spLocks noGrp="1"/>
          </p:cNvSpPr>
          <p:nvPr>
            <p:ph type="ftr" sz="quarter" idx="11"/>
          </p:nvPr>
        </p:nvSpPr>
        <p:spPr>
          <a:xfrm>
            <a:off x="3339207" y="6674168"/>
            <a:ext cx="3402211" cy="383381"/>
          </a:xfrm>
          <a:prstGeom prst="rect">
            <a:avLst/>
          </a:prstGeom>
        </p:spPr>
        <p:txBody>
          <a:bodyPr/>
          <a:lstStyle/>
          <a:p>
            <a:endParaRPr lang="fa-IR"/>
          </a:p>
        </p:txBody>
      </p:sp>
      <p:sp>
        <p:nvSpPr>
          <p:cNvPr id="6" name="Slide Number Placeholder 5"/>
          <p:cNvSpPr>
            <a:spLocks noGrp="1"/>
          </p:cNvSpPr>
          <p:nvPr>
            <p:ph type="sldNum" sz="quarter" idx="12"/>
          </p:nvPr>
        </p:nvSpPr>
        <p:spPr>
          <a:xfrm>
            <a:off x="693043" y="6674168"/>
            <a:ext cx="2268141" cy="383381"/>
          </a:xfrm>
          <a:prstGeom prst="rect">
            <a:avLst/>
          </a:prstGeom>
        </p:spPr>
        <p:txBody>
          <a:bodyPr/>
          <a:lstStyle/>
          <a:p>
            <a:fld id="{9F617A13-796C-42D6-B6D0-93A8012DA607}" type="slidenum">
              <a:rPr lang="fa-IR" smtClean="0"/>
              <a:t>‹#›</a:t>
            </a:fld>
            <a:endParaRPr lang="fa-IR"/>
          </a:p>
        </p:txBody>
      </p:sp>
    </p:spTree>
    <p:extLst>
      <p:ext uri="{BB962C8B-B14F-4D97-AF65-F5344CB8AC3E}">
        <p14:creationId xmlns:p14="http://schemas.microsoft.com/office/powerpoint/2010/main" val="807364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3" name="Picture 7" descr="C5.jpg"/>
          <p:cNvPicPr>
            <a:picLocks noChangeAspect="1"/>
          </p:cNvPicPr>
          <p:nvPr userDrawn="1"/>
        </p:nvPicPr>
        <p:blipFill>
          <a:blip r:embed="rId2" cstate="print">
            <a:duotone>
              <a:schemeClr val="accent6">
                <a:shade val="45000"/>
                <a:satMod val="135000"/>
              </a:schemeClr>
              <a:prstClr val="white"/>
            </a:duotone>
          </a:blip>
          <a:srcRect/>
          <a:stretch>
            <a:fillRect/>
          </a:stretch>
        </p:blipFill>
        <p:spPr bwMode="auto">
          <a:xfrm>
            <a:off x="0" y="4699000"/>
            <a:ext cx="3571875" cy="2501900"/>
          </a:xfrm>
          <a:prstGeom prst="rect">
            <a:avLst/>
          </a:prstGeom>
          <a:noFill/>
          <a:ln w="9525">
            <a:noFill/>
            <a:miter lim="800000"/>
            <a:headEnd/>
            <a:tailEnd/>
          </a:ln>
        </p:spPr>
      </p:pic>
      <p:sp>
        <p:nvSpPr>
          <p:cNvPr id="9" name="Rectangle 11"/>
          <p:cNvSpPr>
            <a:spLocks noChangeArrowheads="1"/>
          </p:cNvSpPr>
          <p:nvPr userDrawn="1"/>
        </p:nvSpPr>
        <p:spPr bwMode="auto">
          <a:xfrm>
            <a:off x="250825" y="5581650"/>
            <a:ext cx="9615488" cy="112713"/>
          </a:xfrm>
          <a:prstGeom prst="rect">
            <a:avLst/>
          </a:prstGeom>
          <a:solidFill>
            <a:srgbClr val="FF6600"/>
          </a:solidFill>
          <a:ln w="12700">
            <a:solidFill>
              <a:srgbClr val="FF6600"/>
            </a:solidFill>
            <a:miter lim="800000"/>
            <a:headEnd type="none" w="sm" len="sm"/>
            <a:tailEnd type="none" w="sm" len="sm"/>
          </a:ln>
        </p:spPr>
        <p:txBody>
          <a:bodyPr wrap="none" lIns="102870" tIns="51435" rIns="102870" bIns="51435" anchor="ctr"/>
          <a:lstStyle/>
          <a:p>
            <a:pPr algn="l" rtl="0" eaLnBrk="0" hangingPunct="0">
              <a:spcBef>
                <a:spcPct val="20000"/>
              </a:spcBef>
              <a:buClr>
                <a:srgbClr val="A50021"/>
              </a:buClr>
              <a:buFont typeface="Wingdings" pitchFamily="2" charset="2"/>
              <a:buChar char="n"/>
              <a:defRPr/>
            </a:pPr>
            <a:endParaRPr lang="fa-IR">
              <a:cs typeface="B Mitra" pitchFamily="2" charset="-78"/>
            </a:endParaRPr>
          </a:p>
        </p:txBody>
      </p:sp>
      <p:sp>
        <p:nvSpPr>
          <p:cNvPr id="8" name="Rectangle 2"/>
          <p:cNvSpPr>
            <a:spLocks noGrp="1" noChangeArrowheads="1"/>
          </p:cNvSpPr>
          <p:nvPr>
            <p:ph type="ctrTitle"/>
          </p:nvPr>
        </p:nvSpPr>
        <p:spPr>
          <a:xfrm>
            <a:off x="756047" y="2555320"/>
            <a:ext cx="8568532" cy="1680210"/>
          </a:xfrm>
          <a:prstGeom prst="rect">
            <a:avLst/>
          </a:prstGeom>
        </p:spPr>
        <p:txBody>
          <a:bodyPr/>
          <a:lstStyle>
            <a:lvl1pPr algn="ctr">
              <a:defRPr sz="5600"/>
            </a:lvl1pPr>
          </a:lstStyle>
          <a:p>
            <a:r>
              <a:rPr lang="en-US"/>
              <a:t>Click to edit Master title style</a:t>
            </a:r>
            <a:endParaRPr lang="en-US" dirty="0"/>
          </a:p>
        </p:txBody>
      </p:sp>
    </p:spTree>
    <p:extLst>
      <p:ext uri="{BB962C8B-B14F-4D97-AF65-F5344CB8AC3E}">
        <p14:creationId xmlns:p14="http://schemas.microsoft.com/office/powerpoint/2010/main" val="1272732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177925"/>
            <a:ext cx="7559675" cy="250825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781425"/>
            <a:ext cx="7559675" cy="17399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3738" y="6673850"/>
            <a:ext cx="2266950" cy="384175"/>
          </a:xfrm>
          <a:prstGeom prst="rect">
            <a:avLst/>
          </a:prstGeom>
        </p:spPr>
        <p:txBody>
          <a:bodyPr/>
          <a:lstStyle/>
          <a:p>
            <a:fld id="{E245C7E6-EA9B-4B5B-8A86-6E5FEA00B6D9}" type="datetime1">
              <a:rPr lang="en-US" smtClean="0"/>
              <a:t>5/8/2018</a:t>
            </a:fld>
            <a:endParaRPr lang="en-US"/>
          </a:p>
        </p:txBody>
      </p:sp>
      <p:sp>
        <p:nvSpPr>
          <p:cNvPr id="5" name="Footer Placeholder 4"/>
          <p:cNvSpPr>
            <a:spLocks noGrp="1"/>
          </p:cNvSpPr>
          <p:nvPr>
            <p:ph type="ftr" sz="quarter" idx="11"/>
          </p:nvPr>
        </p:nvSpPr>
        <p:spPr>
          <a:xfrm>
            <a:off x="3338513" y="6673850"/>
            <a:ext cx="3403600" cy="384175"/>
          </a:xfrm>
          <a:prstGeom prst="rect">
            <a:avLst/>
          </a:prstGeom>
        </p:spPr>
        <p:txBody>
          <a:bodyPr/>
          <a:lstStyle/>
          <a:p>
            <a:endParaRPr lang="en-US"/>
          </a:p>
        </p:txBody>
      </p:sp>
      <p:sp>
        <p:nvSpPr>
          <p:cNvPr id="6" name="Slide Number Placeholder 5"/>
          <p:cNvSpPr>
            <a:spLocks noGrp="1"/>
          </p:cNvSpPr>
          <p:nvPr>
            <p:ph type="sldNum" sz="quarter" idx="12"/>
          </p:nvPr>
        </p:nvSpPr>
        <p:spPr>
          <a:xfrm>
            <a:off x="7119938" y="6673850"/>
            <a:ext cx="2266950" cy="384175"/>
          </a:xfrm>
          <a:prstGeom prst="rect">
            <a:avLst/>
          </a:prstGeom>
        </p:spPr>
        <p:txBody>
          <a:bodyPr/>
          <a:lstStyle/>
          <a:p>
            <a:fld id="{9FB5B37B-62C7-4E29-A840-34CA8A96DD98}" type="slidenum">
              <a:rPr lang="en-US" smtClean="0"/>
              <a:t>‹#›</a:t>
            </a:fld>
            <a:endParaRPr lang="en-US"/>
          </a:p>
        </p:txBody>
      </p:sp>
    </p:spTree>
    <p:extLst>
      <p:ext uri="{BB962C8B-B14F-4D97-AF65-F5344CB8AC3E}">
        <p14:creationId xmlns:p14="http://schemas.microsoft.com/office/powerpoint/2010/main" val="2906020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3738" y="384175"/>
            <a:ext cx="8693150" cy="13906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3738" y="1917700"/>
            <a:ext cx="8693150" cy="4568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3738" y="6673850"/>
            <a:ext cx="2266950" cy="384175"/>
          </a:xfrm>
          <a:prstGeom prst="rect">
            <a:avLst/>
          </a:prstGeom>
        </p:spPr>
        <p:txBody>
          <a:bodyPr/>
          <a:lstStyle/>
          <a:p>
            <a:fld id="{4E9F6ABB-D7F3-456E-8620-249816B2CCFB}" type="datetime1">
              <a:rPr lang="en-US" smtClean="0"/>
              <a:t>5/8/2018</a:t>
            </a:fld>
            <a:endParaRPr lang="en-US"/>
          </a:p>
        </p:txBody>
      </p:sp>
      <p:sp>
        <p:nvSpPr>
          <p:cNvPr id="5" name="Footer Placeholder 4"/>
          <p:cNvSpPr>
            <a:spLocks noGrp="1"/>
          </p:cNvSpPr>
          <p:nvPr>
            <p:ph type="ftr" sz="quarter" idx="11"/>
          </p:nvPr>
        </p:nvSpPr>
        <p:spPr>
          <a:xfrm>
            <a:off x="3338513" y="6673850"/>
            <a:ext cx="3403600" cy="384175"/>
          </a:xfrm>
          <a:prstGeom prst="rect">
            <a:avLst/>
          </a:prstGeom>
        </p:spPr>
        <p:txBody>
          <a:bodyPr/>
          <a:lstStyle/>
          <a:p>
            <a:endParaRPr lang="en-US"/>
          </a:p>
        </p:txBody>
      </p:sp>
      <p:sp>
        <p:nvSpPr>
          <p:cNvPr id="6" name="Slide Number Placeholder 5"/>
          <p:cNvSpPr>
            <a:spLocks noGrp="1"/>
          </p:cNvSpPr>
          <p:nvPr>
            <p:ph type="sldNum" sz="quarter" idx="12"/>
          </p:nvPr>
        </p:nvSpPr>
        <p:spPr>
          <a:xfrm>
            <a:off x="7119938" y="6673850"/>
            <a:ext cx="2266950" cy="384175"/>
          </a:xfrm>
          <a:prstGeom prst="rect">
            <a:avLst/>
          </a:prstGeom>
        </p:spPr>
        <p:txBody>
          <a:bodyPr/>
          <a:lstStyle/>
          <a:p>
            <a:fld id="{9FB5B37B-62C7-4E29-A840-34CA8A96DD98}" type="slidenum">
              <a:rPr lang="en-US" smtClean="0"/>
              <a:t>‹#›</a:t>
            </a:fld>
            <a:endParaRPr lang="en-US"/>
          </a:p>
        </p:txBody>
      </p:sp>
    </p:spTree>
    <p:extLst>
      <p:ext uri="{BB962C8B-B14F-4D97-AF65-F5344CB8AC3E}">
        <p14:creationId xmlns:p14="http://schemas.microsoft.com/office/powerpoint/2010/main" val="3850698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795463"/>
            <a:ext cx="8694737" cy="2995612"/>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4819650"/>
            <a:ext cx="8694737" cy="157480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3738" y="6673850"/>
            <a:ext cx="2266950" cy="384175"/>
          </a:xfrm>
          <a:prstGeom prst="rect">
            <a:avLst/>
          </a:prstGeom>
        </p:spPr>
        <p:txBody>
          <a:bodyPr/>
          <a:lstStyle/>
          <a:p>
            <a:fld id="{AD22426C-1B19-430E-BD6F-4BAFFD3DF156}" type="datetime1">
              <a:rPr lang="en-US" smtClean="0"/>
              <a:t>5/8/2018</a:t>
            </a:fld>
            <a:endParaRPr lang="en-US"/>
          </a:p>
        </p:txBody>
      </p:sp>
      <p:sp>
        <p:nvSpPr>
          <p:cNvPr id="5" name="Footer Placeholder 4"/>
          <p:cNvSpPr>
            <a:spLocks noGrp="1"/>
          </p:cNvSpPr>
          <p:nvPr>
            <p:ph type="ftr" sz="quarter" idx="11"/>
          </p:nvPr>
        </p:nvSpPr>
        <p:spPr>
          <a:xfrm>
            <a:off x="3338513" y="6673850"/>
            <a:ext cx="3403600" cy="384175"/>
          </a:xfrm>
          <a:prstGeom prst="rect">
            <a:avLst/>
          </a:prstGeom>
        </p:spPr>
        <p:txBody>
          <a:bodyPr/>
          <a:lstStyle/>
          <a:p>
            <a:endParaRPr lang="en-US"/>
          </a:p>
        </p:txBody>
      </p:sp>
      <p:sp>
        <p:nvSpPr>
          <p:cNvPr id="6" name="Slide Number Placeholder 5"/>
          <p:cNvSpPr>
            <a:spLocks noGrp="1"/>
          </p:cNvSpPr>
          <p:nvPr>
            <p:ph type="sldNum" sz="quarter" idx="12"/>
          </p:nvPr>
        </p:nvSpPr>
        <p:spPr>
          <a:xfrm>
            <a:off x="7119938" y="6673850"/>
            <a:ext cx="2266950" cy="384175"/>
          </a:xfrm>
          <a:prstGeom prst="rect">
            <a:avLst/>
          </a:prstGeom>
        </p:spPr>
        <p:txBody>
          <a:bodyPr/>
          <a:lstStyle/>
          <a:p>
            <a:fld id="{9FB5B37B-62C7-4E29-A840-34CA8A96DD98}" type="slidenum">
              <a:rPr lang="en-US" smtClean="0"/>
              <a:t>‹#›</a:t>
            </a:fld>
            <a:endParaRPr lang="en-US"/>
          </a:p>
        </p:txBody>
      </p:sp>
    </p:spTree>
    <p:extLst>
      <p:ext uri="{BB962C8B-B14F-4D97-AF65-F5344CB8AC3E}">
        <p14:creationId xmlns:p14="http://schemas.microsoft.com/office/powerpoint/2010/main" val="3503896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3738" y="384175"/>
            <a:ext cx="8693150" cy="13906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3738" y="1917700"/>
            <a:ext cx="4270375" cy="4568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3" y="1917700"/>
            <a:ext cx="4270375" cy="4568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3738" y="6673850"/>
            <a:ext cx="2266950" cy="384175"/>
          </a:xfrm>
          <a:prstGeom prst="rect">
            <a:avLst/>
          </a:prstGeom>
        </p:spPr>
        <p:txBody>
          <a:bodyPr/>
          <a:lstStyle/>
          <a:p>
            <a:fld id="{710E20DC-CC34-4ADD-9A2D-FD0402970072}" type="datetime1">
              <a:rPr lang="en-US" smtClean="0"/>
              <a:t>5/8/2018</a:t>
            </a:fld>
            <a:endParaRPr lang="en-US"/>
          </a:p>
        </p:txBody>
      </p:sp>
      <p:sp>
        <p:nvSpPr>
          <p:cNvPr id="6" name="Footer Placeholder 5"/>
          <p:cNvSpPr>
            <a:spLocks noGrp="1"/>
          </p:cNvSpPr>
          <p:nvPr>
            <p:ph type="ftr" sz="quarter" idx="11"/>
          </p:nvPr>
        </p:nvSpPr>
        <p:spPr>
          <a:xfrm>
            <a:off x="3338513" y="6673850"/>
            <a:ext cx="3403600" cy="384175"/>
          </a:xfrm>
          <a:prstGeom prst="rect">
            <a:avLst/>
          </a:prstGeom>
        </p:spPr>
        <p:txBody>
          <a:bodyPr/>
          <a:lstStyle/>
          <a:p>
            <a:endParaRPr lang="en-US"/>
          </a:p>
        </p:txBody>
      </p:sp>
      <p:sp>
        <p:nvSpPr>
          <p:cNvPr id="7" name="Slide Number Placeholder 6"/>
          <p:cNvSpPr>
            <a:spLocks noGrp="1"/>
          </p:cNvSpPr>
          <p:nvPr>
            <p:ph type="sldNum" sz="quarter" idx="12"/>
          </p:nvPr>
        </p:nvSpPr>
        <p:spPr>
          <a:xfrm>
            <a:off x="7119938" y="6673850"/>
            <a:ext cx="2266950" cy="384175"/>
          </a:xfrm>
          <a:prstGeom prst="rect">
            <a:avLst/>
          </a:prstGeom>
        </p:spPr>
        <p:txBody>
          <a:bodyPr/>
          <a:lstStyle/>
          <a:p>
            <a:fld id="{9FB5B37B-62C7-4E29-A840-34CA8A96DD98}" type="slidenum">
              <a:rPr lang="en-US" smtClean="0"/>
              <a:t>‹#›</a:t>
            </a:fld>
            <a:endParaRPr lang="en-US"/>
          </a:p>
        </p:txBody>
      </p:sp>
    </p:spTree>
    <p:extLst>
      <p:ext uri="{BB962C8B-B14F-4D97-AF65-F5344CB8AC3E}">
        <p14:creationId xmlns:p14="http://schemas.microsoft.com/office/powerpoint/2010/main" val="1532930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cs typeface="B Mitra" pitchFamily="2" charset="-78"/>
              </a:defRPr>
            </a:lvl1pPr>
          </a:lstStyle>
          <a:p>
            <a:r>
              <a:rPr lang="en-US"/>
              <a:t>Click to edit Master title style</a:t>
            </a:r>
            <a:endParaRPr lang="en-US" dirty="0"/>
          </a:p>
        </p:txBody>
      </p:sp>
      <p:sp>
        <p:nvSpPr>
          <p:cNvPr id="3" name="Content Placeholder 2"/>
          <p:cNvSpPr>
            <a:spLocks noGrp="1"/>
          </p:cNvSpPr>
          <p:nvPr>
            <p:ph idx="1"/>
          </p:nvPr>
        </p:nvSpPr>
        <p:spPr>
          <a:xfrm>
            <a:off x="239712" y="1085850"/>
            <a:ext cx="9601200" cy="5486400"/>
          </a:xfrm>
        </p:spPr>
        <p:txBody>
          <a:bodyPr/>
          <a:lstStyle>
            <a:lvl1pPr>
              <a:defRPr sz="2800">
                <a:cs typeface="B Mitra" pitchFamily="2" charset="-78"/>
              </a:defRPr>
            </a:lvl1pPr>
            <a:lvl2pPr>
              <a:defRPr sz="2600">
                <a:cs typeface="B Mitra" pitchFamily="2" charset="-78"/>
              </a:defRPr>
            </a:lvl2pPr>
            <a:lvl3pPr>
              <a:defRPr sz="2400">
                <a:cs typeface="B Mitra" pitchFamily="2" charset="-78"/>
              </a:defRPr>
            </a:lvl3pPr>
            <a:lvl4pPr>
              <a:defRPr>
                <a:cs typeface="B Mitra" pitchFamily="2" charset="-78"/>
              </a:defRPr>
            </a:lvl4pPr>
            <a:lvl5pPr>
              <a:defRPr>
                <a:cs typeface="B Mitra"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384175"/>
            <a:ext cx="8694737" cy="13906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3738" y="1765300"/>
            <a:ext cx="4265612" cy="8651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630488"/>
            <a:ext cx="4265612" cy="38687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765300"/>
            <a:ext cx="4284662" cy="8651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630488"/>
            <a:ext cx="4284662" cy="38687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3738" y="6673850"/>
            <a:ext cx="2266950" cy="384175"/>
          </a:xfrm>
          <a:prstGeom prst="rect">
            <a:avLst/>
          </a:prstGeom>
        </p:spPr>
        <p:txBody>
          <a:bodyPr/>
          <a:lstStyle/>
          <a:p>
            <a:fld id="{99D6D71E-D1A0-451D-9454-590B9A23E553}" type="datetime1">
              <a:rPr lang="en-US" smtClean="0"/>
              <a:t>5/8/2018</a:t>
            </a:fld>
            <a:endParaRPr lang="en-US"/>
          </a:p>
        </p:txBody>
      </p:sp>
      <p:sp>
        <p:nvSpPr>
          <p:cNvPr id="8" name="Footer Placeholder 7"/>
          <p:cNvSpPr>
            <a:spLocks noGrp="1"/>
          </p:cNvSpPr>
          <p:nvPr>
            <p:ph type="ftr" sz="quarter" idx="11"/>
          </p:nvPr>
        </p:nvSpPr>
        <p:spPr>
          <a:xfrm>
            <a:off x="3338513" y="6673850"/>
            <a:ext cx="3403600" cy="384175"/>
          </a:xfrm>
          <a:prstGeom prst="rect">
            <a:avLst/>
          </a:prstGeom>
        </p:spPr>
        <p:txBody>
          <a:bodyPr/>
          <a:lstStyle/>
          <a:p>
            <a:endParaRPr lang="en-US"/>
          </a:p>
        </p:txBody>
      </p:sp>
      <p:sp>
        <p:nvSpPr>
          <p:cNvPr id="9" name="Slide Number Placeholder 8"/>
          <p:cNvSpPr>
            <a:spLocks noGrp="1"/>
          </p:cNvSpPr>
          <p:nvPr>
            <p:ph type="sldNum" sz="quarter" idx="12"/>
          </p:nvPr>
        </p:nvSpPr>
        <p:spPr>
          <a:xfrm>
            <a:off x="7119938" y="6673850"/>
            <a:ext cx="2266950" cy="384175"/>
          </a:xfrm>
          <a:prstGeom prst="rect">
            <a:avLst/>
          </a:prstGeom>
        </p:spPr>
        <p:txBody>
          <a:bodyPr/>
          <a:lstStyle/>
          <a:p>
            <a:fld id="{9FB5B37B-62C7-4E29-A840-34CA8A96DD98}" type="slidenum">
              <a:rPr lang="en-US" smtClean="0"/>
              <a:t>‹#›</a:t>
            </a:fld>
            <a:endParaRPr lang="en-US"/>
          </a:p>
        </p:txBody>
      </p:sp>
    </p:spTree>
    <p:extLst>
      <p:ext uri="{BB962C8B-B14F-4D97-AF65-F5344CB8AC3E}">
        <p14:creationId xmlns:p14="http://schemas.microsoft.com/office/powerpoint/2010/main" val="4065051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3738" y="384175"/>
            <a:ext cx="8693150" cy="13906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3738" y="6673850"/>
            <a:ext cx="2266950" cy="384175"/>
          </a:xfrm>
          <a:prstGeom prst="rect">
            <a:avLst/>
          </a:prstGeom>
        </p:spPr>
        <p:txBody>
          <a:bodyPr/>
          <a:lstStyle/>
          <a:p>
            <a:fld id="{3C3897CB-1422-4C60-898E-50CCFB5D9C61}" type="datetime1">
              <a:rPr lang="en-US" smtClean="0"/>
              <a:t>5/8/2018</a:t>
            </a:fld>
            <a:endParaRPr lang="en-US"/>
          </a:p>
        </p:txBody>
      </p:sp>
      <p:sp>
        <p:nvSpPr>
          <p:cNvPr id="4" name="Footer Placeholder 3"/>
          <p:cNvSpPr>
            <a:spLocks noGrp="1"/>
          </p:cNvSpPr>
          <p:nvPr>
            <p:ph type="ftr" sz="quarter" idx="11"/>
          </p:nvPr>
        </p:nvSpPr>
        <p:spPr>
          <a:xfrm>
            <a:off x="3338513" y="6673850"/>
            <a:ext cx="3403600" cy="384175"/>
          </a:xfrm>
          <a:prstGeom prst="rect">
            <a:avLst/>
          </a:prstGeom>
        </p:spPr>
        <p:txBody>
          <a:bodyPr/>
          <a:lstStyle/>
          <a:p>
            <a:endParaRPr lang="en-US"/>
          </a:p>
        </p:txBody>
      </p:sp>
      <p:sp>
        <p:nvSpPr>
          <p:cNvPr id="5" name="Slide Number Placeholder 4"/>
          <p:cNvSpPr>
            <a:spLocks noGrp="1"/>
          </p:cNvSpPr>
          <p:nvPr>
            <p:ph type="sldNum" sz="quarter" idx="12"/>
          </p:nvPr>
        </p:nvSpPr>
        <p:spPr>
          <a:xfrm>
            <a:off x="7119938" y="6673850"/>
            <a:ext cx="2266950" cy="384175"/>
          </a:xfrm>
          <a:prstGeom prst="rect">
            <a:avLst/>
          </a:prstGeom>
        </p:spPr>
        <p:txBody>
          <a:bodyPr/>
          <a:lstStyle/>
          <a:p>
            <a:fld id="{9FB5B37B-62C7-4E29-A840-34CA8A96DD98}" type="slidenum">
              <a:rPr lang="en-US" smtClean="0"/>
              <a:t>‹#›</a:t>
            </a:fld>
            <a:endParaRPr lang="en-US"/>
          </a:p>
        </p:txBody>
      </p:sp>
    </p:spTree>
    <p:extLst>
      <p:ext uri="{BB962C8B-B14F-4D97-AF65-F5344CB8AC3E}">
        <p14:creationId xmlns:p14="http://schemas.microsoft.com/office/powerpoint/2010/main" val="3661065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3738" y="6673850"/>
            <a:ext cx="2266950" cy="384175"/>
          </a:xfrm>
          <a:prstGeom prst="rect">
            <a:avLst/>
          </a:prstGeom>
        </p:spPr>
        <p:txBody>
          <a:bodyPr/>
          <a:lstStyle/>
          <a:p>
            <a:fld id="{CD44999E-CE66-4AC2-BABB-D1DC49C3A28C}" type="datetime1">
              <a:rPr lang="en-US" smtClean="0"/>
              <a:t>5/8/2018</a:t>
            </a:fld>
            <a:endParaRPr lang="en-US"/>
          </a:p>
        </p:txBody>
      </p:sp>
      <p:sp>
        <p:nvSpPr>
          <p:cNvPr id="3" name="Footer Placeholder 2"/>
          <p:cNvSpPr>
            <a:spLocks noGrp="1"/>
          </p:cNvSpPr>
          <p:nvPr>
            <p:ph type="ftr" sz="quarter" idx="11"/>
          </p:nvPr>
        </p:nvSpPr>
        <p:spPr>
          <a:xfrm>
            <a:off x="3338513" y="6673850"/>
            <a:ext cx="3403600" cy="384175"/>
          </a:xfrm>
          <a:prstGeom prst="rect">
            <a:avLst/>
          </a:prstGeom>
        </p:spPr>
        <p:txBody>
          <a:bodyPr/>
          <a:lstStyle/>
          <a:p>
            <a:endParaRPr lang="en-US"/>
          </a:p>
        </p:txBody>
      </p:sp>
      <p:sp>
        <p:nvSpPr>
          <p:cNvPr id="4" name="Slide Number Placeholder 3"/>
          <p:cNvSpPr>
            <a:spLocks noGrp="1"/>
          </p:cNvSpPr>
          <p:nvPr>
            <p:ph type="sldNum" sz="quarter" idx="12"/>
          </p:nvPr>
        </p:nvSpPr>
        <p:spPr>
          <a:xfrm>
            <a:off x="7119938" y="6673850"/>
            <a:ext cx="2266950" cy="384175"/>
          </a:xfrm>
          <a:prstGeom prst="rect">
            <a:avLst/>
          </a:prstGeom>
        </p:spPr>
        <p:txBody>
          <a:bodyPr/>
          <a:lstStyle/>
          <a:p>
            <a:fld id="{9FB5B37B-62C7-4E29-A840-34CA8A96DD98}" type="slidenum">
              <a:rPr lang="en-US" smtClean="0"/>
              <a:t>‹#›</a:t>
            </a:fld>
            <a:endParaRPr lang="en-US"/>
          </a:p>
        </p:txBody>
      </p:sp>
    </p:spTree>
    <p:extLst>
      <p:ext uri="{BB962C8B-B14F-4D97-AF65-F5344CB8AC3E}">
        <p14:creationId xmlns:p14="http://schemas.microsoft.com/office/powerpoint/2010/main" val="3383629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479425"/>
            <a:ext cx="3251200" cy="168116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36638"/>
            <a:ext cx="5102225" cy="5118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160588"/>
            <a:ext cx="3251200" cy="40020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3738" y="6673850"/>
            <a:ext cx="2266950" cy="384175"/>
          </a:xfrm>
          <a:prstGeom prst="rect">
            <a:avLst/>
          </a:prstGeom>
        </p:spPr>
        <p:txBody>
          <a:bodyPr/>
          <a:lstStyle/>
          <a:p>
            <a:fld id="{38CB1FB4-639A-4410-9C88-90F3B07E3639}" type="datetime1">
              <a:rPr lang="en-US" smtClean="0"/>
              <a:t>5/8/2018</a:t>
            </a:fld>
            <a:endParaRPr lang="en-US"/>
          </a:p>
        </p:txBody>
      </p:sp>
      <p:sp>
        <p:nvSpPr>
          <p:cNvPr id="6" name="Footer Placeholder 5"/>
          <p:cNvSpPr>
            <a:spLocks noGrp="1"/>
          </p:cNvSpPr>
          <p:nvPr>
            <p:ph type="ftr" sz="quarter" idx="11"/>
          </p:nvPr>
        </p:nvSpPr>
        <p:spPr>
          <a:xfrm>
            <a:off x="3338513" y="6673850"/>
            <a:ext cx="3403600" cy="384175"/>
          </a:xfrm>
          <a:prstGeom prst="rect">
            <a:avLst/>
          </a:prstGeom>
        </p:spPr>
        <p:txBody>
          <a:bodyPr/>
          <a:lstStyle/>
          <a:p>
            <a:endParaRPr lang="en-US"/>
          </a:p>
        </p:txBody>
      </p:sp>
      <p:sp>
        <p:nvSpPr>
          <p:cNvPr id="7" name="Slide Number Placeholder 6"/>
          <p:cNvSpPr>
            <a:spLocks noGrp="1"/>
          </p:cNvSpPr>
          <p:nvPr>
            <p:ph type="sldNum" sz="quarter" idx="12"/>
          </p:nvPr>
        </p:nvSpPr>
        <p:spPr>
          <a:xfrm>
            <a:off x="7119938" y="6673850"/>
            <a:ext cx="2266950" cy="384175"/>
          </a:xfrm>
          <a:prstGeom prst="rect">
            <a:avLst/>
          </a:prstGeom>
        </p:spPr>
        <p:txBody>
          <a:bodyPr/>
          <a:lstStyle/>
          <a:p>
            <a:fld id="{9FB5B37B-62C7-4E29-A840-34CA8A96DD98}" type="slidenum">
              <a:rPr lang="en-US" smtClean="0"/>
              <a:t>‹#›</a:t>
            </a:fld>
            <a:endParaRPr lang="en-US"/>
          </a:p>
        </p:txBody>
      </p:sp>
    </p:spTree>
    <p:extLst>
      <p:ext uri="{BB962C8B-B14F-4D97-AF65-F5344CB8AC3E}">
        <p14:creationId xmlns:p14="http://schemas.microsoft.com/office/powerpoint/2010/main" val="2361698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479425"/>
            <a:ext cx="3251200" cy="168116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36638"/>
            <a:ext cx="5102225" cy="5118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3738" y="2160588"/>
            <a:ext cx="3251200" cy="40020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3738" y="6673850"/>
            <a:ext cx="2266950" cy="384175"/>
          </a:xfrm>
          <a:prstGeom prst="rect">
            <a:avLst/>
          </a:prstGeom>
        </p:spPr>
        <p:txBody>
          <a:bodyPr/>
          <a:lstStyle/>
          <a:p>
            <a:fld id="{32A611F5-265F-459C-B510-352A56D54B06}" type="datetime1">
              <a:rPr lang="en-US" smtClean="0"/>
              <a:t>5/8/2018</a:t>
            </a:fld>
            <a:endParaRPr lang="en-US"/>
          </a:p>
        </p:txBody>
      </p:sp>
      <p:sp>
        <p:nvSpPr>
          <p:cNvPr id="6" name="Footer Placeholder 5"/>
          <p:cNvSpPr>
            <a:spLocks noGrp="1"/>
          </p:cNvSpPr>
          <p:nvPr>
            <p:ph type="ftr" sz="quarter" idx="11"/>
          </p:nvPr>
        </p:nvSpPr>
        <p:spPr>
          <a:xfrm>
            <a:off x="3338513" y="6673850"/>
            <a:ext cx="3403600" cy="384175"/>
          </a:xfrm>
          <a:prstGeom prst="rect">
            <a:avLst/>
          </a:prstGeom>
        </p:spPr>
        <p:txBody>
          <a:bodyPr/>
          <a:lstStyle/>
          <a:p>
            <a:endParaRPr lang="en-US"/>
          </a:p>
        </p:txBody>
      </p:sp>
      <p:sp>
        <p:nvSpPr>
          <p:cNvPr id="7" name="Slide Number Placeholder 6"/>
          <p:cNvSpPr>
            <a:spLocks noGrp="1"/>
          </p:cNvSpPr>
          <p:nvPr>
            <p:ph type="sldNum" sz="quarter" idx="12"/>
          </p:nvPr>
        </p:nvSpPr>
        <p:spPr>
          <a:xfrm>
            <a:off x="7119938" y="6673850"/>
            <a:ext cx="2266950" cy="384175"/>
          </a:xfrm>
          <a:prstGeom prst="rect">
            <a:avLst/>
          </a:prstGeom>
        </p:spPr>
        <p:txBody>
          <a:bodyPr/>
          <a:lstStyle/>
          <a:p>
            <a:fld id="{9FB5B37B-62C7-4E29-A840-34CA8A96DD98}" type="slidenum">
              <a:rPr lang="en-US" smtClean="0"/>
              <a:t>‹#›</a:t>
            </a:fld>
            <a:endParaRPr lang="en-US"/>
          </a:p>
        </p:txBody>
      </p:sp>
    </p:spTree>
    <p:extLst>
      <p:ext uri="{BB962C8B-B14F-4D97-AF65-F5344CB8AC3E}">
        <p14:creationId xmlns:p14="http://schemas.microsoft.com/office/powerpoint/2010/main" val="2738872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3738" y="384175"/>
            <a:ext cx="8693150" cy="13906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3738" y="1917700"/>
            <a:ext cx="8693150" cy="45688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3738" y="6673850"/>
            <a:ext cx="2266950" cy="384175"/>
          </a:xfrm>
          <a:prstGeom prst="rect">
            <a:avLst/>
          </a:prstGeom>
        </p:spPr>
        <p:txBody>
          <a:bodyPr/>
          <a:lstStyle/>
          <a:p>
            <a:fld id="{6BBA301B-CA6B-4121-AE7E-D77B3EF34B00}" type="datetime1">
              <a:rPr lang="en-US" smtClean="0"/>
              <a:t>5/8/2018</a:t>
            </a:fld>
            <a:endParaRPr lang="en-US"/>
          </a:p>
        </p:txBody>
      </p:sp>
      <p:sp>
        <p:nvSpPr>
          <p:cNvPr id="5" name="Footer Placeholder 4"/>
          <p:cNvSpPr>
            <a:spLocks noGrp="1"/>
          </p:cNvSpPr>
          <p:nvPr>
            <p:ph type="ftr" sz="quarter" idx="11"/>
          </p:nvPr>
        </p:nvSpPr>
        <p:spPr>
          <a:xfrm>
            <a:off x="3338513" y="6673850"/>
            <a:ext cx="3403600" cy="384175"/>
          </a:xfrm>
          <a:prstGeom prst="rect">
            <a:avLst/>
          </a:prstGeom>
        </p:spPr>
        <p:txBody>
          <a:bodyPr/>
          <a:lstStyle/>
          <a:p>
            <a:endParaRPr lang="en-US"/>
          </a:p>
        </p:txBody>
      </p:sp>
      <p:sp>
        <p:nvSpPr>
          <p:cNvPr id="6" name="Slide Number Placeholder 5"/>
          <p:cNvSpPr>
            <a:spLocks noGrp="1"/>
          </p:cNvSpPr>
          <p:nvPr>
            <p:ph type="sldNum" sz="quarter" idx="12"/>
          </p:nvPr>
        </p:nvSpPr>
        <p:spPr>
          <a:xfrm>
            <a:off x="7119938" y="6673850"/>
            <a:ext cx="2266950" cy="384175"/>
          </a:xfrm>
          <a:prstGeom prst="rect">
            <a:avLst/>
          </a:prstGeom>
        </p:spPr>
        <p:txBody>
          <a:bodyPr/>
          <a:lstStyle/>
          <a:p>
            <a:fld id="{9FB5B37B-62C7-4E29-A840-34CA8A96DD98}" type="slidenum">
              <a:rPr lang="en-US" smtClean="0"/>
              <a:t>‹#›</a:t>
            </a:fld>
            <a:endParaRPr lang="en-US"/>
          </a:p>
        </p:txBody>
      </p:sp>
    </p:spTree>
    <p:extLst>
      <p:ext uri="{BB962C8B-B14F-4D97-AF65-F5344CB8AC3E}">
        <p14:creationId xmlns:p14="http://schemas.microsoft.com/office/powerpoint/2010/main" val="3936708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600" y="384175"/>
            <a:ext cx="2173288" cy="61023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3738" y="384175"/>
            <a:ext cx="6367462" cy="61023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3738" y="6673850"/>
            <a:ext cx="2266950" cy="384175"/>
          </a:xfrm>
          <a:prstGeom prst="rect">
            <a:avLst/>
          </a:prstGeom>
        </p:spPr>
        <p:txBody>
          <a:bodyPr/>
          <a:lstStyle/>
          <a:p>
            <a:fld id="{8CFA8475-BE28-48F7-9368-CA3862039263}" type="datetime1">
              <a:rPr lang="en-US" smtClean="0"/>
              <a:t>5/8/2018</a:t>
            </a:fld>
            <a:endParaRPr lang="en-US"/>
          </a:p>
        </p:txBody>
      </p:sp>
      <p:sp>
        <p:nvSpPr>
          <p:cNvPr id="5" name="Footer Placeholder 4"/>
          <p:cNvSpPr>
            <a:spLocks noGrp="1"/>
          </p:cNvSpPr>
          <p:nvPr>
            <p:ph type="ftr" sz="quarter" idx="11"/>
          </p:nvPr>
        </p:nvSpPr>
        <p:spPr>
          <a:xfrm>
            <a:off x="3338513" y="6673850"/>
            <a:ext cx="3403600" cy="384175"/>
          </a:xfrm>
          <a:prstGeom prst="rect">
            <a:avLst/>
          </a:prstGeom>
        </p:spPr>
        <p:txBody>
          <a:bodyPr/>
          <a:lstStyle/>
          <a:p>
            <a:endParaRPr lang="en-US"/>
          </a:p>
        </p:txBody>
      </p:sp>
      <p:sp>
        <p:nvSpPr>
          <p:cNvPr id="6" name="Slide Number Placeholder 5"/>
          <p:cNvSpPr>
            <a:spLocks noGrp="1"/>
          </p:cNvSpPr>
          <p:nvPr>
            <p:ph type="sldNum" sz="quarter" idx="12"/>
          </p:nvPr>
        </p:nvSpPr>
        <p:spPr>
          <a:xfrm>
            <a:off x="7119938" y="6673850"/>
            <a:ext cx="2266950" cy="384175"/>
          </a:xfrm>
          <a:prstGeom prst="rect">
            <a:avLst/>
          </a:prstGeom>
        </p:spPr>
        <p:txBody>
          <a:bodyPr/>
          <a:lstStyle/>
          <a:p>
            <a:fld id="{9FB5B37B-62C7-4E29-A840-34CA8A96DD98}" type="slidenum">
              <a:rPr lang="en-US" smtClean="0"/>
              <a:t>‹#›</a:t>
            </a:fld>
            <a:endParaRPr lang="en-US"/>
          </a:p>
        </p:txBody>
      </p:sp>
    </p:spTree>
    <p:extLst>
      <p:ext uri="{BB962C8B-B14F-4D97-AF65-F5344CB8AC3E}">
        <p14:creationId xmlns:p14="http://schemas.microsoft.com/office/powerpoint/2010/main" val="1700928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7" descr="C5.jpg"/>
          <p:cNvPicPr>
            <a:picLocks noChangeAspect="1"/>
          </p:cNvPicPr>
          <p:nvPr userDrawn="1"/>
        </p:nvPicPr>
        <p:blipFill>
          <a:blip r:embed="rId2" cstate="print">
            <a:duotone>
              <a:schemeClr val="accent6">
                <a:shade val="45000"/>
                <a:satMod val="135000"/>
              </a:schemeClr>
              <a:prstClr val="white"/>
            </a:duotone>
          </a:blip>
          <a:srcRect/>
          <a:stretch>
            <a:fillRect/>
          </a:stretch>
        </p:blipFill>
        <p:spPr bwMode="auto">
          <a:xfrm>
            <a:off x="0" y="4699000"/>
            <a:ext cx="3571875" cy="2501900"/>
          </a:xfrm>
          <a:prstGeom prst="rect">
            <a:avLst/>
          </a:prstGeom>
          <a:noFill/>
          <a:ln w="9525">
            <a:noFill/>
            <a:miter lim="800000"/>
            <a:headEnd/>
            <a:tailEnd/>
          </a:ln>
        </p:spPr>
      </p:pic>
      <p:sp>
        <p:nvSpPr>
          <p:cNvPr id="9" name="Rectangle 11"/>
          <p:cNvSpPr>
            <a:spLocks noChangeArrowheads="1"/>
          </p:cNvSpPr>
          <p:nvPr userDrawn="1"/>
        </p:nvSpPr>
        <p:spPr bwMode="auto">
          <a:xfrm>
            <a:off x="250825" y="5581650"/>
            <a:ext cx="9615488" cy="112713"/>
          </a:xfrm>
          <a:prstGeom prst="rect">
            <a:avLst/>
          </a:prstGeom>
          <a:solidFill>
            <a:srgbClr val="FF6600"/>
          </a:solidFill>
          <a:ln w="12700">
            <a:solidFill>
              <a:srgbClr val="FF6600"/>
            </a:solidFill>
            <a:miter lim="800000"/>
            <a:headEnd type="none" w="sm" len="sm"/>
            <a:tailEnd type="none" w="sm" len="sm"/>
          </a:ln>
        </p:spPr>
        <p:txBody>
          <a:bodyPr wrap="none" lIns="102870" tIns="51435" rIns="102870" bIns="51435" anchor="ctr"/>
          <a:lstStyle/>
          <a:p>
            <a:pPr algn="l" rtl="0" eaLnBrk="0" hangingPunct="0">
              <a:spcBef>
                <a:spcPct val="20000"/>
              </a:spcBef>
              <a:buClr>
                <a:srgbClr val="A50021"/>
              </a:buClr>
              <a:buFont typeface="Wingdings" pitchFamily="2" charset="2"/>
              <a:buChar char="n"/>
              <a:defRPr/>
            </a:pPr>
            <a:endParaRPr lang="fa-IR">
              <a:cs typeface="B Mitra" pitchFamily="2" charset="-78"/>
            </a:endParaRPr>
          </a:p>
        </p:txBody>
      </p:sp>
      <p:sp>
        <p:nvSpPr>
          <p:cNvPr id="8" name="Rectangle 2"/>
          <p:cNvSpPr>
            <a:spLocks noGrp="1" noChangeArrowheads="1"/>
          </p:cNvSpPr>
          <p:nvPr>
            <p:ph type="ctrTitle"/>
          </p:nvPr>
        </p:nvSpPr>
        <p:spPr>
          <a:xfrm>
            <a:off x="756047" y="2555320"/>
            <a:ext cx="8568532" cy="1680210"/>
          </a:xfrm>
          <a:prstGeom prst="rect">
            <a:avLst/>
          </a:prstGeom>
        </p:spPr>
        <p:txBody>
          <a:bodyPr/>
          <a:lstStyle>
            <a:lvl1pPr algn="ctr">
              <a:defRPr sz="5600"/>
            </a:lvl1pPr>
          </a:lstStyle>
          <a:p>
            <a:r>
              <a:rPr lang="en-US"/>
              <a:t>Click to edit Master title style</a:t>
            </a:r>
            <a:endParaRPr lang="en-US" dirty="0"/>
          </a:p>
        </p:txBody>
      </p:sp>
    </p:spTree>
    <p:extLst>
      <p:ext uri="{BB962C8B-B14F-4D97-AF65-F5344CB8AC3E}">
        <p14:creationId xmlns:p14="http://schemas.microsoft.com/office/powerpoint/2010/main" val="3742963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3" name="Picture 7" descr="C5.jpg"/>
          <p:cNvPicPr>
            <a:picLocks noChangeAspect="1"/>
          </p:cNvPicPr>
          <p:nvPr userDrawn="1"/>
        </p:nvPicPr>
        <p:blipFill>
          <a:blip r:embed="rId2" cstate="print">
            <a:duotone>
              <a:schemeClr val="accent6">
                <a:shade val="45000"/>
                <a:satMod val="135000"/>
              </a:schemeClr>
              <a:prstClr val="white"/>
            </a:duotone>
          </a:blip>
          <a:srcRect/>
          <a:stretch>
            <a:fillRect/>
          </a:stretch>
        </p:blipFill>
        <p:spPr bwMode="auto">
          <a:xfrm>
            <a:off x="0" y="4699000"/>
            <a:ext cx="3571875" cy="2501900"/>
          </a:xfrm>
          <a:prstGeom prst="rect">
            <a:avLst/>
          </a:prstGeom>
          <a:noFill/>
          <a:ln w="9525">
            <a:noFill/>
            <a:miter lim="800000"/>
            <a:headEnd/>
            <a:tailEnd/>
          </a:ln>
        </p:spPr>
      </p:pic>
      <p:sp>
        <p:nvSpPr>
          <p:cNvPr id="9" name="Rectangle 11"/>
          <p:cNvSpPr>
            <a:spLocks noChangeArrowheads="1"/>
          </p:cNvSpPr>
          <p:nvPr userDrawn="1"/>
        </p:nvSpPr>
        <p:spPr bwMode="auto">
          <a:xfrm>
            <a:off x="250825" y="5581650"/>
            <a:ext cx="9615488" cy="112713"/>
          </a:xfrm>
          <a:prstGeom prst="rect">
            <a:avLst/>
          </a:prstGeom>
          <a:solidFill>
            <a:srgbClr val="FF6600"/>
          </a:solidFill>
          <a:ln w="12700">
            <a:solidFill>
              <a:srgbClr val="FF6600"/>
            </a:solidFill>
            <a:miter lim="800000"/>
            <a:headEnd type="none" w="sm" len="sm"/>
            <a:tailEnd type="none" w="sm" len="sm"/>
          </a:ln>
        </p:spPr>
        <p:txBody>
          <a:bodyPr wrap="none" lIns="102870" tIns="51435" rIns="102870" bIns="51435" anchor="ctr"/>
          <a:lstStyle/>
          <a:p>
            <a:pPr algn="l" rtl="0" eaLnBrk="0" hangingPunct="0">
              <a:spcBef>
                <a:spcPct val="20000"/>
              </a:spcBef>
              <a:buClr>
                <a:srgbClr val="A50021"/>
              </a:buClr>
              <a:buFont typeface="Wingdings" pitchFamily="2" charset="2"/>
              <a:buChar char="n"/>
              <a:defRPr/>
            </a:pPr>
            <a:endParaRPr lang="fa-IR">
              <a:cs typeface="B Mitra" pitchFamily="2" charset="-78"/>
            </a:endParaRPr>
          </a:p>
        </p:txBody>
      </p:sp>
      <p:sp>
        <p:nvSpPr>
          <p:cNvPr id="8" name="Rectangle 2"/>
          <p:cNvSpPr>
            <a:spLocks noGrp="1" noChangeArrowheads="1"/>
          </p:cNvSpPr>
          <p:nvPr>
            <p:ph type="ctrTitle"/>
          </p:nvPr>
        </p:nvSpPr>
        <p:spPr>
          <a:xfrm>
            <a:off x="756047" y="2555320"/>
            <a:ext cx="8568532" cy="1680210"/>
          </a:xfrm>
          <a:prstGeom prst="rect">
            <a:avLst/>
          </a:prstGeom>
        </p:spPr>
        <p:txBody>
          <a:bodyPr/>
          <a:lstStyle>
            <a:lvl1pPr algn="ctr">
              <a:defRPr sz="5600"/>
            </a:lvl1pPr>
          </a:lstStyle>
          <a:p>
            <a:r>
              <a:rPr lang="en-US"/>
              <a:t>Click to edit Master title style</a:t>
            </a:r>
            <a:endParaRPr lang="en-US" dirty="0"/>
          </a:p>
        </p:txBody>
      </p:sp>
    </p:spTree>
    <p:extLst>
      <p:ext uri="{BB962C8B-B14F-4D97-AF65-F5344CB8AC3E}">
        <p14:creationId xmlns:p14="http://schemas.microsoft.com/office/powerpoint/2010/main" val="2959731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177925"/>
            <a:ext cx="7559675" cy="250825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781425"/>
            <a:ext cx="7559675" cy="17399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3738" y="6673850"/>
            <a:ext cx="2266950" cy="384175"/>
          </a:xfrm>
          <a:prstGeom prst="rect">
            <a:avLst/>
          </a:prstGeom>
        </p:spPr>
        <p:txBody>
          <a:bodyPr/>
          <a:lstStyle/>
          <a:p>
            <a:fld id="{E0E135CD-2C02-4239-8C5D-A366A4BCA85D}" type="datetime1">
              <a:rPr lang="en-US" smtClean="0"/>
              <a:t>5/8/2018</a:t>
            </a:fld>
            <a:endParaRPr lang="en-US"/>
          </a:p>
        </p:txBody>
      </p:sp>
      <p:sp>
        <p:nvSpPr>
          <p:cNvPr id="5" name="Footer Placeholder 4"/>
          <p:cNvSpPr>
            <a:spLocks noGrp="1"/>
          </p:cNvSpPr>
          <p:nvPr>
            <p:ph type="ftr" sz="quarter" idx="11"/>
          </p:nvPr>
        </p:nvSpPr>
        <p:spPr>
          <a:xfrm>
            <a:off x="3338513" y="6673850"/>
            <a:ext cx="3403600" cy="38417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5175F50-85EA-442E-A2FD-42A64C1C894A}" type="slidenum">
              <a:rPr lang="en-US" smtClean="0"/>
              <a:t>‹#›</a:t>
            </a:fld>
            <a:endParaRPr lang="en-US" dirty="0"/>
          </a:p>
        </p:txBody>
      </p:sp>
    </p:spTree>
    <p:extLst>
      <p:ext uri="{BB962C8B-B14F-4D97-AF65-F5344CB8AC3E}">
        <p14:creationId xmlns:p14="http://schemas.microsoft.com/office/powerpoint/2010/main" val="330163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627252"/>
            <a:ext cx="8568532" cy="1430179"/>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6300" y="3052049"/>
            <a:ext cx="8568532" cy="1575196"/>
          </a:xfrm>
        </p:spPr>
        <p:txBody>
          <a:bodyPr anchor="b"/>
          <a:lstStyle>
            <a:lvl1pPr marL="0" indent="0">
              <a:buNone/>
              <a:defRPr sz="2300"/>
            </a:lvl1pPr>
            <a:lvl2pPr marL="514350" indent="0">
              <a:buNone/>
              <a:defRPr sz="2000"/>
            </a:lvl2pPr>
            <a:lvl3pPr marL="1028700" indent="0">
              <a:buNone/>
              <a:defRPr sz="1800"/>
            </a:lvl3pPr>
            <a:lvl4pPr marL="1543050" indent="0">
              <a:buNone/>
              <a:defRPr sz="1600"/>
            </a:lvl4pPr>
            <a:lvl5pPr marL="2057400" indent="0">
              <a:buNone/>
              <a:defRPr sz="1600"/>
            </a:lvl5pPr>
            <a:lvl6pPr marL="2571750" indent="0">
              <a:buNone/>
              <a:defRPr sz="1600"/>
            </a:lvl6pPr>
            <a:lvl7pPr marL="3086100" indent="0">
              <a:buNone/>
              <a:defRPr sz="1600"/>
            </a:lvl7pPr>
            <a:lvl8pPr marL="3600450" indent="0">
              <a:buNone/>
              <a:defRPr sz="1600"/>
            </a:lvl8pPr>
            <a:lvl9pPr marL="4114800" indent="0">
              <a:buNone/>
              <a:defRPr sz="16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3738" y="384175"/>
            <a:ext cx="8693150" cy="13906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3738" y="1917700"/>
            <a:ext cx="8693150" cy="4568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3738" y="6673850"/>
            <a:ext cx="2266950" cy="384175"/>
          </a:xfrm>
          <a:prstGeom prst="rect">
            <a:avLst/>
          </a:prstGeom>
        </p:spPr>
        <p:txBody>
          <a:bodyPr/>
          <a:lstStyle/>
          <a:p>
            <a:fld id="{9A805B6C-269D-4FA8-9E61-D8DA55F26A3D}" type="datetime1">
              <a:rPr lang="en-US" smtClean="0"/>
              <a:t>5/8/2018</a:t>
            </a:fld>
            <a:endParaRPr lang="en-US"/>
          </a:p>
        </p:txBody>
      </p:sp>
      <p:sp>
        <p:nvSpPr>
          <p:cNvPr id="5" name="Footer Placeholder 4"/>
          <p:cNvSpPr>
            <a:spLocks noGrp="1"/>
          </p:cNvSpPr>
          <p:nvPr>
            <p:ph type="ftr" sz="quarter" idx="11"/>
          </p:nvPr>
        </p:nvSpPr>
        <p:spPr>
          <a:xfrm>
            <a:off x="3338513" y="6673850"/>
            <a:ext cx="3403600" cy="38417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5175F50-85EA-442E-A2FD-42A64C1C894A}" type="slidenum">
              <a:rPr lang="en-US" smtClean="0"/>
              <a:t>‹#›</a:t>
            </a:fld>
            <a:endParaRPr lang="en-US"/>
          </a:p>
        </p:txBody>
      </p:sp>
    </p:spTree>
    <p:extLst>
      <p:ext uri="{BB962C8B-B14F-4D97-AF65-F5344CB8AC3E}">
        <p14:creationId xmlns:p14="http://schemas.microsoft.com/office/powerpoint/2010/main" val="2603095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795463"/>
            <a:ext cx="8694737" cy="2995612"/>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4819650"/>
            <a:ext cx="8694737" cy="157480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3738" y="6673850"/>
            <a:ext cx="2266950" cy="384175"/>
          </a:xfrm>
          <a:prstGeom prst="rect">
            <a:avLst/>
          </a:prstGeom>
        </p:spPr>
        <p:txBody>
          <a:bodyPr/>
          <a:lstStyle/>
          <a:p>
            <a:fld id="{3F66383E-3F6B-4317-A119-C4D2FBDFDC81}" type="datetime1">
              <a:rPr lang="en-US" smtClean="0"/>
              <a:t>5/8/2018</a:t>
            </a:fld>
            <a:endParaRPr lang="en-US"/>
          </a:p>
        </p:txBody>
      </p:sp>
      <p:sp>
        <p:nvSpPr>
          <p:cNvPr id="5" name="Footer Placeholder 4"/>
          <p:cNvSpPr>
            <a:spLocks noGrp="1"/>
          </p:cNvSpPr>
          <p:nvPr>
            <p:ph type="ftr" sz="quarter" idx="11"/>
          </p:nvPr>
        </p:nvSpPr>
        <p:spPr>
          <a:xfrm>
            <a:off x="3338513" y="6673850"/>
            <a:ext cx="3403600" cy="38417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5175F50-85EA-442E-A2FD-42A64C1C894A}" type="slidenum">
              <a:rPr lang="en-US" smtClean="0"/>
              <a:t>‹#›</a:t>
            </a:fld>
            <a:endParaRPr lang="en-US"/>
          </a:p>
        </p:txBody>
      </p:sp>
    </p:spTree>
    <p:extLst>
      <p:ext uri="{BB962C8B-B14F-4D97-AF65-F5344CB8AC3E}">
        <p14:creationId xmlns:p14="http://schemas.microsoft.com/office/powerpoint/2010/main" val="3969322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3738" y="384175"/>
            <a:ext cx="8693150" cy="13906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3738" y="1917700"/>
            <a:ext cx="4270375" cy="4568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3" y="1917700"/>
            <a:ext cx="4270375" cy="4568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3738" y="6673850"/>
            <a:ext cx="2266950" cy="384175"/>
          </a:xfrm>
          <a:prstGeom prst="rect">
            <a:avLst/>
          </a:prstGeom>
        </p:spPr>
        <p:txBody>
          <a:bodyPr/>
          <a:lstStyle/>
          <a:p>
            <a:fld id="{A010E8A6-0B58-4755-8999-F151887DE651}" type="datetime1">
              <a:rPr lang="en-US" smtClean="0"/>
              <a:t>5/8/2018</a:t>
            </a:fld>
            <a:endParaRPr lang="en-US"/>
          </a:p>
        </p:txBody>
      </p:sp>
      <p:sp>
        <p:nvSpPr>
          <p:cNvPr id="6" name="Footer Placeholder 5"/>
          <p:cNvSpPr>
            <a:spLocks noGrp="1"/>
          </p:cNvSpPr>
          <p:nvPr>
            <p:ph type="ftr" sz="quarter" idx="11"/>
          </p:nvPr>
        </p:nvSpPr>
        <p:spPr>
          <a:xfrm>
            <a:off x="3338513" y="6673850"/>
            <a:ext cx="3403600" cy="38417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5175F50-85EA-442E-A2FD-42A64C1C894A}" type="slidenum">
              <a:rPr lang="en-US" smtClean="0"/>
              <a:t>‹#›</a:t>
            </a:fld>
            <a:endParaRPr lang="en-US"/>
          </a:p>
        </p:txBody>
      </p:sp>
    </p:spTree>
    <p:extLst>
      <p:ext uri="{BB962C8B-B14F-4D97-AF65-F5344CB8AC3E}">
        <p14:creationId xmlns:p14="http://schemas.microsoft.com/office/powerpoint/2010/main" val="2699091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384175"/>
            <a:ext cx="8694737" cy="13906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3738" y="1765300"/>
            <a:ext cx="4265612" cy="8651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630488"/>
            <a:ext cx="4265612" cy="38687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765300"/>
            <a:ext cx="4284662" cy="8651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630488"/>
            <a:ext cx="4284662" cy="38687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3738" y="6673850"/>
            <a:ext cx="2266950" cy="384175"/>
          </a:xfrm>
          <a:prstGeom prst="rect">
            <a:avLst/>
          </a:prstGeom>
        </p:spPr>
        <p:txBody>
          <a:bodyPr/>
          <a:lstStyle/>
          <a:p>
            <a:fld id="{03EC2D24-CF15-4C49-9746-4FF4EFF5C3E0}" type="datetime1">
              <a:rPr lang="en-US" smtClean="0"/>
              <a:t>5/8/2018</a:t>
            </a:fld>
            <a:endParaRPr lang="en-US"/>
          </a:p>
        </p:txBody>
      </p:sp>
      <p:sp>
        <p:nvSpPr>
          <p:cNvPr id="8" name="Footer Placeholder 7"/>
          <p:cNvSpPr>
            <a:spLocks noGrp="1"/>
          </p:cNvSpPr>
          <p:nvPr>
            <p:ph type="ftr" sz="quarter" idx="11"/>
          </p:nvPr>
        </p:nvSpPr>
        <p:spPr>
          <a:xfrm>
            <a:off x="3338513" y="6673850"/>
            <a:ext cx="3403600" cy="38417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5175F50-85EA-442E-A2FD-42A64C1C894A}" type="slidenum">
              <a:rPr lang="en-US" smtClean="0"/>
              <a:t>‹#›</a:t>
            </a:fld>
            <a:endParaRPr lang="en-US"/>
          </a:p>
        </p:txBody>
      </p:sp>
    </p:spTree>
    <p:extLst>
      <p:ext uri="{BB962C8B-B14F-4D97-AF65-F5344CB8AC3E}">
        <p14:creationId xmlns:p14="http://schemas.microsoft.com/office/powerpoint/2010/main" val="23947226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3738" y="384175"/>
            <a:ext cx="8693150" cy="13906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3738" y="6673850"/>
            <a:ext cx="2266950" cy="384175"/>
          </a:xfrm>
          <a:prstGeom prst="rect">
            <a:avLst/>
          </a:prstGeom>
        </p:spPr>
        <p:txBody>
          <a:bodyPr/>
          <a:lstStyle/>
          <a:p>
            <a:fld id="{6888B84D-DED4-4A0B-AA5B-3EBACA7FF071}" type="datetime1">
              <a:rPr lang="en-US" smtClean="0"/>
              <a:t>5/8/2018</a:t>
            </a:fld>
            <a:endParaRPr lang="en-US"/>
          </a:p>
        </p:txBody>
      </p:sp>
      <p:sp>
        <p:nvSpPr>
          <p:cNvPr id="4" name="Footer Placeholder 3"/>
          <p:cNvSpPr>
            <a:spLocks noGrp="1"/>
          </p:cNvSpPr>
          <p:nvPr>
            <p:ph type="ftr" sz="quarter" idx="11"/>
          </p:nvPr>
        </p:nvSpPr>
        <p:spPr>
          <a:xfrm>
            <a:off x="3338513" y="6673850"/>
            <a:ext cx="3403600" cy="38417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5175F50-85EA-442E-A2FD-42A64C1C894A}" type="slidenum">
              <a:rPr lang="en-US" smtClean="0"/>
              <a:t>‹#›</a:t>
            </a:fld>
            <a:endParaRPr lang="en-US"/>
          </a:p>
        </p:txBody>
      </p:sp>
    </p:spTree>
    <p:extLst>
      <p:ext uri="{BB962C8B-B14F-4D97-AF65-F5344CB8AC3E}">
        <p14:creationId xmlns:p14="http://schemas.microsoft.com/office/powerpoint/2010/main" val="2014637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3738" y="6673850"/>
            <a:ext cx="2266950" cy="384175"/>
          </a:xfrm>
          <a:prstGeom prst="rect">
            <a:avLst/>
          </a:prstGeom>
        </p:spPr>
        <p:txBody>
          <a:bodyPr/>
          <a:lstStyle/>
          <a:p>
            <a:fld id="{B6006823-E962-4DE2-88A3-39B972C279E8}" type="datetime1">
              <a:rPr lang="en-US" smtClean="0"/>
              <a:t>5/8/2018</a:t>
            </a:fld>
            <a:endParaRPr lang="en-US"/>
          </a:p>
        </p:txBody>
      </p:sp>
      <p:sp>
        <p:nvSpPr>
          <p:cNvPr id="3" name="Footer Placeholder 2"/>
          <p:cNvSpPr>
            <a:spLocks noGrp="1"/>
          </p:cNvSpPr>
          <p:nvPr>
            <p:ph type="ftr" sz="quarter" idx="11"/>
          </p:nvPr>
        </p:nvSpPr>
        <p:spPr>
          <a:xfrm>
            <a:off x="3338513" y="6673850"/>
            <a:ext cx="3403600" cy="38417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5175F50-85EA-442E-A2FD-42A64C1C894A}" type="slidenum">
              <a:rPr lang="en-US" smtClean="0"/>
              <a:t>‹#›</a:t>
            </a:fld>
            <a:endParaRPr lang="en-US"/>
          </a:p>
        </p:txBody>
      </p:sp>
    </p:spTree>
    <p:extLst>
      <p:ext uri="{BB962C8B-B14F-4D97-AF65-F5344CB8AC3E}">
        <p14:creationId xmlns:p14="http://schemas.microsoft.com/office/powerpoint/2010/main" val="4216333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479425"/>
            <a:ext cx="3251200" cy="168116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36638"/>
            <a:ext cx="5102225" cy="5118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160588"/>
            <a:ext cx="3251200" cy="40020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3738" y="6673850"/>
            <a:ext cx="2266950" cy="384175"/>
          </a:xfrm>
          <a:prstGeom prst="rect">
            <a:avLst/>
          </a:prstGeom>
        </p:spPr>
        <p:txBody>
          <a:bodyPr/>
          <a:lstStyle/>
          <a:p>
            <a:fld id="{A869CCA3-12EE-4D5A-99BF-5CA811C1F1B0}" type="datetime1">
              <a:rPr lang="en-US" smtClean="0"/>
              <a:t>5/8/2018</a:t>
            </a:fld>
            <a:endParaRPr lang="en-US"/>
          </a:p>
        </p:txBody>
      </p:sp>
      <p:sp>
        <p:nvSpPr>
          <p:cNvPr id="6" name="Footer Placeholder 5"/>
          <p:cNvSpPr>
            <a:spLocks noGrp="1"/>
          </p:cNvSpPr>
          <p:nvPr>
            <p:ph type="ftr" sz="quarter" idx="11"/>
          </p:nvPr>
        </p:nvSpPr>
        <p:spPr>
          <a:xfrm>
            <a:off x="3338513" y="6673850"/>
            <a:ext cx="3403600" cy="38417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5175F50-85EA-442E-A2FD-42A64C1C894A}" type="slidenum">
              <a:rPr lang="en-US" smtClean="0"/>
              <a:t>‹#›</a:t>
            </a:fld>
            <a:endParaRPr lang="en-US"/>
          </a:p>
        </p:txBody>
      </p:sp>
    </p:spTree>
    <p:extLst>
      <p:ext uri="{BB962C8B-B14F-4D97-AF65-F5344CB8AC3E}">
        <p14:creationId xmlns:p14="http://schemas.microsoft.com/office/powerpoint/2010/main" val="2722672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479425"/>
            <a:ext cx="3251200" cy="168116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36638"/>
            <a:ext cx="5102225" cy="5118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3738" y="2160588"/>
            <a:ext cx="3251200" cy="40020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3738" y="6673850"/>
            <a:ext cx="2266950" cy="384175"/>
          </a:xfrm>
          <a:prstGeom prst="rect">
            <a:avLst/>
          </a:prstGeom>
        </p:spPr>
        <p:txBody>
          <a:bodyPr/>
          <a:lstStyle/>
          <a:p>
            <a:fld id="{239E4C74-F785-47A1-95CB-8280274385B2}" type="datetime1">
              <a:rPr lang="en-US" smtClean="0"/>
              <a:t>5/8/2018</a:t>
            </a:fld>
            <a:endParaRPr lang="en-US"/>
          </a:p>
        </p:txBody>
      </p:sp>
      <p:sp>
        <p:nvSpPr>
          <p:cNvPr id="6" name="Footer Placeholder 5"/>
          <p:cNvSpPr>
            <a:spLocks noGrp="1"/>
          </p:cNvSpPr>
          <p:nvPr>
            <p:ph type="ftr" sz="quarter" idx="11"/>
          </p:nvPr>
        </p:nvSpPr>
        <p:spPr>
          <a:xfrm>
            <a:off x="3338513" y="6673850"/>
            <a:ext cx="3403600" cy="38417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5175F50-85EA-442E-A2FD-42A64C1C894A}" type="slidenum">
              <a:rPr lang="en-US" smtClean="0"/>
              <a:t>‹#›</a:t>
            </a:fld>
            <a:endParaRPr lang="en-US"/>
          </a:p>
        </p:txBody>
      </p:sp>
    </p:spTree>
    <p:extLst>
      <p:ext uri="{BB962C8B-B14F-4D97-AF65-F5344CB8AC3E}">
        <p14:creationId xmlns:p14="http://schemas.microsoft.com/office/powerpoint/2010/main" val="1780223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3738" y="384175"/>
            <a:ext cx="8693150" cy="13906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3738" y="1917700"/>
            <a:ext cx="8693150" cy="45688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3738" y="6673850"/>
            <a:ext cx="2266950" cy="384175"/>
          </a:xfrm>
          <a:prstGeom prst="rect">
            <a:avLst/>
          </a:prstGeom>
        </p:spPr>
        <p:txBody>
          <a:bodyPr/>
          <a:lstStyle/>
          <a:p>
            <a:fld id="{893D865E-DF89-4C0A-BE49-3F2CB022536B}" type="datetime1">
              <a:rPr lang="en-US" smtClean="0"/>
              <a:t>5/8/2018</a:t>
            </a:fld>
            <a:endParaRPr lang="en-US"/>
          </a:p>
        </p:txBody>
      </p:sp>
      <p:sp>
        <p:nvSpPr>
          <p:cNvPr id="5" name="Footer Placeholder 4"/>
          <p:cNvSpPr>
            <a:spLocks noGrp="1"/>
          </p:cNvSpPr>
          <p:nvPr>
            <p:ph type="ftr" sz="quarter" idx="11"/>
          </p:nvPr>
        </p:nvSpPr>
        <p:spPr>
          <a:xfrm>
            <a:off x="3338513" y="6673850"/>
            <a:ext cx="3403600" cy="38417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5175F50-85EA-442E-A2FD-42A64C1C894A}" type="slidenum">
              <a:rPr lang="en-US" smtClean="0"/>
              <a:t>‹#›</a:t>
            </a:fld>
            <a:endParaRPr lang="en-US"/>
          </a:p>
        </p:txBody>
      </p:sp>
    </p:spTree>
    <p:extLst>
      <p:ext uri="{BB962C8B-B14F-4D97-AF65-F5344CB8AC3E}">
        <p14:creationId xmlns:p14="http://schemas.microsoft.com/office/powerpoint/2010/main" val="1251126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600" y="384175"/>
            <a:ext cx="2173288" cy="61023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3738" y="384175"/>
            <a:ext cx="6367462" cy="61023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3738" y="6673850"/>
            <a:ext cx="2266950" cy="384175"/>
          </a:xfrm>
          <a:prstGeom prst="rect">
            <a:avLst/>
          </a:prstGeom>
        </p:spPr>
        <p:txBody>
          <a:bodyPr/>
          <a:lstStyle/>
          <a:p>
            <a:fld id="{6B0EEB0E-5BCB-4AEE-8F95-B3E810A64B70}" type="datetime1">
              <a:rPr lang="en-US" smtClean="0"/>
              <a:t>5/8/2018</a:t>
            </a:fld>
            <a:endParaRPr lang="en-US"/>
          </a:p>
        </p:txBody>
      </p:sp>
      <p:sp>
        <p:nvSpPr>
          <p:cNvPr id="5" name="Footer Placeholder 4"/>
          <p:cNvSpPr>
            <a:spLocks noGrp="1"/>
          </p:cNvSpPr>
          <p:nvPr>
            <p:ph type="ftr" sz="quarter" idx="11"/>
          </p:nvPr>
        </p:nvSpPr>
        <p:spPr>
          <a:xfrm>
            <a:off x="3338513" y="6673850"/>
            <a:ext cx="3403600" cy="38417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5175F50-85EA-442E-A2FD-42A64C1C894A}" type="slidenum">
              <a:rPr lang="en-US" smtClean="0"/>
              <a:t>‹#›</a:t>
            </a:fld>
            <a:endParaRPr lang="en-US"/>
          </a:p>
        </p:txBody>
      </p:sp>
    </p:spTree>
    <p:extLst>
      <p:ext uri="{BB962C8B-B14F-4D97-AF65-F5344CB8AC3E}">
        <p14:creationId xmlns:p14="http://schemas.microsoft.com/office/powerpoint/2010/main" val="205704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032" y="1135142"/>
            <a:ext cx="4452276" cy="5280660"/>
          </a:xfrm>
        </p:spPr>
        <p:txBody>
          <a:bodyPr/>
          <a:lstStyle>
            <a:lvl1pPr>
              <a:defRPr sz="3200"/>
            </a:lvl1pPr>
            <a:lvl2pPr>
              <a:defRPr sz="2700"/>
            </a:lvl2pPr>
            <a:lvl3pPr>
              <a:defRPr sz="2300"/>
            </a:lvl3pPr>
            <a:lvl4pPr>
              <a:defRPr sz="2000">
                <a:cs typeface="B Mitra" pitchFamily="2" charset="-78"/>
              </a:defRPr>
            </a:lvl4pPr>
            <a:lvl5pPr>
              <a:defRPr sz="2000">
                <a:cs typeface="B Mitra" pitchFamily="2" charset="-78"/>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24317" y="1135142"/>
            <a:ext cx="4452276" cy="5280660"/>
          </a:xfrm>
        </p:spPr>
        <p:txBody>
          <a:bodyPr/>
          <a:lstStyle>
            <a:lvl1pPr>
              <a:defRPr sz="3200"/>
            </a:lvl1pPr>
            <a:lvl2pPr>
              <a:defRPr sz="2700"/>
            </a:lvl2pPr>
            <a:lvl3pPr>
              <a:defRPr sz="2300"/>
            </a:lvl3pPr>
            <a:lvl4pPr>
              <a:defRPr sz="2000">
                <a:cs typeface="B Mitra" pitchFamily="2" charset="-78"/>
              </a:defRPr>
            </a:lvl4pPr>
            <a:lvl5pPr>
              <a:defRPr sz="2000">
                <a:cs typeface="B Mitra" pitchFamily="2" charset="-78"/>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3" name="Picture 7" descr="C5.jpg"/>
          <p:cNvPicPr>
            <a:picLocks noChangeAspect="1"/>
          </p:cNvPicPr>
          <p:nvPr userDrawn="1"/>
        </p:nvPicPr>
        <p:blipFill>
          <a:blip r:embed="rId2" cstate="print">
            <a:duotone>
              <a:schemeClr val="accent6">
                <a:shade val="45000"/>
                <a:satMod val="135000"/>
              </a:schemeClr>
              <a:prstClr val="white"/>
            </a:duotone>
          </a:blip>
          <a:srcRect/>
          <a:stretch>
            <a:fillRect/>
          </a:stretch>
        </p:blipFill>
        <p:spPr bwMode="auto">
          <a:xfrm>
            <a:off x="0" y="4699000"/>
            <a:ext cx="3571875" cy="2501900"/>
          </a:xfrm>
          <a:prstGeom prst="rect">
            <a:avLst/>
          </a:prstGeom>
          <a:noFill/>
          <a:ln w="9525">
            <a:noFill/>
            <a:miter lim="800000"/>
            <a:headEnd/>
            <a:tailEnd/>
          </a:ln>
        </p:spPr>
      </p:pic>
      <p:sp>
        <p:nvSpPr>
          <p:cNvPr id="9" name="Rectangle 11"/>
          <p:cNvSpPr>
            <a:spLocks noChangeArrowheads="1"/>
          </p:cNvSpPr>
          <p:nvPr userDrawn="1"/>
        </p:nvSpPr>
        <p:spPr bwMode="auto">
          <a:xfrm>
            <a:off x="250825" y="5581650"/>
            <a:ext cx="9615488" cy="112713"/>
          </a:xfrm>
          <a:prstGeom prst="rect">
            <a:avLst/>
          </a:prstGeom>
          <a:solidFill>
            <a:srgbClr val="FF6600"/>
          </a:solidFill>
          <a:ln w="12700">
            <a:solidFill>
              <a:srgbClr val="FF6600"/>
            </a:solidFill>
            <a:miter lim="800000"/>
            <a:headEnd type="none" w="sm" len="sm"/>
            <a:tailEnd type="none" w="sm" len="sm"/>
          </a:ln>
        </p:spPr>
        <p:txBody>
          <a:bodyPr wrap="none" lIns="102870" tIns="51435" rIns="102870" bIns="51435" anchor="ctr"/>
          <a:lstStyle/>
          <a:p>
            <a:pPr algn="l" rtl="0" eaLnBrk="0" hangingPunct="0">
              <a:spcBef>
                <a:spcPct val="20000"/>
              </a:spcBef>
              <a:buClr>
                <a:srgbClr val="A50021"/>
              </a:buClr>
              <a:buFont typeface="Wingdings" pitchFamily="2" charset="2"/>
              <a:buChar char="n"/>
              <a:defRPr/>
            </a:pPr>
            <a:endParaRPr lang="fa-IR">
              <a:cs typeface="B Mitra" pitchFamily="2" charset="-78"/>
            </a:endParaRPr>
          </a:p>
        </p:txBody>
      </p:sp>
      <p:sp>
        <p:nvSpPr>
          <p:cNvPr id="8" name="Rectangle 2"/>
          <p:cNvSpPr>
            <a:spLocks noGrp="1" noChangeArrowheads="1"/>
          </p:cNvSpPr>
          <p:nvPr>
            <p:ph type="ctrTitle"/>
          </p:nvPr>
        </p:nvSpPr>
        <p:spPr>
          <a:xfrm>
            <a:off x="756047" y="2555320"/>
            <a:ext cx="8568532" cy="1680210"/>
          </a:xfrm>
          <a:prstGeom prst="rect">
            <a:avLst/>
          </a:prstGeom>
        </p:spPr>
        <p:txBody>
          <a:bodyPr/>
          <a:lstStyle>
            <a:lvl1pPr algn="ctr">
              <a:defRPr sz="5600"/>
            </a:lvl1pPr>
          </a:lstStyle>
          <a:p>
            <a:r>
              <a:rPr lang="en-US"/>
              <a:t>Click to edit Master title style</a:t>
            </a:r>
            <a:endParaRPr lang="en-US" dirty="0"/>
          </a:p>
        </p:txBody>
      </p:sp>
    </p:spTree>
    <p:extLst>
      <p:ext uri="{BB962C8B-B14F-4D97-AF65-F5344CB8AC3E}">
        <p14:creationId xmlns:p14="http://schemas.microsoft.com/office/powerpoint/2010/main" val="809315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177925"/>
            <a:ext cx="7559675" cy="250825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781425"/>
            <a:ext cx="7559675" cy="17399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3738" y="6673850"/>
            <a:ext cx="2266950" cy="384175"/>
          </a:xfrm>
          <a:prstGeom prst="rect">
            <a:avLst/>
          </a:prstGeom>
        </p:spPr>
        <p:txBody>
          <a:bodyPr/>
          <a:lstStyle/>
          <a:p>
            <a:fld id="{4E2FB841-84CC-47A5-AA4C-F5C0037F819E}" type="datetime1">
              <a:rPr lang="en-US" smtClean="0"/>
              <a:t>5/8/2018</a:t>
            </a:fld>
            <a:endParaRPr lang="en-US"/>
          </a:p>
        </p:txBody>
      </p:sp>
      <p:sp>
        <p:nvSpPr>
          <p:cNvPr id="5" name="Footer Placeholder 4"/>
          <p:cNvSpPr>
            <a:spLocks noGrp="1"/>
          </p:cNvSpPr>
          <p:nvPr>
            <p:ph type="ftr" sz="quarter" idx="11"/>
          </p:nvPr>
        </p:nvSpPr>
        <p:spPr>
          <a:xfrm>
            <a:off x="3338513" y="6673850"/>
            <a:ext cx="3403600" cy="38417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95C630B-C3C6-454F-BB63-C25EB568C9A8}" type="slidenum">
              <a:rPr lang="en-US" smtClean="0"/>
              <a:t>‹#›</a:t>
            </a:fld>
            <a:endParaRPr lang="en-US"/>
          </a:p>
        </p:txBody>
      </p:sp>
    </p:spTree>
    <p:extLst>
      <p:ext uri="{BB962C8B-B14F-4D97-AF65-F5344CB8AC3E}">
        <p14:creationId xmlns:p14="http://schemas.microsoft.com/office/powerpoint/2010/main" val="1164387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3738" y="384175"/>
            <a:ext cx="8693150" cy="13906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3738" y="1917700"/>
            <a:ext cx="8693150" cy="4568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3738" y="6673850"/>
            <a:ext cx="2266950" cy="384175"/>
          </a:xfrm>
          <a:prstGeom prst="rect">
            <a:avLst/>
          </a:prstGeom>
        </p:spPr>
        <p:txBody>
          <a:bodyPr/>
          <a:lstStyle/>
          <a:p>
            <a:fld id="{3AD1E338-93E3-4057-B0FA-3410502D89EF}" type="datetime1">
              <a:rPr lang="en-US" smtClean="0"/>
              <a:t>5/8/2018</a:t>
            </a:fld>
            <a:endParaRPr lang="en-US"/>
          </a:p>
        </p:txBody>
      </p:sp>
      <p:sp>
        <p:nvSpPr>
          <p:cNvPr id="5" name="Footer Placeholder 4"/>
          <p:cNvSpPr>
            <a:spLocks noGrp="1"/>
          </p:cNvSpPr>
          <p:nvPr>
            <p:ph type="ftr" sz="quarter" idx="11"/>
          </p:nvPr>
        </p:nvSpPr>
        <p:spPr>
          <a:xfrm>
            <a:off x="3338513" y="6673850"/>
            <a:ext cx="3403600" cy="38417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95C630B-C3C6-454F-BB63-C25EB568C9A8}" type="slidenum">
              <a:rPr lang="en-US" smtClean="0"/>
              <a:t>‹#›</a:t>
            </a:fld>
            <a:endParaRPr lang="en-US"/>
          </a:p>
        </p:txBody>
      </p:sp>
    </p:spTree>
    <p:extLst>
      <p:ext uri="{BB962C8B-B14F-4D97-AF65-F5344CB8AC3E}">
        <p14:creationId xmlns:p14="http://schemas.microsoft.com/office/powerpoint/2010/main" val="3874402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795463"/>
            <a:ext cx="8694737" cy="2995612"/>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4819650"/>
            <a:ext cx="8694737" cy="157480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3738" y="6673850"/>
            <a:ext cx="2266950" cy="384175"/>
          </a:xfrm>
          <a:prstGeom prst="rect">
            <a:avLst/>
          </a:prstGeom>
        </p:spPr>
        <p:txBody>
          <a:bodyPr/>
          <a:lstStyle/>
          <a:p>
            <a:fld id="{740CF7AA-96AB-4A64-B926-B5357F39CEDC}" type="datetime1">
              <a:rPr lang="en-US" smtClean="0"/>
              <a:t>5/8/2018</a:t>
            </a:fld>
            <a:endParaRPr lang="en-US"/>
          </a:p>
        </p:txBody>
      </p:sp>
      <p:sp>
        <p:nvSpPr>
          <p:cNvPr id="5" name="Footer Placeholder 4"/>
          <p:cNvSpPr>
            <a:spLocks noGrp="1"/>
          </p:cNvSpPr>
          <p:nvPr>
            <p:ph type="ftr" sz="quarter" idx="11"/>
          </p:nvPr>
        </p:nvSpPr>
        <p:spPr>
          <a:xfrm>
            <a:off x="3338513" y="6673850"/>
            <a:ext cx="3403600" cy="38417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95C630B-C3C6-454F-BB63-C25EB568C9A8}" type="slidenum">
              <a:rPr lang="en-US" smtClean="0"/>
              <a:t>‹#›</a:t>
            </a:fld>
            <a:endParaRPr lang="en-US"/>
          </a:p>
        </p:txBody>
      </p:sp>
    </p:spTree>
    <p:extLst>
      <p:ext uri="{BB962C8B-B14F-4D97-AF65-F5344CB8AC3E}">
        <p14:creationId xmlns:p14="http://schemas.microsoft.com/office/powerpoint/2010/main" val="2873635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3738" y="384175"/>
            <a:ext cx="8693150" cy="13906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3738" y="1917700"/>
            <a:ext cx="4270375" cy="4568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3" y="1917700"/>
            <a:ext cx="4270375" cy="4568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3738" y="6673850"/>
            <a:ext cx="2266950" cy="384175"/>
          </a:xfrm>
          <a:prstGeom prst="rect">
            <a:avLst/>
          </a:prstGeom>
        </p:spPr>
        <p:txBody>
          <a:bodyPr/>
          <a:lstStyle/>
          <a:p>
            <a:fld id="{9CB0C3FE-9036-4E81-ABA2-38C1A64DD703}" type="datetime1">
              <a:rPr lang="en-US" smtClean="0"/>
              <a:t>5/8/2018</a:t>
            </a:fld>
            <a:endParaRPr lang="en-US"/>
          </a:p>
        </p:txBody>
      </p:sp>
      <p:sp>
        <p:nvSpPr>
          <p:cNvPr id="6" name="Footer Placeholder 5"/>
          <p:cNvSpPr>
            <a:spLocks noGrp="1"/>
          </p:cNvSpPr>
          <p:nvPr>
            <p:ph type="ftr" sz="quarter" idx="11"/>
          </p:nvPr>
        </p:nvSpPr>
        <p:spPr>
          <a:xfrm>
            <a:off x="3338513" y="6673850"/>
            <a:ext cx="3403600" cy="38417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95C630B-C3C6-454F-BB63-C25EB568C9A8}" type="slidenum">
              <a:rPr lang="en-US" smtClean="0"/>
              <a:t>‹#›</a:t>
            </a:fld>
            <a:endParaRPr lang="en-US"/>
          </a:p>
        </p:txBody>
      </p:sp>
    </p:spTree>
    <p:extLst>
      <p:ext uri="{BB962C8B-B14F-4D97-AF65-F5344CB8AC3E}">
        <p14:creationId xmlns:p14="http://schemas.microsoft.com/office/powerpoint/2010/main" val="41784181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384175"/>
            <a:ext cx="8694737" cy="13906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3738" y="1765300"/>
            <a:ext cx="4265612" cy="8651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630488"/>
            <a:ext cx="4265612" cy="38687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765300"/>
            <a:ext cx="4284662" cy="8651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630488"/>
            <a:ext cx="4284662" cy="38687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3738" y="6673850"/>
            <a:ext cx="2266950" cy="384175"/>
          </a:xfrm>
          <a:prstGeom prst="rect">
            <a:avLst/>
          </a:prstGeom>
        </p:spPr>
        <p:txBody>
          <a:bodyPr/>
          <a:lstStyle/>
          <a:p>
            <a:fld id="{B6D2AFD1-7856-497A-AB58-851F59278A16}" type="datetime1">
              <a:rPr lang="en-US" smtClean="0"/>
              <a:t>5/8/2018</a:t>
            </a:fld>
            <a:endParaRPr lang="en-US"/>
          </a:p>
        </p:txBody>
      </p:sp>
      <p:sp>
        <p:nvSpPr>
          <p:cNvPr id="8" name="Footer Placeholder 7"/>
          <p:cNvSpPr>
            <a:spLocks noGrp="1"/>
          </p:cNvSpPr>
          <p:nvPr>
            <p:ph type="ftr" sz="quarter" idx="11"/>
          </p:nvPr>
        </p:nvSpPr>
        <p:spPr>
          <a:xfrm>
            <a:off x="3338513" y="6673850"/>
            <a:ext cx="3403600" cy="38417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95C630B-C3C6-454F-BB63-C25EB568C9A8}" type="slidenum">
              <a:rPr lang="en-US" smtClean="0"/>
              <a:t>‹#›</a:t>
            </a:fld>
            <a:endParaRPr lang="en-US"/>
          </a:p>
        </p:txBody>
      </p:sp>
    </p:spTree>
    <p:extLst>
      <p:ext uri="{BB962C8B-B14F-4D97-AF65-F5344CB8AC3E}">
        <p14:creationId xmlns:p14="http://schemas.microsoft.com/office/powerpoint/2010/main" val="4026134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3738" y="384175"/>
            <a:ext cx="8693150" cy="13906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3738" y="6673850"/>
            <a:ext cx="2266950" cy="384175"/>
          </a:xfrm>
          <a:prstGeom prst="rect">
            <a:avLst/>
          </a:prstGeom>
        </p:spPr>
        <p:txBody>
          <a:bodyPr/>
          <a:lstStyle/>
          <a:p>
            <a:fld id="{A713FAD1-F775-4223-A800-6C0E9F253633}" type="datetime1">
              <a:rPr lang="en-US" smtClean="0"/>
              <a:t>5/8/2018</a:t>
            </a:fld>
            <a:endParaRPr lang="en-US"/>
          </a:p>
        </p:txBody>
      </p:sp>
      <p:sp>
        <p:nvSpPr>
          <p:cNvPr id="4" name="Footer Placeholder 3"/>
          <p:cNvSpPr>
            <a:spLocks noGrp="1"/>
          </p:cNvSpPr>
          <p:nvPr>
            <p:ph type="ftr" sz="quarter" idx="11"/>
          </p:nvPr>
        </p:nvSpPr>
        <p:spPr>
          <a:xfrm>
            <a:off x="3338513" y="6673850"/>
            <a:ext cx="3403600" cy="38417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95C630B-C3C6-454F-BB63-C25EB568C9A8}" type="slidenum">
              <a:rPr lang="en-US" smtClean="0"/>
              <a:t>‹#›</a:t>
            </a:fld>
            <a:endParaRPr lang="en-US"/>
          </a:p>
        </p:txBody>
      </p:sp>
    </p:spTree>
    <p:extLst>
      <p:ext uri="{BB962C8B-B14F-4D97-AF65-F5344CB8AC3E}">
        <p14:creationId xmlns:p14="http://schemas.microsoft.com/office/powerpoint/2010/main" val="2864592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3738" y="6673850"/>
            <a:ext cx="2266950" cy="384175"/>
          </a:xfrm>
          <a:prstGeom prst="rect">
            <a:avLst/>
          </a:prstGeom>
        </p:spPr>
        <p:txBody>
          <a:bodyPr/>
          <a:lstStyle/>
          <a:p>
            <a:fld id="{94E35A2B-E79F-414E-BAB5-7E52DE3689A4}" type="datetime1">
              <a:rPr lang="en-US" smtClean="0"/>
              <a:t>5/8/2018</a:t>
            </a:fld>
            <a:endParaRPr lang="en-US"/>
          </a:p>
        </p:txBody>
      </p:sp>
      <p:sp>
        <p:nvSpPr>
          <p:cNvPr id="3" name="Footer Placeholder 2"/>
          <p:cNvSpPr>
            <a:spLocks noGrp="1"/>
          </p:cNvSpPr>
          <p:nvPr>
            <p:ph type="ftr" sz="quarter" idx="11"/>
          </p:nvPr>
        </p:nvSpPr>
        <p:spPr>
          <a:xfrm>
            <a:off x="3338513" y="6673850"/>
            <a:ext cx="3403600" cy="38417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95C630B-C3C6-454F-BB63-C25EB568C9A8}" type="slidenum">
              <a:rPr lang="en-US" smtClean="0"/>
              <a:t>‹#›</a:t>
            </a:fld>
            <a:endParaRPr lang="en-US"/>
          </a:p>
        </p:txBody>
      </p:sp>
    </p:spTree>
    <p:extLst>
      <p:ext uri="{BB962C8B-B14F-4D97-AF65-F5344CB8AC3E}">
        <p14:creationId xmlns:p14="http://schemas.microsoft.com/office/powerpoint/2010/main" val="1349380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479425"/>
            <a:ext cx="3251200" cy="168116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36638"/>
            <a:ext cx="5102225" cy="5118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160588"/>
            <a:ext cx="3251200" cy="40020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3738" y="6673850"/>
            <a:ext cx="2266950" cy="384175"/>
          </a:xfrm>
          <a:prstGeom prst="rect">
            <a:avLst/>
          </a:prstGeom>
        </p:spPr>
        <p:txBody>
          <a:bodyPr/>
          <a:lstStyle/>
          <a:p>
            <a:fld id="{753A4B7E-5421-4BC1-AEA0-6409DA8224EA}" type="datetime1">
              <a:rPr lang="en-US" smtClean="0"/>
              <a:t>5/8/2018</a:t>
            </a:fld>
            <a:endParaRPr lang="en-US"/>
          </a:p>
        </p:txBody>
      </p:sp>
      <p:sp>
        <p:nvSpPr>
          <p:cNvPr id="6" name="Footer Placeholder 5"/>
          <p:cNvSpPr>
            <a:spLocks noGrp="1"/>
          </p:cNvSpPr>
          <p:nvPr>
            <p:ph type="ftr" sz="quarter" idx="11"/>
          </p:nvPr>
        </p:nvSpPr>
        <p:spPr>
          <a:xfrm>
            <a:off x="3338513" y="6673850"/>
            <a:ext cx="3403600" cy="38417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95C630B-C3C6-454F-BB63-C25EB568C9A8}" type="slidenum">
              <a:rPr lang="en-US" smtClean="0"/>
              <a:t>‹#›</a:t>
            </a:fld>
            <a:endParaRPr lang="en-US"/>
          </a:p>
        </p:txBody>
      </p:sp>
    </p:spTree>
    <p:extLst>
      <p:ext uri="{BB962C8B-B14F-4D97-AF65-F5344CB8AC3E}">
        <p14:creationId xmlns:p14="http://schemas.microsoft.com/office/powerpoint/2010/main" val="33548172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479425"/>
            <a:ext cx="3251200" cy="168116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36638"/>
            <a:ext cx="5102225" cy="5118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3738" y="2160588"/>
            <a:ext cx="3251200" cy="40020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3738" y="6673850"/>
            <a:ext cx="2266950" cy="384175"/>
          </a:xfrm>
          <a:prstGeom prst="rect">
            <a:avLst/>
          </a:prstGeom>
        </p:spPr>
        <p:txBody>
          <a:bodyPr/>
          <a:lstStyle/>
          <a:p>
            <a:fld id="{2355C90A-274F-49A0-A577-C5CFB8DF3E6C}" type="datetime1">
              <a:rPr lang="en-US" smtClean="0"/>
              <a:t>5/8/2018</a:t>
            </a:fld>
            <a:endParaRPr lang="en-US"/>
          </a:p>
        </p:txBody>
      </p:sp>
      <p:sp>
        <p:nvSpPr>
          <p:cNvPr id="6" name="Footer Placeholder 5"/>
          <p:cNvSpPr>
            <a:spLocks noGrp="1"/>
          </p:cNvSpPr>
          <p:nvPr>
            <p:ph type="ftr" sz="quarter" idx="11"/>
          </p:nvPr>
        </p:nvSpPr>
        <p:spPr>
          <a:xfrm>
            <a:off x="3338513" y="6673850"/>
            <a:ext cx="3403600" cy="38417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95C630B-C3C6-454F-BB63-C25EB568C9A8}" type="slidenum">
              <a:rPr lang="en-US" smtClean="0"/>
              <a:t>‹#›</a:t>
            </a:fld>
            <a:endParaRPr lang="en-US"/>
          </a:p>
        </p:txBody>
      </p:sp>
    </p:spTree>
    <p:extLst>
      <p:ext uri="{BB962C8B-B14F-4D97-AF65-F5344CB8AC3E}">
        <p14:creationId xmlns:p14="http://schemas.microsoft.com/office/powerpoint/2010/main" val="272430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035" y="288370"/>
            <a:ext cx="9072563" cy="12001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032" y="1611869"/>
            <a:ext cx="4454027" cy="67175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504032" y="2283619"/>
            <a:ext cx="4454027" cy="4148852"/>
          </a:xfrm>
        </p:spPr>
        <p:txBody>
          <a:bodyPr/>
          <a:lstStyle>
            <a:lvl1pPr>
              <a:defRPr sz="2700"/>
            </a:lvl1pPr>
            <a:lvl2pPr>
              <a:defRPr sz="2300"/>
            </a:lvl2pPr>
            <a:lvl3pPr>
              <a:defRPr sz="2000"/>
            </a:lvl3pPr>
            <a:lvl4pPr>
              <a:defRPr sz="1800">
                <a:cs typeface="B Mitra" pitchFamily="2" charset="-78"/>
              </a:defRPr>
            </a:lvl4pPr>
            <a:lvl5pPr>
              <a:defRPr sz="1800">
                <a:cs typeface="B Mitra" pitchFamily="2" charset="-78"/>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20821" y="1611869"/>
            <a:ext cx="4455777" cy="67175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20821" y="2283619"/>
            <a:ext cx="4455777" cy="4148852"/>
          </a:xfrm>
        </p:spPr>
        <p:txBody>
          <a:bodyPr/>
          <a:lstStyle>
            <a:lvl1pPr>
              <a:defRPr sz="2700"/>
            </a:lvl1pPr>
            <a:lvl2pPr>
              <a:defRPr sz="2300"/>
            </a:lvl2pPr>
            <a:lvl3pPr>
              <a:defRPr sz="2000"/>
            </a:lvl3pPr>
            <a:lvl4pPr>
              <a:defRPr sz="1800">
                <a:cs typeface="B Mitra" pitchFamily="2" charset="-78"/>
              </a:defRPr>
            </a:lvl4pPr>
            <a:lvl5pPr>
              <a:defRPr sz="1800">
                <a:cs typeface="B Mitra" pitchFamily="2" charset="-78"/>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3738" y="384175"/>
            <a:ext cx="8693150" cy="13906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3738" y="1917700"/>
            <a:ext cx="8693150" cy="45688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3738" y="6673850"/>
            <a:ext cx="2266950" cy="384175"/>
          </a:xfrm>
          <a:prstGeom prst="rect">
            <a:avLst/>
          </a:prstGeom>
        </p:spPr>
        <p:txBody>
          <a:bodyPr/>
          <a:lstStyle/>
          <a:p>
            <a:fld id="{0B1C16A7-E25F-48E5-BC5B-60F42BF94FB0}" type="datetime1">
              <a:rPr lang="en-US" smtClean="0"/>
              <a:t>5/8/2018</a:t>
            </a:fld>
            <a:endParaRPr lang="en-US"/>
          </a:p>
        </p:txBody>
      </p:sp>
      <p:sp>
        <p:nvSpPr>
          <p:cNvPr id="5" name="Footer Placeholder 4"/>
          <p:cNvSpPr>
            <a:spLocks noGrp="1"/>
          </p:cNvSpPr>
          <p:nvPr>
            <p:ph type="ftr" sz="quarter" idx="11"/>
          </p:nvPr>
        </p:nvSpPr>
        <p:spPr>
          <a:xfrm>
            <a:off x="3338513" y="6673850"/>
            <a:ext cx="3403600" cy="38417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95C630B-C3C6-454F-BB63-C25EB568C9A8}" type="slidenum">
              <a:rPr lang="en-US" smtClean="0"/>
              <a:t>‹#›</a:t>
            </a:fld>
            <a:endParaRPr lang="en-US"/>
          </a:p>
        </p:txBody>
      </p:sp>
    </p:spTree>
    <p:extLst>
      <p:ext uri="{BB962C8B-B14F-4D97-AF65-F5344CB8AC3E}">
        <p14:creationId xmlns:p14="http://schemas.microsoft.com/office/powerpoint/2010/main" val="4215825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600" y="384175"/>
            <a:ext cx="2173288" cy="61023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3738" y="384175"/>
            <a:ext cx="6367462" cy="61023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3738" y="6673850"/>
            <a:ext cx="2266950" cy="384175"/>
          </a:xfrm>
          <a:prstGeom prst="rect">
            <a:avLst/>
          </a:prstGeom>
        </p:spPr>
        <p:txBody>
          <a:bodyPr/>
          <a:lstStyle/>
          <a:p>
            <a:fld id="{C5477259-455C-4049-89B7-502CE01A0C39}" type="datetime1">
              <a:rPr lang="en-US" smtClean="0"/>
              <a:t>5/8/2018</a:t>
            </a:fld>
            <a:endParaRPr lang="en-US"/>
          </a:p>
        </p:txBody>
      </p:sp>
      <p:sp>
        <p:nvSpPr>
          <p:cNvPr id="5" name="Footer Placeholder 4"/>
          <p:cNvSpPr>
            <a:spLocks noGrp="1"/>
          </p:cNvSpPr>
          <p:nvPr>
            <p:ph type="ftr" sz="quarter" idx="11"/>
          </p:nvPr>
        </p:nvSpPr>
        <p:spPr>
          <a:xfrm>
            <a:off x="3338513" y="6673850"/>
            <a:ext cx="3403600" cy="38417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95C630B-C3C6-454F-BB63-C25EB568C9A8}" type="slidenum">
              <a:rPr lang="en-US" smtClean="0"/>
              <a:t>‹#›</a:t>
            </a:fld>
            <a:endParaRPr lang="en-US"/>
          </a:p>
        </p:txBody>
      </p:sp>
    </p:spTree>
    <p:extLst>
      <p:ext uri="{BB962C8B-B14F-4D97-AF65-F5344CB8AC3E}">
        <p14:creationId xmlns:p14="http://schemas.microsoft.com/office/powerpoint/2010/main" val="7146823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3" name="Picture 7" descr="C5.jpg"/>
          <p:cNvPicPr>
            <a:picLocks noChangeAspect="1"/>
          </p:cNvPicPr>
          <p:nvPr userDrawn="1"/>
        </p:nvPicPr>
        <p:blipFill>
          <a:blip r:embed="rId2" cstate="print">
            <a:duotone>
              <a:schemeClr val="accent6">
                <a:shade val="45000"/>
                <a:satMod val="135000"/>
              </a:schemeClr>
              <a:prstClr val="white"/>
            </a:duotone>
          </a:blip>
          <a:srcRect/>
          <a:stretch>
            <a:fillRect/>
          </a:stretch>
        </p:blipFill>
        <p:spPr bwMode="auto">
          <a:xfrm>
            <a:off x="0" y="4699000"/>
            <a:ext cx="3571875" cy="2501900"/>
          </a:xfrm>
          <a:prstGeom prst="rect">
            <a:avLst/>
          </a:prstGeom>
          <a:noFill/>
          <a:ln w="9525">
            <a:noFill/>
            <a:miter lim="800000"/>
            <a:headEnd/>
            <a:tailEnd/>
          </a:ln>
        </p:spPr>
      </p:pic>
      <p:sp>
        <p:nvSpPr>
          <p:cNvPr id="9" name="Rectangle 11"/>
          <p:cNvSpPr>
            <a:spLocks noChangeArrowheads="1"/>
          </p:cNvSpPr>
          <p:nvPr userDrawn="1"/>
        </p:nvSpPr>
        <p:spPr bwMode="auto">
          <a:xfrm>
            <a:off x="250825" y="5581650"/>
            <a:ext cx="9615488" cy="112713"/>
          </a:xfrm>
          <a:prstGeom prst="rect">
            <a:avLst/>
          </a:prstGeom>
          <a:solidFill>
            <a:srgbClr val="FF6600"/>
          </a:solidFill>
          <a:ln w="12700">
            <a:solidFill>
              <a:srgbClr val="FF6600"/>
            </a:solidFill>
            <a:miter lim="800000"/>
            <a:headEnd type="none" w="sm" len="sm"/>
            <a:tailEnd type="none" w="sm" len="sm"/>
          </a:ln>
        </p:spPr>
        <p:txBody>
          <a:bodyPr wrap="none" lIns="102870" tIns="51435" rIns="102870" bIns="51435" anchor="ctr"/>
          <a:lstStyle/>
          <a:p>
            <a:pPr algn="l" rtl="0" eaLnBrk="0" hangingPunct="0">
              <a:spcBef>
                <a:spcPct val="20000"/>
              </a:spcBef>
              <a:buClr>
                <a:srgbClr val="A50021"/>
              </a:buClr>
              <a:buFont typeface="Wingdings" pitchFamily="2" charset="2"/>
              <a:buChar char="n"/>
              <a:defRPr/>
            </a:pPr>
            <a:endParaRPr lang="fa-IR">
              <a:cs typeface="B Mitra" pitchFamily="2" charset="-78"/>
            </a:endParaRPr>
          </a:p>
        </p:txBody>
      </p:sp>
      <p:sp>
        <p:nvSpPr>
          <p:cNvPr id="8" name="Rectangle 2"/>
          <p:cNvSpPr>
            <a:spLocks noGrp="1" noChangeArrowheads="1"/>
          </p:cNvSpPr>
          <p:nvPr>
            <p:ph type="ctrTitle"/>
          </p:nvPr>
        </p:nvSpPr>
        <p:spPr>
          <a:xfrm>
            <a:off x="756047" y="2555320"/>
            <a:ext cx="8568532" cy="1680210"/>
          </a:xfrm>
          <a:prstGeom prst="rect">
            <a:avLst/>
          </a:prstGeom>
        </p:spPr>
        <p:txBody>
          <a:bodyPr/>
          <a:lstStyle>
            <a:lvl1pPr algn="ctr">
              <a:defRPr sz="5600"/>
            </a:lvl1pPr>
          </a:lstStyle>
          <a:p>
            <a:r>
              <a:rPr lang="en-US"/>
              <a:t>Click to edit Master title style</a:t>
            </a:r>
            <a:endParaRPr lang="en-US" dirty="0"/>
          </a:p>
        </p:txBody>
      </p:sp>
    </p:spTree>
    <p:extLst>
      <p:ext uri="{BB962C8B-B14F-4D97-AF65-F5344CB8AC3E}">
        <p14:creationId xmlns:p14="http://schemas.microsoft.com/office/powerpoint/2010/main" val="2330293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79846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29889" y="17617"/>
            <a:ext cx="8850736" cy="1122990"/>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504031" y="1680211"/>
            <a:ext cx="9072563" cy="483680"/>
          </a:xfrm>
          <a:prstGeom prst="rect">
            <a:avLst/>
          </a:prstGeom>
        </p:spPr>
        <p:txBody>
          <a:bodyPr anchor="ctr"/>
          <a:lstStyle>
            <a:lvl1pPr marL="0" indent="0">
              <a:buNone/>
              <a:defRPr sz="2100">
                <a:solidFill>
                  <a:schemeClr val="tx1">
                    <a:lumMod val="75000"/>
                    <a:lumOff val="2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515435" y="2390716"/>
            <a:ext cx="9072563" cy="3780420"/>
          </a:xfrm>
          <a:prstGeom prst="rect">
            <a:avLst/>
          </a:prstGeom>
        </p:spPr>
        <p:txBody>
          <a:bodyPr lIns="396000" anchor="t"/>
          <a:lstStyle>
            <a:lvl1pPr marL="0" indent="0">
              <a:buNone/>
              <a:defRPr sz="147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7575393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5576" y="0"/>
            <a:ext cx="8295049" cy="1122990"/>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341263" y="1332198"/>
            <a:ext cx="7235331" cy="483680"/>
          </a:xfrm>
          <a:prstGeom prst="rect">
            <a:avLst/>
          </a:prstGeom>
        </p:spPr>
        <p:txBody>
          <a:bodyPr anchor="ctr"/>
          <a:lstStyle>
            <a:lvl1pPr marL="0" indent="0">
              <a:buNone/>
              <a:defRPr sz="21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352666" y="1937066"/>
            <a:ext cx="7235331" cy="4355258"/>
          </a:xfrm>
          <a:prstGeom prst="rect">
            <a:avLst/>
          </a:prstGeom>
        </p:spPr>
        <p:txBody>
          <a:bodyPr lIns="396000" anchor="t"/>
          <a:lstStyle>
            <a:lvl1pPr marL="0" indent="0">
              <a:buNone/>
              <a:defRPr sz="147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400828416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01286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29889" y="17617"/>
            <a:ext cx="8850736" cy="1122990"/>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504031" y="1680211"/>
            <a:ext cx="9072563" cy="483680"/>
          </a:xfrm>
          <a:prstGeom prst="rect">
            <a:avLst/>
          </a:prstGeom>
        </p:spPr>
        <p:txBody>
          <a:bodyPr anchor="ctr"/>
          <a:lstStyle>
            <a:lvl1pPr marL="0" indent="0">
              <a:buNone/>
              <a:defRPr sz="2100">
                <a:solidFill>
                  <a:schemeClr val="tx1">
                    <a:lumMod val="75000"/>
                    <a:lumOff val="2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515435" y="2390716"/>
            <a:ext cx="9072563" cy="3780420"/>
          </a:xfrm>
          <a:prstGeom prst="rect">
            <a:avLst/>
          </a:prstGeom>
        </p:spPr>
        <p:txBody>
          <a:bodyPr lIns="396000" anchor="t"/>
          <a:lstStyle>
            <a:lvl1pPr marL="0" indent="0">
              <a:buNone/>
              <a:defRPr sz="147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96331628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5576" y="0"/>
            <a:ext cx="8295049" cy="1122990"/>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341263" y="1332198"/>
            <a:ext cx="7235331" cy="483680"/>
          </a:xfrm>
          <a:prstGeom prst="rect">
            <a:avLst/>
          </a:prstGeom>
        </p:spPr>
        <p:txBody>
          <a:bodyPr anchor="ctr"/>
          <a:lstStyle>
            <a:lvl1pPr marL="0" indent="0">
              <a:buNone/>
              <a:defRPr sz="21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352666" y="1937066"/>
            <a:ext cx="7235331" cy="4355258"/>
          </a:xfrm>
          <a:prstGeom prst="rect">
            <a:avLst/>
          </a:prstGeom>
        </p:spPr>
        <p:txBody>
          <a:bodyPr lIns="396000" anchor="t"/>
          <a:lstStyle>
            <a:lvl1pPr marL="0" indent="0">
              <a:buNone/>
              <a:defRPr sz="147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9955907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2" y="286709"/>
            <a:ext cx="3316456" cy="1220153"/>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3941248" y="286710"/>
            <a:ext cx="5635350" cy="6145769"/>
          </a:xfrm>
        </p:spPr>
        <p:txBody>
          <a:bodyPr/>
          <a:lstStyle>
            <a:lvl1pPr>
              <a:defRPr sz="3600"/>
            </a:lvl1pPr>
            <a:lvl2pPr>
              <a:defRPr sz="3200"/>
            </a:lvl2pPr>
            <a:lvl3pPr>
              <a:defRPr sz="2700"/>
            </a:lvl3pPr>
            <a:lvl4pPr>
              <a:defRPr sz="2300">
                <a:cs typeface="B Mitra" pitchFamily="2" charset="-78"/>
              </a:defRPr>
            </a:lvl4pPr>
            <a:lvl5pPr>
              <a:defRPr sz="2300">
                <a:cs typeface="B Mitra" pitchFamily="2" charset="-78"/>
              </a:defRPr>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4032" y="1506856"/>
            <a:ext cx="3316456" cy="4925616"/>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6" y="5040637"/>
            <a:ext cx="6048375" cy="595075"/>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1975876" y="643414"/>
            <a:ext cx="6048375" cy="4320540"/>
          </a:xfrm>
        </p:spPr>
        <p:txBody>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pPr lvl="0"/>
            <a:r>
              <a:rPr lang="en-US" noProof="0"/>
              <a:t>Click icon to add picture</a:t>
            </a:r>
          </a:p>
        </p:txBody>
      </p:sp>
      <p:sp>
        <p:nvSpPr>
          <p:cNvPr id="4" name="Text Placeholder 3"/>
          <p:cNvSpPr>
            <a:spLocks noGrp="1"/>
          </p:cNvSpPr>
          <p:nvPr>
            <p:ph type="body" sz="half" idx="2"/>
          </p:nvPr>
        </p:nvSpPr>
        <p:spPr>
          <a:xfrm>
            <a:off x="1975876" y="5635712"/>
            <a:ext cx="6048375" cy="845105"/>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026" name="Straight Connector 9"/>
          <p:cNvCxnSpPr>
            <a:cxnSpLocks noChangeShapeType="1"/>
          </p:cNvCxnSpPr>
          <p:nvPr/>
        </p:nvCxnSpPr>
        <p:spPr bwMode="auto">
          <a:xfrm>
            <a:off x="163513" y="6877050"/>
            <a:ext cx="9683750" cy="0"/>
          </a:xfrm>
          <a:prstGeom prst="line">
            <a:avLst/>
          </a:prstGeom>
          <a:noFill/>
          <a:ln w="19050" algn="ctr">
            <a:solidFill>
              <a:srgbClr val="335175"/>
            </a:solidFill>
            <a:round/>
            <a:headEnd/>
            <a:tailEnd/>
          </a:ln>
        </p:spPr>
      </p:cxnSp>
      <p:sp>
        <p:nvSpPr>
          <p:cNvPr id="1027" name="Rectangle 2"/>
          <p:cNvSpPr>
            <a:spLocks noGrp="1" noChangeArrowheads="1"/>
          </p:cNvSpPr>
          <p:nvPr>
            <p:ph type="title"/>
          </p:nvPr>
        </p:nvSpPr>
        <p:spPr bwMode="auto">
          <a:xfrm>
            <a:off x="1077913" y="120650"/>
            <a:ext cx="8763000" cy="755650"/>
          </a:xfrm>
          <a:prstGeom prst="rect">
            <a:avLst/>
          </a:prstGeom>
          <a:noFill/>
          <a:ln w="9525">
            <a:noFill/>
            <a:miter lim="800000"/>
            <a:headEnd/>
            <a:tailEnd/>
          </a:ln>
        </p:spPr>
        <p:txBody>
          <a:bodyPr vert="horz" wrap="square" lIns="102870" tIns="51435" rIns="102870" bIns="51435"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239713" y="1085850"/>
            <a:ext cx="9601200" cy="5486400"/>
          </a:xfrm>
          <a:prstGeom prst="rect">
            <a:avLst/>
          </a:prstGeom>
          <a:noFill/>
          <a:ln w="9525">
            <a:noFill/>
            <a:miter lim="800000"/>
            <a:headEnd/>
            <a:tailEnd/>
          </a:ln>
        </p:spPr>
        <p:txBody>
          <a:bodyPr vert="horz" wrap="square" lIns="102870" tIns="51435" rIns="102870" bIns="51435" numCol="1" anchor="t" anchorCtr="0" compatLnSpc="1">
            <a:prstTxWarp prst="textNoShape">
              <a:avLst/>
            </a:prstTxWarp>
          </a:bodyPr>
          <a:lstStyle/>
          <a:p>
            <a:pPr lvl="0"/>
            <a:r>
              <a:rPr lang="fa-IR" dirty="0"/>
              <a:t>الف ب </a:t>
            </a:r>
          </a:p>
          <a:p>
            <a:pPr lvl="1"/>
            <a:r>
              <a:rPr lang="fa-IR" dirty="0"/>
              <a:t>الف ب </a:t>
            </a:r>
          </a:p>
          <a:p>
            <a:pPr lvl="2"/>
            <a:r>
              <a:rPr lang="fa-IR" dirty="0"/>
              <a:t>الف ب </a:t>
            </a:r>
          </a:p>
        </p:txBody>
      </p:sp>
      <p:sp>
        <p:nvSpPr>
          <p:cNvPr id="2658323" name="Text Box 19"/>
          <p:cNvSpPr txBox="1">
            <a:spLocks noChangeArrowheads="1"/>
          </p:cNvSpPr>
          <p:nvPr userDrawn="1"/>
        </p:nvSpPr>
        <p:spPr bwMode="auto">
          <a:xfrm>
            <a:off x="2669059" y="6858000"/>
            <a:ext cx="427037" cy="319088"/>
          </a:xfrm>
          <a:prstGeom prst="rect">
            <a:avLst/>
          </a:prstGeom>
          <a:noFill/>
          <a:ln w="12700">
            <a:noFill/>
            <a:miter lim="800000"/>
            <a:headEnd/>
            <a:tailEnd/>
          </a:ln>
          <a:effectLst/>
        </p:spPr>
        <p:txBody>
          <a:bodyPr wrap="none" lIns="102870" tIns="51435" rIns="102870" bIns="51435" anchor="ctr">
            <a:spAutoFit/>
          </a:bodyPr>
          <a:lstStyle/>
          <a:p>
            <a:pPr algn="ctr" rtl="0" eaLnBrk="0" hangingPunct="0">
              <a:defRPr/>
            </a:pPr>
            <a:fld id="{104DA279-0224-456A-99F8-387A99EC026B}" type="slidenum">
              <a:rPr lang="ar-SA" sz="1400" b="1">
                <a:solidFill>
                  <a:srgbClr val="000099"/>
                </a:solidFill>
                <a:latin typeface="Arial" charset="0"/>
                <a:cs typeface="Arial" charset="0"/>
              </a:rPr>
              <a:pPr algn="ctr" rtl="0" eaLnBrk="0" hangingPunct="0">
                <a:defRPr/>
              </a:pPr>
              <a:t>‹#›</a:t>
            </a:fld>
            <a:endParaRPr lang="en-US" sz="1400" b="1" dirty="0">
              <a:solidFill>
                <a:srgbClr val="000099"/>
              </a:solidFill>
              <a:latin typeface="Arial" charset="0"/>
              <a:cs typeface="Arial" charset="0"/>
            </a:endParaRPr>
          </a:p>
        </p:txBody>
      </p:sp>
      <p:pic>
        <p:nvPicPr>
          <p:cNvPr id="1030" name="Picture 2" descr="E:\My Projects\EFQM\Khozestan_Steel (1388)\KSC Logo.jpg"/>
          <p:cNvPicPr>
            <a:picLocks noChangeAspect="1" noChangeArrowheads="1"/>
          </p:cNvPicPr>
          <p:nvPr userDrawn="1"/>
        </p:nvPicPr>
        <p:blipFill>
          <a:blip r:embed="rId17" cstate="print"/>
          <a:srcRect/>
          <a:stretch>
            <a:fillRect/>
          </a:stretch>
        </p:blipFill>
        <p:spPr bwMode="auto">
          <a:xfrm>
            <a:off x="39688" y="101600"/>
            <a:ext cx="1190625" cy="792163"/>
          </a:xfrm>
          <a:prstGeom prst="rect">
            <a:avLst/>
          </a:prstGeom>
          <a:noFill/>
          <a:ln w="9525">
            <a:noFill/>
            <a:miter lim="800000"/>
            <a:headEnd/>
            <a:tailEnd/>
          </a:ln>
        </p:spPr>
      </p:pic>
      <p:sp>
        <p:nvSpPr>
          <p:cNvPr id="9" name="TextBox 8"/>
          <p:cNvSpPr txBox="1"/>
          <p:nvPr userDrawn="1"/>
        </p:nvSpPr>
        <p:spPr>
          <a:xfrm>
            <a:off x="5348110" y="6904038"/>
            <a:ext cx="4581703" cy="276999"/>
          </a:xfrm>
          <a:prstGeom prst="rect">
            <a:avLst/>
          </a:prstGeom>
          <a:noFill/>
        </p:spPr>
        <p:txBody>
          <a:bodyPr wrap="none" rtlCol="1">
            <a:spAutoFit/>
          </a:bodyPr>
          <a:lstStyle/>
          <a:p>
            <a:pPr>
              <a:buClr>
                <a:srgbClr val="800000"/>
              </a:buClr>
              <a:buFont typeface="Wingdings" pitchFamily="2" charset="2"/>
              <a:buNone/>
              <a:defRPr/>
            </a:pPr>
            <a:r>
              <a:rPr lang="fa-IR" sz="1200" b="1" dirty="0">
                <a:solidFill>
                  <a:srgbClr val="FF6600"/>
                </a:solidFill>
                <a:cs typeface="B Mitra" pitchFamily="2" charset="-78"/>
              </a:rPr>
              <a:t>◄</a:t>
            </a:r>
            <a:r>
              <a:rPr lang="fa-IR" sz="1200" b="1" dirty="0">
                <a:cs typeface="B Mitra" pitchFamily="2" charset="-78"/>
              </a:rPr>
              <a:t> تحلیلی بر تحولات صنعت فولاد و چشم‌انداز پیش‌رو (ويرايش </a:t>
            </a:r>
            <a:r>
              <a:rPr lang="fa-IR" sz="1200" b="1" u="sng" dirty="0">
                <a:cs typeface="B Mitra" pitchFamily="2" charset="-78"/>
              </a:rPr>
              <a:t>2</a:t>
            </a:r>
            <a:r>
              <a:rPr lang="fa-IR" sz="1200" b="1" dirty="0">
                <a:cs typeface="B Mitra" pitchFamily="2" charset="-78"/>
              </a:rPr>
              <a:t> ، بهمن‌ماه 1396)</a:t>
            </a:r>
          </a:p>
        </p:txBody>
      </p:sp>
    </p:spTree>
  </p:cSld>
  <p:clrMap bg1="lt1" tx1="dk1" bg2="lt2" tx2="dk2" accent1="accent1" accent2="accent2" accent3="accent3" accent4="accent4" accent5="accent5" accent6="accent6" hlink="hlink" folHlink="folHlink"/>
  <p:sldLayoutIdLst>
    <p:sldLayoutId id="2147484281"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 id="2147484280" r:id="rId13"/>
    <p:sldLayoutId id="2147484318" r:id="rId14"/>
    <p:sldLayoutId id="2147484320" r:id="rId15"/>
  </p:sldLayoutIdLst>
  <p:hf hdr="0" ftr="0" dt="0"/>
  <p:txStyles>
    <p:titleStyle>
      <a:lvl1pPr algn="r" rtl="1" eaLnBrk="1" fontAlgn="base" hangingPunct="1">
        <a:spcBef>
          <a:spcPct val="0"/>
        </a:spcBef>
        <a:spcAft>
          <a:spcPct val="0"/>
        </a:spcAft>
        <a:defRPr sz="3400" b="1">
          <a:solidFill>
            <a:srgbClr val="000099"/>
          </a:solidFill>
          <a:latin typeface="+mj-lt"/>
          <a:ea typeface="+mj-ea"/>
          <a:cs typeface="B Mitra" pitchFamily="2" charset="-78"/>
        </a:defRPr>
      </a:lvl1pPr>
      <a:lvl2pPr algn="r" rtl="1" eaLnBrk="1" fontAlgn="base" hangingPunct="1">
        <a:spcBef>
          <a:spcPct val="0"/>
        </a:spcBef>
        <a:spcAft>
          <a:spcPct val="0"/>
        </a:spcAft>
        <a:defRPr sz="3400" b="1">
          <a:solidFill>
            <a:srgbClr val="000099"/>
          </a:solidFill>
          <a:latin typeface="Albertus" pitchFamily="34" charset="0"/>
          <a:cs typeface="B Mitra" pitchFamily="2" charset="-78"/>
        </a:defRPr>
      </a:lvl2pPr>
      <a:lvl3pPr algn="r" rtl="1" eaLnBrk="1" fontAlgn="base" hangingPunct="1">
        <a:spcBef>
          <a:spcPct val="0"/>
        </a:spcBef>
        <a:spcAft>
          <a:spcPct val="0"/>
        </a:spcAft>
        <a:defRPr sz="3400" b="1">
          <a:solidFill>
            <a:srgbClr val="000099"/>
          </a:solidFill>
          <a:latin typeface="Albertus" pitchFamily="34" charset="0"/>
          <a:cs typeface="B Mitra" pitchFamily="2" charset="-78"/>
        </a:defRPr>
      </a:lvl3pPr>
      <a:lvl4pPr algn="r" rtl="1" eaLnBrk="1" fontAlgn="base" hangingPunct="1">
        <a:spcBef>
          <a:spcPct val="0"/>
        </a:spcBef>
        <a:spcAft>
          <a:spcPct val="0"/>
        </a:spcAft>
        <a:defRPr sz="3400" b="1">
          <a:solidFill>
            <a:srgbClr val="000099"/>
          </a:solidFill>
          <a:latin typeface="Albertus" pitchFamily="34" charset="0"/>
          <a:cs typeface="B Mitra" pitchFamily="2" charset="-78"/>
        </a:defRPr>
      </a:lvl4pPr>
      <a:lvl5pPr algn="r" rtl="1" eaLnBrk="1" fontAlgn="base" hangingPunct="1">
        <a:spcBef>
          <a:spcPct val="0"/>
        </a:spcBef>
        <a:spcAft>
          <a:spcPct val="0"/>
        </a:spcAft>
        <a:defRPr sz="3400" b="1">
          <a:solidFill>
            <a:srgbClr val="000099"/>
          </a:solidFill>
          <a:latin typeface="Albertus" pitchFamily="34" charset="0"/>
          <a:cs typeface="B Mitra" pitchFamily="2" charset="-78"/>
        </a:defRPr>
      </a:lvl5pPr>
      <a:lvl6pPr marL="514350" algn="ctr" rtl="1" eaLnBrk="1" fontAlgn="base" hangingPunct="1">
        <a:spcBef>
          <a:spcPct val="0"/>
        </a:spcBef>
        <a:spcAft>
          <a:spcPct val="0"/>
        </a:spcAft>
        <a:defRPr sz="4500" b="1">
          <a:solidFill>
            <a:srgbClr val="000066"/>
          </a:solidFill>
          <a:latin typeface="Albertus" pitchFamily="34" charset="0"/>
          <a:cs typeface="Mitra" pitchFamily="2" charset="-78"/>
        </a:defRPr>
      </a:lvl6pPr>
      <a:lvl7pPr marL="1028700" algn="ctr" rtl="1" eaLnBrk="1" fontAlgn="base" hangingPunct="1">
        <a:spcBef>
          <a:spcPct val="0"/>
        </a:spcBef>
        <a:spcAft>
          <a:spcPct val="0"/>
        </a:spcAft>
        <a:defRPr sz="4500" b="1">
          <a:solidFill>
            <a:srgbClr val="000066"/>
          </a:solidFill>
          <a:latin typeface="Albertus" pitchFamily="34" charset="0"/>
          <a:cs typeface="Mitra" pitchFamily="2" charset="-78"/>
        </a:defRPr>
      </a:lvl7pPr>
      <a:lvl8pPr marL="1543050" algn="ctr" rtl="1" eaLnBrk="1" fontAlgn="base" hangingPunct="1">
        <a:spcBef>
          <a:spcPct val="0"/>
        </a:spcBef>
        <a:spcAft>
          <a:spcPct val="0"/>
        </a:spcAft>
        <a:defRPr sz="4500" b="1">
          <a:solidFill>
            <a:srgbClr val="000066"/>
          </a:solidFill>
          <a:latin typeface="Albertus" pitchFamily="34" charset="0"/>
          <a:cs typeface="Mitra" pitchFamily="2" charset="-78"/>
        </a:defRPr>
      </a:lvl8pPr>
      <a:lvl9pPr marL="2057400" algn="ctr" rtl="1" eaLnBrk="1" fontAlgn="base" hangingPunct="1">
        <a:spcBef>
          <a:spcPct val="0"/>
        </a:spcBef>
        <a:spcAft>
          <a:spcPct val="0"/>
        </a:spcAft>
        <a:defRPr sz="4500" b="1">
          <a:solidFill>
            <a:srgbClr val="000066"/>
          </a:solidFill>
          <a:latin typeface="Albertus" pitchFamily="34" charset="0"/>
          <a:cs typeface="Mitra" pitchFamily="2" charset="-78"/>
        </a:defRPr>
      </a:lvl9pPr>
    </p:titleStyle>
    <p:bodyStyle>
      <a:lvl1pPr marL="385763" indent="-385763" algn="r" rtl="1" eaLnBrk="1" fontAlgn="base" hangingPunct="1">
        <a:lnSpc>
          <a:spcPct val="110000"/>
        </a:lnSpc>
        <a:spcBef>
          <a:spcPts val="0"/>
        </a:spcBef>
        <a:spcAft>
          <a:spcPts val="600"/>
        </a:spcAft>
        <a:buClr>
          <a:srgbClr val="800000"/>
        </a:buClr>
        <a:buFont typeface="Wingdings" pitchFamily="2" charset="2"/>
        <a:buChar char="§"/>
        <a:defRPr sz="2800" b="1">
          <a:solidFill>
            <a:schemeClr val="tx1"/>
          </a:solidFill>
          <a:latin typeface="+mn-lt"/>
          <a:ea typeface="+mn-ea"/>
          <a:cs typeface="B Mitra" pitchFamily="2" charset="-78"/>
        </a:defRPr>
      </a:lvl1pPr>
      <a:lvl2pPr marL="835025" indent="-320675" algn="r" rtl="1" eaLnBrk="1" fontAlgn="base" hangingPunct="1">
        <a:lnSpc>
          <a:spcPct val="110000"/>
        </a:lnSpc>
        <a:spcBef>
          <a:spcPts val="0"/>
        </a:spcBef>
        <a:spcAft>
          <a:spcPts val="600"/>
        </a:spcAft>
        <a:buClr>
          <a:srgbClr val="0000FF"/>
        </a:buClr>
        <a:buChar char="•"/>
        <a:defRPr sz="2600" b="1">
          <a:solidFill>
            <a:schemeClr val="tx1"/>
          </a:solidFill>
          <a:latin typeface="+mn-lt"/>
          <a:cs typeface="B Mitra" pitchFamily="2" charset="-78"/>
        </a:defRPr>
      </a:lvl2pPr>
      <a:lvl3pPr marL="1285875" indent="-257175" algn="r" rtl="1" eaLnBrk="1" fontAlgn="base" hangingPunct="1">
        <a:lnSpc>
          <a:spcPct val="110000"/>
        </a:lnSpc>
        <a:spcBef>
          <a:spcPts val="0"/>
        </a:spcBef>
        <a:spcAft>
          <a:spcPts val="600"/>
        </a:spcAft>
        <a:buClrTx/>
        <a:buFont typeface="Arial" pitchFamily="34" charset="0"/>
        <a:buChar char="–"/>
        <a:defRPr sz="2400" b="1">
          <a:solidFill>
            <a:schemeClr val="tx1"/>
          </a:solidFill>
          <a:latin typeface="+mn-lt"/>
          <a:cs typeface="B Mitra" pitchFamily="2" charset="-78"/>
        </a:defRPr>
      </a:lvl3pPr>
      <a:lvl4pPr marL="1800225" indent="-257175" algn="r" rtl="1" eaLnBrk="1" fontAlgn="base" hangingPunct="1">
        <a:spcBef>
          <a:spcPct val="20000"/>
        </a:spcBef>
        <a:spcAft>
          <a:spcPct val="0"/>
        </a:spcAft>
        <a:buClr>
          <a:schemeClr val="accent2"/>
        </a:buClr>
        <a:buFont typeface="Wingdings" pitchFamily="2" charset="2"/>
        <a:buChar char="§"/>
        <a:defRPr sz="2000">
          <a:solidFill>
            <a:schemeClr val="tx1"/>
          </a:solidFill>
          <a:latin typeface="+mn-lt"/>
          <a:cs typeface="+mn-cs"/>
        </a:defRPr>
      </a:lvl4pPr>
      <a:lvl5pPr marL="2314575" indent="-257175" algn="r" rtl="1" eaLnBrk="1" fontAlgn="base" hangingPunct="1">
        <a:spcBef>
          <a:spcPct val="20000"/>
        </a:spcBef>
        <a:spcAft>
          <a:spcPct val="0"/>
        </a:spcAft>
        <a:buClr>
          <a:schemeClr val="accent2"/>
        </a:buClr>
        <a:buFont typeface="Wingdings" pitchFamily="2" charset="2"/>
        <a:buChar char="§"/>
        <a:defRPr sz="2000">
          <a:solidFill>
            <a:schemeClr val="tx1"/>
          </a:solidFill>
          <a:latin typeface="+mn-lt"/>
          <a:cs typeface="+mn-cs"/>
        </a:defRPr>
      </a:lvl5pPr>
      <a:lvl6pPr marL="2828925" indent="-257175" algn="r" rtl="1" eaLnBrk="1" fontAlgn="base" hangingPunct="1">
        <a:spcBef>
          <a:spcPct val="20000"/>
        </a:spcBef>
        <a:spcAft>
          <a:spcPct val="0"/>
        </a:spcAft>
        <a:buClr>
          <a:schemeClr val="accent2"/>
        </a:buClr>
        <a:buFont typeface="Wingdings" pitchFamily="2" charset="2"/>
        <a:buChar char="§"/>
        <a:defRPr sz="1800">
          <a:solidFill>
            <a:schemeClr val="tx1"/>
          </a:solidFill>
          <a:latin typeface="+mn-lt"/>
          <a:cs typeface="+mn-cs"/>
        </a:defRPr>
      </a:lvl6pPr>
      <a:lvl7pPr marL="3343275" indent="-257175" algn="r" rtl="1" eaLnBrk="1" fontAlgn="base" hangingPunct="1">
        <a:spcBef>
          <a:spcPct val="20000"/>
        </a:spcBef>
        <a:spcAft>
          <a:spcPct val="0"/>
        </a:spcAft>
        <a:buClr>
          <a:schemeClr val="accent2"/>
        </a:buClr>
        <a:buFont typeface="Wingdings" pitchFamily="2" charset="2"/>
        <a:buChar char="§"/>
        <a:defRPr sz="1800">
          <a:solidFill>
            <a:schemeClr val="tx1"/>
          </a:solidFill>
          <a:latin typeface="+mn-lt"/>
          <a:cs typeface="+mn-cs"/>
        </a:defRPr>
      </a:lvl7pPr>
      <a:lvl8pPr marL="3857625" indent="-257175" algn="r" rtl="1" eaLnBrk="1" fontAlgn="base" hangingPunct="1">
        <a:spcBef>
          <a:spcPct val="20000"/>
        </a:spcBef>
        <a:spcAft>
          <a:spcPct val="0"/>
        </a:spcAft>
        <a:buClr>
          <a:schemeClr val="accent2"/>
        </a:buClr>
        <a:buFont typeface="Wingdings" pitchFamily="2" charset="2"/>
        <a:buChar char="§"/>
        <a:defRPr sz="1800">
          <a:solidFill>
            <a:schemeClr val="tx1"/>
          </a:solidFill>
          <a:latin typeface="+mn-lt"/>
          <a:cs typeface="+mn-cs"/>
        </a:defRPr>
      </a:lvl8pPr>
      <a:lvl9pPr marL="4371975" indent="-257175" algn="r" rtl="1" eaLnBrk="1" fontAlgn="base" hangingPunct="1">
        <a:spcBef>
          <a:spcPct val="20000"/>
        </a:spcBef>
        <a:spcAft>
          <a:spcPct val="0"/>
        </a:spcAft>
        <a:buClr>
          <a:schemeClr val="accent2"/>
        </a:buClr>
        <a:buFont typeface="Wingdings" pitchFamily="2" charset="2"/>
        <a:buChar char="§"/>
        <a:defRPr sz="1800">
          <a:solidFill>
            <a:schemeClr val="tx1"/>
          </a:solidFill>
          <a:latin typeface="+mn-lt"/>
          <a:cs typeface="+mn-cs"/>
        </a:defRPr>
      </a:lvl9pPr>
    </p:bodyStyle>
    <p:otherStyle>
      <a:defPPr>
        <a:defRPr lang="en-US"/>
      </a:defPPr>
      <a:lvl1pPr marL="0" algn="r" defTabSz="1028700" rtl="1" eaLnBrk="1" latinLnBrk="0" hangingPunct="1">
        <a:defRPr sz="2000" kern="1200">
          <a:solidFill>
            <a:schemeClr val="tx1"/>
          </a:solidFill>
          <a:latin typeface="+mn-lt"/>
          <a:ea typeface="+mn-ea"/>
          <a:cs typeface="+mn-cs"/>
        </a:defRPr>
      </a:lvl1pPr>
      <a:lvl2pPr marL="514350" algn="r" defTabSz="1028700" rtl="1" eaLnBrk="1" latinLnBrk="0" hangingPunct="1">
        <a:defRPr sz="2000" kern="1200">
          <a:solidFill>
            <a:schemeClr val="tx1"/>
          </a:solidFill>
          <a:latin typeface="+mn-lt"/>
          <a:ea typeface="+mn-ea"/>
          <a:cs typeface="+mn-cs"/>
        </a:defRPr>
      </a:lvl2pPr>
      <a:lvl3pPr marL="1028700" algn="r" defTabSz="1028700" rtl="1" eaLnBrk="1" latinLnBrk="0" hangingPunct="1">
        <a:defRPr sz="2000" kern="1200">
          <a:solidFill>
            <a:schemeClr val="tx1"/>
          </a:solidFill>
          <a:latin typeface="+mn-lt"/>
          <a:ea typeface="+mn-ea"/>
          <a:cs typeface="+mn-cs"/>
        </a:defRPr>
      </a:lvl3pPr>
      <a:lvl4pPr marL="1543050" algn="r" defTabSz="1028700" rtl="1" eaLnBrk="1" latinLnBrk="0" hangingPunct="1">
        <a:defRPr sz="2000" kern="1200">
          <a:solidFill>
            <a:schemeClr val="tx1"/>
          </a:solidFill>
          <a:latin typeface="+mn-lt"/>
          <a:ea typeface="+mn-ea"/>
          <a:cs typeface="+mn-cs"/>
        </a:defRPr>
      </a:lvl4pPr>
      <a:lvl5pPr marL="2057400" algn="r" defTabSz="1028700" rtl="1" eaLnBrk="1" latinLnBrk="0" hangingPunct="1">
        <a:defRPr sz="2000" kern="1200">
          <a:solidFill>
            <a:schemeClr val="tx1"/>
          </a:solidFill>
          <a:latin typeface="+mn-lt"/>
          <a:ea typeface="+mn-ea"/>
          <a:cs typeface="+mn-cs"/>
        </a:defRPr>
      </a:lvl5pPr>
      <a:lvl6pPr marL="2571750" algn="r" defTabSz="1028700" rtl="1" eaLnBrk="1" latinLnBrk="0" hangingPunct="1">
        <a:defRPr sz="2000" kern="1200">
          <a:solidFill>
            <a:schemeClr val="tx1"/>
          </a:solidFill>
          <a:latin typeface="+mn-lt"/>
          <a:ea typeface="+mn-ea"/>
          <a:cs typeface="+mn-cs"/>
        </a:defRPr>
      </a:lvl6pPr>
      <a:lvl7pPr marL="3086100" algn="r" defTabSz="1028700" rtl="1" eaLnBrk="1" latinLnBrk="0" hangingPunct="1">
        <a:defRPr sz="2000" kern="1200">
          <a:solidFill>
            <a:schemeClr val="tx1"/>
          </a:solidFill>
          <a:latin typeface="+mn-lt"/>
          <a:ea typeface="+mn-ea"/>
          <a:cs typeface="+mn-cs"/>
        </a:defRPr>
      </a:lvl7pPr>
      <a:lvl8pPr marL="3600450" algn="r" defTabSz="1028700" rtl="1" eaLnBrk="1" latinLnBrk="0" hangingPunct="1">
        <a:defRPr sz="2000" kern="1200">
          <a:solidFill>
            <a:schemeClr val="tx1"/>
          </a:solidFill>
          <a:latin typeface="+mn-lt"/>
          <a:ea typeface="+mn-ea"/>
          <a:cs typeface="+mn-cs"/>
        </a:defRPr>
      </a:lvl8pPr>
      <a:lvl9pPr marL="4114800" algn="r" defTabSz="1028700" rtl="1"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018751"/>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19" r:id="rId12"/>
    <p:sldLayoutId id="214748432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49" y="-9922"/>
            <a:ext cx="10080873" cy="7429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Half Frame 7"/>
          <p:cNvSpPr/>
          <p:nvPr userDrawn="1"/>
        </p:nvSpPr>
        <p:spPr>
          <a:xfrm rot="8351698">
            <a:off x="6857087" y="-180998"/>
            <a:ext cx="828448" cy="799625"/>
          </a:xfrm>
          <a:prstGeom prst="halfFrame">
            <a:avLst>
              <a:gd name="adj1" fmla="val 17383"/>
              <a:gd name="adj2" fmla="val 17188"/>
            </a:avLst>
          </a:prstGeom>
          <a:solidFill>
            <a:schemeClr val="accent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9" name="Text Box 5"/>
          <p:cNvSpPr txBox="1">
            <a:spLocks noChangeArrowheads="1"/>
          </p:cNvSpPr>
          <p:nvPr userDrawn="1"/>
        </p:nvSpPr>
        <p:spPr bwMode="auto">
          <a:xfrm>
            <a:off x="7846126" y="196329"/>
            <a:ext cx="2090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eaLnBrk="1" hangingPunct="1">
              <a:spcBef>
                <a:spcPct val="50000"/>
              </a:spcBef>
            </a:pPr>
            <a:r>
              <a:rPr lang="en-US" altLang="en-US" sz="1400" b="1" dirty="0">
                <a:solidFill>
                  <a:srgbClr val="E68422"/>
                </a:solidFill>
                <a:latin typeface="Palatino Linotype" panose="02040502050505030304" pitchFamily="18" charset="0"/>
                <a:cs typeface="Arial" panose="020B0604020202020204" pitchFamily="34" charset="0"/>
              </a:rPr>
              <a:t>K</a:t>
            </a:r>
            <a:r>
              <a:rPr lang="en-US" altLang="en-US" sz="1050" b="1" dirty="0">
                <a:solidFill>
                  <a:srgbClr val="753E3E"/>
                </a:solidFill>
                <a:latin typeface="Palatino Linotype" panose="02040502050505030304" pitchFamily="18" charset="0"/>
                <a:cs typeface="Arial" panose="020B0604020202020204" pitchFamily="34" charset="0"/>
              </a:rPr>
              <a:t>HOUZESTAN </a:t>
            </a:r>
            <a:r>
              <a:rPr lang="en-US" altLang="en-US" sz="1400" b="1" dirty="0">
                <a:solidFill>
                  <a:srgbClr val="E68422"/>
                </a:solidFill>
                <a:latin typeface="Palatino Linotype" panose="02040502050505030304" pitchFamily="18" charset="0"/>
                <a:cs typeface="Arial" panose="020B0604020202020204" pitchFamily="34" charset="0"/>
              </a:rPr>
              <a:t>S</a:t>
            </a:r>
            <a:r>
              <a:rPr lang="en-US" altLang="en-US" sz="1050" b="1" dirty="0">
                <a:solidFill>
                  <a:srgbClr val="753E3E"/>
                </a:solidFill>
                <a:latin typeface="Palatino Linotype" panose="02040502050505030304" pitchFamily="18" charset="0"/>
                <a:cs typeface="Arial" panose="020B0604020202020204" pitchFamily="34" charset="0"/>
              </a:rPr>
              <a:t>TEEL </a:t>
            </a:r>
            <a:r>
              <a:rPr lang="en-US" altLang="en-US" sz="1400" b="1" dirty="0">
                <a:solidFill>
                  <a:srgbClr val="E68422"/>
                </a:solidFill>
                <a:latin typeface="Palatino Linotype" panose="02040502050505030304" pitchFamily="18" charset="0"/>
                <a:cs typeface="Arial" panose="020B0604020202020204" pitchFamily="34" charset="0"/>
              </a:rPr>
              <a:t>C</a:t>
            </a:r>
            <a:r>
              <a:rPr lang="en-US" altLang="en-US" sz="1000" b="1" dirty="0">
                <a:solidFill>
                  <a:srgbClr val="753E3E"/>
                </a:solidFill>
                <a:latin typeface="Palatino Linotype" panose="02040502050505030304" pitchFamily="18" charset="0"/>
                <a:cs typeface="Arial" panose="020B0604020202020204" pitchFamily="34" charset="0"/>
              </a:rPr>
              <a:t>O.</a:t>
            </a:r>
          </a:p>
        </p:txBody>
      </p:sp>
      <p:pic>
        <p:nvPicPr>
          <p:cNvPr id="10" name="Picture 7"/>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786" y="189485"/>
            <a:ext cx="398046" cy="50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Half Frame 10"/>
          <p:cNvSpPr/>
          <p:nvPr userDrawn="1"/>
        </p:nvSpPr>
        <p:spPr>
          <a:xfrm rot="8351698">
            <a:off x="6769020" y="-103687"/>
            <a:ext cx="937722" cy="849313"/>
          </a:xfrm>
          <a:prstGeom prst="halfFrame">
            <a:avLst>
              <a:gd name="adj1" fmla="val 17383"/>
              <a:gd name="adj2" fmla="val 17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2" name="Half Frame 11"/>
          <p:cNvSpPr/>
          <p:nvPr userDrawn="1"/>
        </p:nvSpPr>
        <p:spPr>
          <a:xfrm>
            <a:off x="-248" y="49"/>
            <a:ext cx="1440160" cy="732979"/>
          </a:xfrm>
          <a:prstGeom prst="halfFrame">
            <a:avLst>
              <a:gd name="adj1" fmla="val 11002"/>
              <a:gd name="adj2" fmla="val 11870"/>
            </a:avLst>
          </a:prstGeom>
          <a:solidFill>
            <a:schemeClr val="accent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3" name="Rectangle 12"/>
          <p:cNvSpPr/>
          <p:nvPr userDrawn="1"/>
        </p:nvSpPr>
        <p:spPr>
          <a:xfrm rot="2248211">
            <a:off x="1180654" y="-471769"/>
            <a:ext cx="727212" cy="1823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TextBox 13"/>
          <p:cNvSpPr txBox="1"/>
          <p:nvPr userDrawn="1"/>
        </p:nvSpPr>
        <p:spPr>
          <a:xfrm>
            <a:off x="2350964" y="151692"/>
            <a:ext cx="4980851" cy="338554"/>
          </a:xfrm>
          <a:prstGeom prst="rect">
            <a:avLst/>
          </a:prstGeom>
          <a:noFill/>
        </p:spPr>
        <p:txBody>
          <a:bodyPr wrap="none" rtlCol="1">
            <a:spAutoFit/>
          </a:bodyPr>
          <a:lstStyle/>
          <a:p>
            <a:pPr>
              <a:buClr>
                <a:srgbClr val="800000"/>
              </a:buClr>
              <a:buFont typeface="Wingdings" pitchFamily="2" charset="2"/>
              <a:buNone/>
              <a:defRPr/>
            </a:pPr>
            <a:r>
              <a:rPr lang="fa-IR" sz="1600" b="1" dirty="0">
                <a:solidFill>
                  <a:prstClr val="black"/>
                </a:solidFill>
                <a:cs typeface="B Mitra" pitchFamily="2" charset="-78"/>
              </a:rPr>
              <a:t> تحلیلی بر تحولات صنعت فولاد و چشم‌انداز پیش‌رو (بهمن‌ماه 1396)</a:t>
            </a:r>
          </a:p>
        </p:txBody>
      </p:sp>
      <p:sp>
        <p:nvSpPr>
          <p:cNvPr id="6" name="Slide Number Placeholder 5"/>
          <p:cNvSpPr>
            <a:spLocks noGrp="1"/>
          </p:cNvSpPr>
          <p:nvPr>
            <p:ph type="sldNum" sz="quarter" idx="4"/>
          </p:nvPr>
        </p:nvSpPr>
        <p:spPr>
          <a:xfrm>
            <a:off x="-466998" y="160694"/>
            <a:ext cx="2266950" cy="384175"/>
          </a:xfrm>
          <a:prstGeom prst="rect">
            <a:avLst/>
          </a:prstGeom>
        </p:spPr>
        <p:txBody>
          <a:bodyPr vert="horz" lIns="91440" tIns="45720" rIns="91440" bIns="45720" rtlCol="0" anchor="ctr"/>
          <a:lstStyle>
            <a:lvl1pPr algn="r">
              <a:defRPr sz="1600">
                <a:solidFill>
                  <a:schemeClr val="tx1">
                    <a:tint val="75000"/>
                  </a:schemeClr>
                </a:solidFill>
                <a:cs typeface="B Titr" panose="00000700000000000000" pitchFamily="2" charset="-78"/>
              </a:defRPr>
            </a:lvl1pPr>
          </a:lstStyle>
          <a:p>
            <a:fld id="{15175F50-85EA-442E-A2FD-42A64C1C894A}" type="slidenum">
              <a:rPr lang="en-US" smtClean="0"/>
              <a:pPr/>
              <a:t>‹#›</a:t>
            </a:fld>
            <a:endParaRPr lang="en-US" dirty="0"/>
          </a:p>
        </p:txBody>
      </p:sp>
      <p:sp>
        <p:nvSpPr>
          <p:cNvPr id="15" name="TextBox 14">
            <a:extLst>
              <a:ext uri="{FF2B5EF4-FFF2-40B4-BE49-F238E27FC236}">
                <a16:creationId xmlns="" xmlns:a16="http://schemas.microsoft.com/office/drawing/2014/main" id="{063B89CA-0976-4864-855B-9CDBEE7A0DD3}"/>
              </a:ext>
            </a:extLst>
          </p:cNvPr>
          <p:cNvSpPr txBox="1"/>
          <p:nvPr userDrawn="1"/>
        </p:nvSpPr>
        <p:spPr>
          <a:xfrm>
            <a:off x="5348110" y="6904038"/>
            <a:ext cx="4581703" cy="276999"/>
          </a:xfrm>
          <a:prstGeom prst="rect">
            <a:avLst/>
          </a:prstGeom>
          <a:noFill/>
        </p:spPr>
        <p:txBody>
          <a:bodyPr wrap="none" rtlCol="1">
            <a:spAutoFit/>
          </a:bodyPr>
          <a:lstStyle/>
          <a:p>
            <a:pPr>
              <a:buClr>
                <a:srgbClr val="800000"/>
              </a:buClr>
              <a:buFont typeface="Wingdings" pitchFamily="2" charset="2"/>
              <a:buNone/>
              <a:defRPr/>
            </a:pPr>
            <a:r>
              <a:rPr lang="fa-IR" sz="1200" b="1" dirty="0">
                <a:solidFill>
                  <a:srgbClr val="FF6600"/>
                </a:solidFill>
                <a:cs typeface="B Mitra" pitchFamily="2" charset="-78"/>
              </a:rPr>
              <a:t>◄</a:t>
            </a:r>
            <a:r>
              <a:rPr lang="fa-IR" sz="1200" b="1" dirty="0">
                <a:cs typeface="B Mitra" pitchFamily="2" charset="-78"/>
              </a:rPr>
              <a:t> تحلیلی بر تحولات صنعت فولاد و چشم‌انداز پیش‌رو (ويرايش </a:t>
            </a:r>
            <a:r>
              <a:rPr lang="fa-IR" sz="1200" b="1" u="sng" dirty="0">
                <a:cs typeface="B Mitra" pitchFamily="2" charset="-78"/>
              </a:rPr>
              <a:t>2</a:t>
            </a:r>
            <a:r>
              <a:rPr lang="fa-IR" sz="1200" b="1" dirty="0">
                <a:cs typeface="B Mitra" pitchFamily="2" charset="-78"/>
              </a:rPr>
              <a:t> ، بهمن‌ماه 1396)</a:t>
            </a:r>
          </a:p>
        </p:txBody>
      </p:sp>
    </p:spTree>
    <p:extLst>
      <p:ext uri="{BB962C8B-B14F-4D97-AF65-F5344CB8AC3E}">
        <p14:creationId xmlns:p14="http://schemas.microsoft.com/office/powerpoint/2010/main" val="922446774"/>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2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119938" y="6673850"/>
            <a:ext cx="2266950"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B95C630B-C3C6-454F-BB63-C25EB568C9A8}" type="slidenum">
              <a:rPr lang="en-US" smtClean="0"/>
              <a:t>‹#›</a:t>
            </a:fld>
            <a:endParaRPr lang="en-US"/>
          </a:p>
        </p:txBody>
      </p:sp>
      <p:pic>
        <p:nvPicPr>
          <p:cNvPr id="7" name="Picture 2" descr="E:\My Projects\EFQM\Khozestan_Steel (1388)\KSC Logo.jpg"/>
          <p:cNvPicPr>
            <a:picLocks noChangeAspect="1" noChangeArrowheads="1"/>
          </p:cNvPicPr>
          <p:nvPr userDrawn="1"/>
        </p:nvPicPr>
        <p:blipFill>
          <a:blip r:embed="rId14" cstate="print"/>
          <a:srcRect/>
          <a:stretch>
            <a:fillRect/>
          </a:stretch>
        </p:blipFill>
        <p:spPr bwMode="auto">
          <a:xfrm>
            <a:off x="287784" y="288082"/>
            <a:ext cx="1190625" cy="792163"/>
          </a:xfrm>
          <a:prstGeom prst="rect">
            <a:avLst/>
          </a:prstGeom>
          <a:noFill/>
          <a:ln w="9525">
            <a:noFill/>
            <a:miter lim="800000"/>
            <a:headEnd/>
            <a:tailEnd/>
          </a:ln>
        </p:spPr>
      </p:pic>
    </p:spTree>
    <p:extLst>
      <p:ext uri="{BB962C8B-B14F-4D97-AF65-F5344CB8AC3E}">
        <p14:creationId xmlns:p14="http://schemas.microsoft.com/office/powerpoint/2010/main" val="2911621678"/>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32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23411"/>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Lst>
  <p:timing>
    <p:tnLst>
      <p:par>
        <p:cTn id="1" dur="indefinite" restart="never" nodeType="tmRoot"/>
      </p:par>
    </p:tnLst>
  </p:timing>
  <p:txStyles>
    <p:titleStyle>
      <a:lvl1pPr algn="l" defTabSz="960120" rtl="0" eaLnBrk="1" latinLnBrk="1" hangingPunct="1">
        <a:spcBef>
          <a:spcPct val="0"/>
        </a:spcBef>
        <a:buNone/>
        <a:defRPr sz="4200" b="1" kern="1200">
          <a:solidFill>
            <a:schemeClr val="tx1"/>
          </a:solidFill>
          <a:latin typeface="Arial" pitchFamily="34" charset="0"/>
          <a:ea typeface="+mj-ea"/>
          <a:cs typeface="Arial" pitchFamily="34" charset="0"/>
        </a:defRPr>
      </a:lvl1pPr>
    </p:titleStyle>
    <p:bodyStyle>
      <a:lvl1pPr marL="360045" indent="-360045" algn="l" defTabSz="960120" rtl="0" eaLnBrk="1" latinLnBrk="1" hangingPunct="1">
        <a:spcBef>
          <a:spcPct val="20000"/>
        </a:spcBef>
        <a:buFont typeface="Arial" pitchFamily="34" charset="0"/>
        <a:buChar char="•"/>
        <a:defRPr sz="3360" kern="1200">
          <a:solidFill>
            <a:schemeClr val="tx1"/>
          </a:solidFill>
          <a:latin typeface="+mn-lt"/>
          <a:ea typeface="+mn-ea"/>
          <a:cs typeface="+mn-cs"/>
        </a:defRPr>
      </a:lvl1pPr>
      <a:lvl2pPr marL="780098" indent="-300038" algn="l" defTabSz="960120" rtl="0" eaLnBrk="1" latinLnBrk="1" hangingPunct="1">
        <a:spcBef>
          <a:spcPct val="20000"/>
        </a:spcBef>
        <a:buFont typeface="Arial" pitchFamily="34" charset="0"/>
        <a:buChar char="–"/>
        <a:defRPr sz="2940" kern="1200">
          <a:solidFill>
            <a:schemeClr val="tx1"/>
          </a:solidFill>
          <a:latin typeface="+mn-lt"/>
          <a:ea typeface="+mn-ea"/>
          <a:cs typeface="+mn-cs"/>
        </a:defRPr>
      </a:lvl2pPr>
      <a:lvl3pPr marL="1200150" indent="-240030" algn="l" defTabSz="960120" rtl="0" eaLnBrk="1" latinLnBrk="1" hangingPunct="1">
        <a:spcBef>
          <a:spcPct val="20000"/>
        </a:spcBef>
        <a:buFont typeface="Arial" pitchFamily="34" charset="0"/>
        <a:buChar char="•"/>
        <a:defRPr sz="2520" kern="1200">
          <a:solidFill>
            <a:schemeClr val="tx1"/>
          </a:solidFill>
          <a:latin typeface="+mn-lt"/>
          <a:ea typeface="+mn-ea"/>
          <a:cs typeface="+mn-cs"/>
        </a:defRPr>
      </a:lvl3pPr>
      <a:lvl4pPr marL="1680210" indent="-240030" algn="l" defTabSz="960120" rtl="0" eaLnBrk="1" latinLnBrk="1" hangingPunct="1">
        <a:spcBef>
          <a:spcPct val="20000"/>
        </a:spcBef>
        <a:buFont typeface="Arial" pitchFamily="34" charset="0"/>
        <a:buChar char="–"/>
        <a:defRPr sz="2100" kern="1200">
          <a:solidFill>
            <a:schemeClr val="tx1"/>
          </a:solidFill>
          <a:latin typeface="+mn-lt"/>
          <a:ea typeface="+mn-ea"/>
          <a:cs typeface="+mn-cs"/>
        </a:defRPr>
      </a:lvl4pPr>
      <a:lvl5pPr marL="2160270" indent="-240030" algn="l" defTabSz="960120" rtl="0" eaLnBrk="1" latinLnBrk="1" hangingPunct="1">
        <a:spcBef>
          <a:spcPct val="20000"/>
        </a:spcBef>
        <a:buFont typeface="Arial" pitchFamily="34" charset="0"/>
        <a:buChar char="»"/>
        <a:defRPr sz="2100" kern="1200">
          <a:solidFill>
            <a:schemeClr val="tx1"/>
          </a:solidFill>
          <a:latin typeface="+mn-lt"/>
          <a:ea typeface="+mn-ea"/>
          <a:cs typeface="+mn-cs"/>
        </a:defRPr>
      </a:lvl5pPr>
      <a:lvl6pPr marL="2640330" indent="-240030" algn="l" defTabSz="960120" rtl="0" eaLnBrk="1" latinLnBrk="1" hangingPunct="1">
        <a:spcBef>
          <a:spcPct val="20000"/>
        </a:spcBef>
        <a:buFont typeface="Arial" pitchFamily="34" charset="0"/>
        <a:buChar char="•"/>
        <a:defRPr sz="2100" kern="1200">
          <a:solidFill>
            <a:schemeClr val="tx1"/>
          </a:solidFill>
          <a:latin typeface="+mn-lt"/>
          <a:ea typeface="+mn-ea"/>
          <a:cs typeface="+mn-cs"/>
        </a:defRPr>
      </a:lvl6pPr>
      <a:lvl7pPr marL="3120390" indent="-240030" algn="l" defTabSz="960120" rtl="0" eaLnBrk="1" latinLnBrk="1" hangingPunct="1">
        <a:spcBef>
          <a:spcPct val="20000"/>
        </a:spcBef>
        <a:buFont typeface="Arial" pitchFamily="34" charset="0"/>
        <a:buChar char="•"/>
        <a:defRPr sz="2100" kern="1200">
          <a:solidFill>
            <a:schemeClr val="tx1"/>
          </a:solidFill>
          <a:latin typeface="+mn-lt"/>
          <a:ea typeface="+mn-ea"/>
          <a:cs typeface="+mn-cs"/>
        </a:defRPr>
      </a:lvl7pPr>
      <a:lvl8pPr marL="3600450" indent="-240030" algn="l" defTabSz="960120" rtl="0" eaLnBrk="1" latinLnBrk="1" hangingPunct="1">
        <a:spcBef>
          <a:spcPct val="20000"/>
        </a:spcBef>
        <a:buFont typeface="Arial" pitchFamily="34" charset="0"/>
        <a:buChar char="•"/>
        <a:defRPr sz="2100" kern="1200">
          <a:solidFill>
            <a:schemeClr val="tx1"/>
          </a:solidFill>
          <a:latin typeface="+mn-lt"/>
          <a:ea typeface="+mn-ea"/>
          <a:cs typeface="+mn-cs"/>
        </a:defRPr>
      </a:lvl8pPr>
      <a:lvl9pPr marL="4080510" indent="-240030" algn="l" defTabSz="960120" rtl="0" eaLnBrk="1" latinLnBrk="1"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ko-KR"/>
      </a:defPPr>
      <a:lvl1pPr marL="0" algn="l" defTabSz="960120" rtl="0" eaLnBrk="1" latinLnBrk="1" hangingPunct="1">
        <a:defRPr sz="1890" kern="1200">
          <a:solidFill>
            <a:schemeClr val="tx1"/>
          </a:solidFill>
          <a:latin typeface="+mn-lt"/>
          <a:ea typeface="+mn-ea"/>
          <a:cs typeface="+mn-cs"/>
        </a:defRPr>
      </a:lvl1pPr>
      <a:lvl2pPr marL="480060" algn="l" defTabSz="960120" rtl="0" eaLnBrk="1" latinLnBrk="1" hangingPunct="1">
        <a:defRPr sz="1890" kern="1200">
          <a:solidFill>
            <a:schemeClr val="tx1"/>
          </a:solidFill>
          <a:latin typeface="+mn-lt"/>
          <a:ea typeface="+mn-ea"/>
          <a:cs typeface="+mn-cs"/>
        </a:defRPr>
      </a:lvl2pPr>
      <a:lvl3pPr marL="960120" algn="l" defTabSz="960120" rtl="0" eaLnBrk="1" latinLnBrk="1" hangingPunct="1">
        <a:defRPr sz="1890" kern="1200">
          <a:solidFill>
            <a:schemeClr val="tx1"/>
          </a:solidFill>
          <a:latin typeface="+mn-lt"/>
          <a:ea typeface="+mn-ea"/>
          <a:cs typeface="+mn-cs"/>
        </a:defRPr>
      </a:lvl3pPr>
      <a:lvl4pPr marL="1440180" algn="l" defTabSz="960120" rtl="0" eaLnBrk="1" latinLnBrk="1" hangingPunct="1">
        <a:defRPr sz="1890" kern="1200">
          <a:solidFill>
            <a:schemeClr val="tx1"/>
          </a:solidFill>
          <a:latin typeface="+mn-lt"/>
          <a:ea typeface="+mn-ea"/>
          <a:cs typeface="+mn-cs"/>
        </a:defRPr>
      </a:lvl4pPr>
      <a:lvl5pPr marL="1920240" algn="l" defTabSz="960120" rtl="0" eaLnBrk="1" latinLnBrk="1" hangingPunct="1">
        <a:defRPr sz="1890" kern="1200">
          <a:solidFill>
            <a:schemeClr val="tx1"/>
          </a:solidFill>
          <a:latin typeface="+mn-lt"/>
          <a:ea typeface="+mn-ea"/>
          <a:cs typeface="+mn-cs"/>
        </a:defRPr>
      </a:lvl5pPr>
      <a:lvl6pPr marL="2400300" algn="l" defTabSz="960120" rtl="0" eaLnBrk="1" latinLnBrk="1" hangingPunct="1">
        <a:defRPr sz="1890" kern="1200">
          <a:solidFill>
            <a:schemeClr val="tx1"/>
          </a:solidFill>
          <a:latin typeface="+mn-lt"/>
          <a:ea typeface="+mn-ea"/>
          <a:cs typeface="+mn-cs"/>
        </a:defRPr>
      </a:lvl6pPr>
      <a:lvl7pPr marL="2880360" algn="l" defTabSz="960120" rtl="0" eaLnBrk="1" latinLnBrk="1" hangingPunct="1">
        <a:defRPr sz="1890" kern="1200">
          <a:solidFill>
            <a:schemeClr val="tx1"/>
          </a:solidFill>
          <a:latin typeface="+mn-lt"/>
          <a:ea typeface="+mn-ea"/>
          <a:cs typeface="+mn-cs"/>
        </a:defRPr>
      </a:lvl7pPr>
      <a:lvl8pPr marL="3360420" algn="l" defTabSz="960120" rtl="0" eaLnBrk="1" latinLnBrk="1" hangingPunct="1">
        <a:defRPr sz="1890" kern="1200">
          <a:solidFill>
            <a:schemeClr val="tx1"/>
          </a:solidFill>
          <a:latin typeface="+mn-lt"/>
          <a:ea typeface="+mn-ea"/>
          <a:cs typeface="+mn-cs"/>
        </a:defRPr>
      </a:lvl8pPr>
      <a:lvl9pPr marL="3840480" algn="l" defTabSz="960120" rtl="0" eaLnBrk="1" latinLnBrk="1" hangingPunct="1">
        <a:defRPr sz="189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643471"/>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Lst>
  <p:timing>
    <p:tnLst>
      <p:par>
        <p:cTn id="1" dur="indefinite" restart="never" nodeType="tmRoot"/>
      </p:par>
    </p:tnLst>
  </p:timing>
  <p:txStyles>
    <p:titleStyle>
      <a:lvl1pPr algn="l" defTabSz="960120" rtl="0" eaLnBrk="1" latinLnBrk="1" hangingPunct="1">
        <a:spcBef>
          <a:spcPct val="0"/>
        </a:spcBef>
        <a:buNone/>
        <a:defRPr sz="4200" b="1" kern="1200">
          <a:solidFill>
            <a:schemeClr val="tx1"/>
          </a:solidFill>
          <a:latin typeface="Arial" pitchFamily="34" charset="0"/>
          <a:ea typeface="+mj-ea"/>
          <a:cs typeface="Arial" pitchFamily="34" charset="0"/>
        </a:defRPr>
      </a:lvl1pPr>
    </p:titleStyle>
    <p:bodyStyle>
      <a:lvl1pPr marL="360045" indent="-360045" algn="l" defTabSz="960120" rtl="0" eaLnBrk="1" latinLnBrk="1" hangingPunct="1">
        <a:spcBef>
          <a:spcPct val="20000"/>
        </a:spcBef>
        <a:buFont typeface="Arial" pitchFamily="34" charset="0"/>
        <a:buChar char="•"/>
        <a:defRPr sz="3360" kern="1200">
          <a:solidFill>
            <a:schemeClr val="tx1"/>
          </a:solidFill>
          <a:latin typeface="+mn-lt"/>
          <a:ea typeface="+mn-ea"/>
          <a:cs typeface="+mn-cs"/>
        </a:defRPr>
      </a:lvl1pPr>
      <a:lvl2pPr marL="780098" indent="-300038" algn="l" defTabSz="960120" rtl="0" eaLnBrk="1" latinLnBrk="1" hangingPunct="1">
        <a:spcBef>
          <a:spcPct val="20000"/>
        </a:spcBef>
        <a:buFont typeface="Arial" pitchFamily="34" charset="0"/>
        <a:buChar char="–"/>
        <a:defRPr sz="2940" kern="1200">
          <a:solidFill>
            <a:schemeClr val="tx1"/>
          </a:solidFill>
          <a:latin typeface="+mn-lt"/>
          <a:ea typeface="+mn-ea"/>
          <a:cs typeface="+mn-cs"/>
        </a:defRPr>
      </a:lvl2pPr>
      <a:lvl3pPr marL="1200150" indent="-240030" algn="l" defTabSz="960120" rtl="0" eaLnBrk="1" latinLnBrk="1" hangingPunct="1">
        <a:spcBef>
          <a:spcPct val="20000"/>
        </a:spcBef>
        <a:buFont typeface="Arial" pitchFamily="34" charset="0"/>
        <a:buChar char="•"/>
        <a:defRPr sz="2520" kern="1200">
          <a:solidFill>
            <a:schemeClr val="tx1"/>
          </a:solidFill>
          <a:latin typeface="+mn-lt"/>
          <a:ea typeface="+mn-ea"/>
          <a:cs typeface="+mn-cs"/>
        </a:defRPr>
      </a:lvl3pPr>
      <a:lvl4pPr marL="1680210" indent="-240030" algn="l" defTabSz="960120" rtl="0" eaLnBrk="1" latinLnBrk="1" hangingPunct="1">
        <a:spcBef>
          <a:spcPct val="20000"/>
        </a:spcBef>
        <a:buFont typeface="Arial" pitchFamily="34" charset="0"/>
        <a:buChar char="–"/>
        <a:defRPr sz="2100" kern="1200">
          <a:solidFill>
            <a:schemeClr val="tx1"/>
          </a:solidFill>
          <a:latin typeface="+mn-lt"/>
          <a:ea typeface="+mn-ea"/>
          <a:cs typeface="+mn-cs"/>
        </a:defRPr>
      </a:lvl4pPr>
      <a:lvl5pPr marL="2160270" indent="-240030" algn="l" defTabSz="960120" rtl="0" eaLnBrk="1" latinLnBrk="1" hangingPunct="1">
        <a:spcBef>
          <a:spcPct val="20000"/>
        </a:spcBef>
        <a:buFont typeface="Arial" pitchFamily="34" charset="0"/>
        <a:buChar char="»"/>
        <a:defRPr sz="2100" kern="1200">
          <a:solidFill>
            <a:schemeClr val="tx1"/>
          </a:solidFill>
          <a:latin typeface="+mn-lt"/>
          <a:ea typeface="+mn-ea"/>
          <a:cs typeface="+mn-cs"/>
        </a:defRPr>
      </a:lvl5pPr>
      <a:lvl6pPr marL="2640330" indent="-240030" algn="l" defTabSz="960120" rtl="0" eaLnBrk="1" latinLnBrk="1" hangingPunct="1">
        <a:spcBef>
          <a:spcPct val="20000"/>
        </a:spcBef>
        <a:buFont typeface="Arial" pitchFamily="34" charset="0"/>
        <a:buChar char="•"/>
        <a:defRPr sz="2100" kern="1200">
          <a:solidFill>
            <a:schemeClr val="tx1"/>
          </a:solidFill>
          <a:latin typeface="+mn-lt"/>
          <a:ea typeface="+mn-ea"/>
          <a:cs typeface="+mn-cs"/>
        </a:defRPr>
      </a:lvl6pPr>
      <a:lvl7pPr marL="3120390" indent="-240030" algn="l" defTabSz="960120" rtl="0" eaLnBrk="1" latinLnBrk="1" hangingPunct="1">
        <a:spcBef>
          <a:spcPct val="20000"/>
        </a:spcBef>
        <a:buFont typeface="Arial" pitchFamily="34" charset="0"/>
        <a:buChar char="•"/>
        <a:defRPr sz="2100" kern="1200">
          <a:solidFill>
            <a:schemeClr val="tx1"/>
          </a:solidFill>
          <a:latin typeface="+mn-lt"/>
          <a:ea typeface="+mn-ea"/>
          <a:cs typeface="+mn-cs"/>
        </a:defRPr>
      </a:lvl7pPr>
      <a:lvl8pPr marL="3600450" indent="-240030" algn="l" defTabSz="960120" rtl="0" eaLnBrk="1" latinLnBrk="1" hangingPunct="1">
        <a:spcBef>
          <a:spcPct val="20000"/>
        </a:spcBef>
        <a:buFont typeface="Arial" pitchFamily="34" charset="0"/>
        <a:buChar char="•"/>
        <a:defRPr sz="2100" kern="1200">
          <a:solidFill>
            <a:schemeClr val="tx1"/>
          </a:solidFill>
          <a:latin typeface="+mn-lt"/>
          <a:ea typeface="+mn-ea"/>
          <a:cs typeface="+mn-cs"/>
        </a:defRPr>
      </a:lvl8pPr>
      <a:lvl9pPr marL="4080510" indent="-240030" algn="l" defTabSz="960120" rtl="0" eaLnBrk="1" latinLnBrk="1"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ko-KR"/>
      </a:defPPr>
      <a:lvl1pPr marL="0" algn="l" defTabSz="960120" rtl="0" eaLnBrk="1" latinLnBrk="1" hangingPunct="1">
        <a:defRPr sz="1890" kern="1200">
          <a:solidFill>
            <a:schemeClr val="tx1"/>
          </a:solidFill>
          <a:latin typeface="+mn-lt"/>
          <a:ea typeface="+mn-ea"/>
          <a:cs typeface="+mn-cs"/>
        </a:defRPr>
      </a:lvl1pPr>
      <a:lvl2pPr marL="480060" algn="l" defTabSz="960120" rtl="0" eaLnBrk="1" latinLnBrk="1" hangingPunct="1">
        <a:defRPr sz="1890" kern="1200">
          <a:solidFill>
            <a:schemeClr val="tx1"/>
          </a:solidFill>
          <a:latin typeface="+mn-lt"/>
          <a:ea typeface="+mn-ea"/>
          <a:cs typeface="+mn-cs"/>
        </a:defRPr>
      </a:lvl2pPr>
      <a:lvl3pPr marL="960120" algn="l" defTabSz="960120" rtl="0" eaLnBrk="1" latinLnBrk="1" hangingPunct="1">
        <a:defRPr sz="1890" kern="1200">
          <a:solidFill>
            <a:schemeClr val="tx1"/>
          </a:solidFill>
          <a:latin typeface="+mn-lt"/>
          <a:ea typeface="+mn-ea"/>
          <a:cs typeface="+mn-cs"/>
        </a:defRPr>
      </a:lvl3pPr>
      <a:lvl4pPr marL="1440180" algn="l" defTabSz="960120" rtl="0" eaLnBrk="1" latinLnBrk="1" hangingPunct="1">
        <a:defRPr sz="1890" kern="1200">
          <a:solidFill>
            <a:schemeClr val="tx1"/>
          </a:solidFill>
          <a:latin typeface="+mn-lt"/>
          <a:ea typeface="+mn-ea"/>
          <a:cs typeface="+mn-cs"/>
        </a:defRPr>
      </a:lvl4pPr>
      <a:lvl5pPr marL="1920240" algn="l" defTabSz="960120" rtl="0" eaLnBrk="1" latinLnBrk="1" hangingPunct="1">
        <a:defRPr sz="1890" kern="1200">
          <a:solidFill>
            <a:schemeClr val="tx1"/>
          </a:solidFill>
          <a:latin typeface="+mn-lt"/>
          <a:ea typeface="+mn-ea"/>
          <a:cs typeface="+mn-cs"/>
        </a:defRPr>
      </a:lvl5pPr>
      <a:lvl6pPr marL="2400300" algn="l" defTabSz="960120" rtl="0" eaLnBrk="1" latinLnBrk="1" hangingPunct="1">
        <a:defRPr sz="1890" kern="1200">
          <a:solidFill>
            <a:schemeClr val="tx1"/>
          </a:solidFill>
          <a:latin typeface="+mn-lt"/>
          <a:ea typeface="+mn-ea"/>
          <a:cs typeface="+mn-cs"/>
        </a:defRPr>
      </a:lvl6pPr>
      <a:lvl7pPr marL="2880360" algn="l" defTabSz="960120" rtl="0" eaLnBrk="1" latinLnBrk="1" hangingPunct="1">
        <a:defRPr sz="1890" kern="1200">
          <a:solidFill>
            <a:schemeClr val="tx1"/>
          </a:solidFill>
          <a:latin typeface="+mn-lt"/>
          <a:ea typeface="+mn-ea"/>
          <a:cs typeface="+mn-cs"/>
        </a:defRPr>
      </a:lvl7pPr>
      <a:lvl8pPr marL="3360420" algn="l" defTabSz="960120" rtl="0" eaLnBrk="1" latinLnBrk="1" hangingPunct="1">
        <a:defRPr sz="1890" kern="1200">
          <a:solidFill>
            <a:schemeClr val="tx1"/>
          </a:solidFill>
          <a:latin typeface="+mn-lt"/>
          <a:ea typeface="+mn-ea"/>
          <a:cs typeface="+mn-cs"/>
        </a:defRPr>
      </a:lvl8pPr>
      <a:lvl9pPr marL="3840480" algn="l" defTabSz="960120" rtl="0" eaLnBrk="1" latinLnBrk="1"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hyperlink" Target="https://fa.wikipedia.org/wiki/%D8%B3%DB%8C%D9%86%D8%A7%D9%BE%D8%B3"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chart" Target="../charts/char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chart" Target="../charts/char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chart" Target="../charts/chart4.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chart" Target="../charts/char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chart" Target="../charts/char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chart" Target="../charts/char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chart" Target="../charts/chart8.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chart" Target="../charts/chart9.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chart" Target="../charts/char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7.xml"/><Relationship Id="rId4" Type="http://schemas.openxmlformats.org/officeDocument/2006/relationships/image" Target="../media/image12.JP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chart" Target="../charts/char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5" Type="http://schemas.openxmlformats.org/officeDocument/2006/relationships/image" Target="../media/image29.png"/><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7.xml"/><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917473" y="14874"/>
            <a:ext cx="5650992" cy="7186026"/>
            <a:chOff x="1207008" y="0"/>
            <a:chExt cx="5650992" cy="9906000"/>
          </a:xfrm>
          <a:solidFill>
            <a:schemeClr val="accent4">
              <a:lumMod val="40000"/>
              <a:lumOff val="60000"/>
              <a:alpha val="15000"/>
            </a:schemeClr>
          </a:solidFill>
        </p:grpSpPr>
        <p:sp>
          <p:nvSpPr>
            <p:cNvPr id="10" name="Right Triangle 9"/>
            <p:cNvSpPr/>
            <p:nvPr/>
          </p:nvSpPr>
          <p:spPr>
            <a:xfrm rot="16200000">
              <a:off x="-359664" y="2688336"/>
              <a:ext cx="8784336" cy="5650992"/>
            </a:xfrm>
            <a:prstGeom prst="rtTriangle">
              <a:avLst/>
            </a:prstGeom>
            <a:gr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prstClr val="white"/>
                </a:solidFill>
                <a:latin typeface="Calibri" panose="020F0502020204030204"/>
              </a:endParaRPr>
            </a:p>
          </p:txBody>
        </p:sp>
        <p:sp>
          <p:nvSpPr>
            <p:cNvPr id="11" name="Right Triangle 10"/>
            <p:cNvSpPr/>
            <p:nvPr/>
          </p:nvSpPr>
          <p:spPr>
            <a:xfrm rot="10800000">
              <a:off x="1523999" y="0"/>
              <a:ext cx="5208181" cy="4230624"/>
            </a:xfrm>
            <a:prstGeom prst="rtTriangle">
              <a:avLst/>
            </a:prstGeom>
            <a:gr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prstClr val="white"/>
                </a:solidFill>
                <a:latin typeface="Calibri" panose="020F0502020204030204"/>
              </a:endParaRPr>
            </a:p>
          </p:txBody>
        </p:sp>
      </p:grpSp>
      <p:sp>
        <p:nvSpPr>
          <p:cNvPr id="12" name="Right Triangle 11"/>
          <p:cNvSpPr/>
          <p:nvPr/>
        </p:nvSpPr>
        <p:spPr>
          <a:xfrm rot="16200000">
            <a:off x="3028639" y="1343319"/>
            <a:ext cx="6063664" cy="5651500"/>
          </a:xfrm>
          <a:prstGeom prst="rtTriangle">
            <a:avLst/>
          </a:prstGeom>
          <a:solidFill>
            <a:srgbClr val="FBB017">
              <a:alpha val="8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prstClr val="white"/>
              </a:solidFill>
              <a:latin typeface="Calibri" panose="020F0502020204030204"/>
            </a:endParaRPr>
          </a:p>
        </p:txBody>
      </p:sp>
      <p:grpSp>
        <p:nvGrpSpPr>
          <p:cNvPr id="13" name="Group 11"/>
          <p:cNvGrpSpPr>
            <a:grpSpLocks/>
          </p:cNvGrpSpPr>
          <p:nvPr/>
        </p:nvGrpSpPr>
        <p:grpSpPr bwMode="auto">
          <a:xfrm>
            <a:off x="8057272" y="-17713"/>
            <a:ext cx="2023353" cy="7218614"/>
            <a:chOff x="1203193" y="0"/>
            <a:chExt cx="5654807" cy="10701784"/>
          </a:xfrm>
        </p:grpSpPr>
        <p:sp>
          <p:nvSpPr>
            <p:cNvPr id="14" name="Right Triangle 13"/>
            <p:cNvSpPr/>
            <p:nvPr/>
          </p:nvSpPr>
          <p:spPr>
            <a:xfrm rot="16200000">
              <a:off x="-927662" y="2919937"/>
              <a:ext cx="9912702" cy="5650992"/>
            </a:xfrm>
            <a:prstGeom prst="rtTriangle">
              <a:avLst/>
            </a:prstGeom>
            <a:solidFill>
              <a:schemeClr val="accent6">
                <a:lumMod val="60000"/>
                <a:lumOff val="4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prstClr val="white"/>
                </a:solidFill>
                <a:latin typeface="Calibri" panose="020F0502020204030204"/>
              </a:endParaRPr>
            </a:p>
          </p:txBody>
        </p:sp>
        <p:sp>
          <p:nvSpPr>
            <p:cNvPr id="15" name="Right Triangle 14"/>
            <p:cNvSpPr/>
            <p:nvPr/>
          </p:nvSpPr>
          <p:spPr>
            <a:xfrm rot="10800000">
              <a:off x="2507054" y="0"/>
              <a:ext cx="4350946" cy="5651500"/>
            </a:xfrm>
            <a:prstGeom prst="rtTriangle">
              <a:avLst/>
            </a:prstGeom>
            <a:solidFill>
              <a:schemeClr val="accent6">
                <a:lumMod val="7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kern="0">
                <a:solidFill>
                  <a:prstClr val="white"/>
                </a:solidFill>
                <a:latin typeface="Calibri" panose="020F0502020204030204"/>
              </a:endParaRPr>
            </a:p>
          </p:txBody>
        </p:sp>
      </p:grpSp>
      <p:sp>
        <p:nvSpPr>
          <p:cNvPr id="17" name="Half Frame 16"/>
          <p:cNvSpPr/>
          <p:nvPr/>
        </p:nvSpPr>
        <p:spPr>
          <a:xfrm>
            <a:off x="-248" y="49"/>
            <a:ext cx="1872208" cy="1296145"/>
          </a:xfrm>
          <a:prstGeom prst="halfFrame">
            <a:avLst>
              <a:gd name="adj1" fmla="val 11002"/>
              <a:gd name="adj2" fmla="val 11870"/>
            </a:avLst>
          </a:prstGeom>
          <a:solidFill>
            <a:schemeClr val="accent6">
              <a:lumMod val="60000"/>
              <a:lumOff val="4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35" y="140815"/>
            <a:ext cx="4426527" cy="6858000"/>
          </a:xfrm>
          <a:prstGeom prst="rect">
            <a:avLst/>
          </a:prstGeom>
        </p:spPr>
      </p:pic>
      <p:sp>
        <p:nvSpPr>
          <p:cNvPr id="21" name="TextBox 20"/>
          <p:cNvSpPr txBox="1"/>
          <p:nvPr/>
        </p:nvSpPr>
        <p:spPr>
          <a:xfrm>
            <a:off x="4830922" y="1212973"/>
            <a:ext cx="4253087" cy="523220"/>
          </a:xfrm>
          <a:prstGeom prst="rect">
            <a:avLst/>
          </a:prstGeom>
          <a:noFill/>
        </p:spPr>
        <p:txBody>
          <a:bodyPr wrap="none" rtlCol="1">
            <a:spAutoFit/>
          </a:bodyPr>
          <a:lstStyle/>
          <a:p>
            <a:r>
              <a:rPr lang="fa-IR" sz="2800" dirty="0" smtClean="0">
                <a:solidFill>
                  <a:srgbClr val="00CC00"/>
                </a:solidFill>
                <a:cs typeface="B Titr" panose="00000700000000000000" pitchFamily="2" charset="-78"/>
              </a:rPr>
              <a:t>مدلهای  پیش بینی در بازار فولاد</a:t>
            </a:r>
          </a:p>
        </p:txBody>
      </p:sp>
      <p:sp>
        <p:nvSpPr>
          <p:cNvPr id="22" name="TextBox 21"/>
          <p:cNvSpPr txBox="1"/>
          <p:nvPr/>
        </p:nvSpPr>
        <p:spPr>
          <a:xfrm>
            <a:off x="4654898" y="4355212"/>
            <a:ext cx="5444118" cy="923330"/>
          </a:xfrm>
          <a:prstGeom prst="rect">
            <a:avLst/>
          </a:prstGeom>
          <a:noFill/>
        </p:spPr>
        <p:txBody>
          <a:bodyPr wrap="none" rtlCol="1">
            <a:spAutoFit/>
          </a:bodyPr>
          <a:lstStyle/>
          <a:p>
            <a:pPr algn="ctr">
              <a:lnSpc>
                <a:spcPct val="150000"/>
              </a:lnSpc>
            </a:pPr>
            <a:r>
              <a:rPr lang="fa-IR" sz="1800" dirty="0" smtClean="0">
                <a:solidFill>
                  <a:srgbClr val="7030A0"/>
                </a:solidFill>
                <a:cs typeface="B Titr" panose="00000700000000000000" pitchFamily="2" charset="-78"/>
              </a:rPr>
              <a:t>سومین کنفرانس بین </a:t>
            </a:r>
            <a:r>
              <a:rPr lang="fa-IR" sz="1800" dirty="0" err="1" smtClean="0">
                <a:solidFill>
                  <a:srgbClr val="7030A0"/>
                </a:solidFill>
                <a:cs typeface="B Titr" panose="00000700000000000000" pitchFamily="2" charset="-78"/>
              </a:rPr>
              <a:t>المللی</a:t>
            </a:r>
            <a:r>
              <a:rPr lang="fa-IR" sz="1800" dirty="0" smtClean="0">
                <a:solidFill>
                  <a:srgbClr val="7030A0"/>
                </a:solidFill>
                <a:cs typeface="B Titr" panose="00000700000000000000" pitchFamily="2" charset="-78"/>
              </a:rPr>
              <a:t> استیل </a:t>
            </a:r>
            <a:r>
              <a:rPr lang="fa-IR" sz="1800" dirty="0" err="1" smtClean="0">
                <a:solidFill>
                  <a:srgbClr val="7030A0"/>
                </a:solidFill>
                <a:cs typeface="B Titr" panose="00000700000000000000" pitchFamily="2" charset="-78"/>
              </a:rPr>
              <a:t>پرایس</a:t>
            </a:r>
            <a:endParaRPr lang="fa-IR" sz="1800" dirty="0" smtClean="0">
              <a:solidFill>
                <a:srgbClr val="7030A0"/>
              </a:solidFill>
              <a:cs typeface="B Titr" panose="00000700000000000000" pitchFamily="2" charset="-78"/>
            </a:endParaRPr>
          </a:p>
          <a:p>
            <a:pPr algn="ctr">
              <a:lnSpc>
                <a:spcPct val="150000"/>
              </a:lnSpc>
            </a:pPr>
            <a:r>
              <a:rPr lang="fa-IR" sz="1800" dirty="0" smtClean="0">
                <a:solidFill>
                  <a:srgbClr val="7030A0"/>
                </a:solidFill>
                <a:cs typeface="B Titr" panose="00000700000000000000" pitchFamily="2" charset="-78"/>
              </a:rPr>
              <a:t>(چشم انداز فولاد، </a:t>
            </a:r>
            <a:r>
              <a:rPr lang="fa-IR" sz="1800" dirty="0" err="1" smtClean="0">
                <a:solidFill>
                  <a:srgbClr val="7030A0"/>
                </a:solidFill>
                <a:cs typeface="B Titr" panose="00000700000000000000" pitchFamily="2" charset="-78"/>
              </a:rPr>
              <a:t>گندله</a:t>
            </a:r>
            <a:r>
              <a:rPr lang="fa-IR" sz="1800" dirty="0" smtClean="0">
                <a:solidFill>
                  <a:srgbClr val="7030A0"/>
                </a:solidFill>
                <a:cs typeface="B Titr" panose="00000700000000000000" pitchFamily="2" charset="-78"/>
              </a:rPr>
              <a:t> و اهن اسفنجی خاورمیانه و شمال آفریقا)</a:t>
            </a:r>
          </a:p>
        </p:txBody>
      </p:sp>
      <p:sp>
        <p:nvSpPr>
          <p:cNvPr id="23" name="TextBox 22"/>
          <p:cNvSpPr txBox="1"/>
          <p:nvPr/>
        </p:nvSpPr>
        <p:spPr>
          <a:xfrm>
            <a:off x="6277620" y="5990041"/>
            <a:ext cx="1779653" cy="369332"/>
          </a:xfrm>
          <a:prstGeom prst="rect">
            <a:avLst/>
          </a:prstGeom>
          <a:noFill/>
        </p:spPr>
        <p:txBody>
          <a:bodyPr wrap="none" rtlCol="1">
            <a:spAutoFit/>
          </a:bodyPr>
          <a:lstStyle/>
          <a:p>
            <a:pPr algn="ctr"/>
            <a:r>
              <a:rPr lang="fa-IR" sz="1800" dirty="0" smtClean="0">
                <a:solidFill>
                  <a:srgbClr val="7030A0"/>
                </a:solidFill>
                <a:cs typeface="B Titr" panose="00000700000000000000" pitchFamily="2" charset="-78"/>
              </a:rPr>
              <a:t>10 اردیبهشت 1397</a:t>
            </a:r>
          </a:p>
        </p:txBody>
      </p:sp>
      <p:sp>
        <p:nvSpPr>
          <p:cNvPr id="24" name="TextBox 23"/>
          <p:cNvSpPr txBox="1"/>
          <p:nvPr/>
        </p:nvSpPr>
        <p:spPr>
          <a:xfrm>
            <a:off x="6143385" y="6478277"/>
            <a:ext cx="2035301" cy="369332"/>
          </a:xfrm>
          <a:prstGeom prst="rect">
            <a:avLst/>
          </a:prstGeom>
          <a:noFill/>
        </p:spPr>
        <p:txBody>
          <a:bodyPr wrap="none" rtlCol="1">
            <a:spAutoFit/>
          </a:bodyPr>
          <a:lstStyle/>
          <a:p>
            <a:r>
              <a:rPr lang="en-US" sz="1800" dirty="0" smtClean="0">
                <a:solidFill>
                  <a:srgbClr val="C00000"/>
                </a:solidFill>
                <a:latin typeface="Arial Black" panose="020B0A04020102020204" pitchFamily="34" charset="0"/>
              </a:rPr>
              <a:t>(30 April 2018</a:t>
            </a:r>
            <a:r>
              <a:rPr lang="en-US" sz="1800" dirty="0">
                <a:solidFill>
                  <a:srgbClr val="C00000"/>
                </a:solidFill>
                <a:latin typeface="Arial Black" panose="020B0A04020102020204" pitchFamily="34" charset="0"/>
              </a:rPr>
              <a:t>)</a:t>
            </a:r>
            <a:endParaRPr lang="fa-IR" sz="1800" dirty="0">
              <a:solidFill>
                <a:srgbClr val="C00000"/>
              </a:solidFill>
              <a:latin typeface="Arial Black" panose="020B0A04020102020204" pitchFamily="34" charset="0"/>
            </a:endParaRPr>
          </a:p>
        </p:txBody>
      </p:sp>
      <p:sp>
        <p:nvSpPr>
          <p:cNvPr id="25" name="TextBox 24"/>
          <p:cNvSpPr txBox="1"/>
          <p:nvPr/>
        </p:nvSpPr>
        <p:spPr>
          <a:xfrm>
            <a:off x="5032887" y="2355129"/>
            <a:ext cx="4269117" cy="1119537"/>
          </a:xfrm>
          <a:prstGeom prst="rect">
            <a:avLst/>
          </a:prstGeom>
          <a:noFill/>
        </p:spPr>
        <p:txBody>
          <a:bodyPr wrap="none" rtlCol="1">
            <a:spAutoFit/>
          </a:bodyPr>
          <a:lstStyle/>
          <a:p>
            <a:pPr algn="ctr">
              <a:lnSpc>
                <a:spcPct val="150000"/>
              </a:lnSpc>
            </a:pPr>
            <a:r>
              <a:rPr lang="fa-IR" sz="2800" dirty="0" smtClean="0">
                <a:solidFill>
                  <a:srgbClr val="7030A0"/>
                </a:solidFill>
                <a:cs typeface="B Titr" panose="00000700000000000000" pitchFamily="2" charset="-78"/>
              </a:rPr>
              <a:t>بهمن تجلی زاده </a:t>
            </a:r>
          </a:p>
          <a:p>
            <a:pPr algn="ctr">
              <a:lnSpc>
                <a:spcPct val="150000"/>
              </a:lnSpc>
            </a:pPr>
            <a:r>
              <a:rPr lang="fa-IR" sz="1800" dirty="0" smtClean="0">
                <a:solidFill>
                  <a:srgbClr val="C00000"/>
                </a:solidFill>
                <a:cs typeface="B Titr" panose="00000700000000000000" pitchFamily="2" charset="-78"/>
              </a:rPr>
              <a:t>(معاونت فروش و بازاریابی شرکت فولاد خوزستان)</a:t>
            </a:r>
          </a:p>
        </p:txBody>
      </p:sp>
    </p:spTree>
    <p:extLst>
      <p:ext uri="{BB962C8B-B14F-4D97-AF65-F5344CB8AC3E}">
        <p14:creationId xmlns:p14="http://schemas.microsoft.com/office/powerpoint/2010/main" val="1052205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6234"/>
            <a:ext cx="10080625" cy="4680520"/>
          </a:xfrm>
          <a:prstGeom prst="rect">
            <a:avLst/>
          </a:prstGeom>
        </p:spPr>
      </p:pic>
    </p:spTree>
    <p:extLst>
      <p:ext uri="{BB962C8B-B14F-4D97-AF65-F5344CB8AC3E}">
        <p14:creationId xmlns:p14="http://schemas.microsoft.com/office/powerpoint/2010/main" val="2184825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6" name="Rectangle 5"/>
          <p:cNvSpPr/>
          <p:nvPr/>
        </p:nvSpPr>
        <p:spPr>
          <a:xfrm>
            <a:off x="2578249" y="3024386"/>
            <a:ext cx="5663730" cy="646331"/>
          </a:xfrm>
          <a:prstGeom prst="rect">
            <a:avLst/>
          </a:prstGeom>
        </p:spPr>
        <p:txBody>
          <a:bodyPr wrap="none">
            <a:spAutoFit/>
          </a:bodyPr>
          <a:lstStyle/>
          <a:p>
            <a:r>
              <a:rPr lang="fa-IR" sz="36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چشم انداز و آمار بازار فولاد ایران</a:t>
            </a:r>
          </a:p>
        </p:txBody>
      </p:sp>
    </p:spTree>
    <p:extLst>
      <p:ext uri="{BB962C8B-B14F-4D97-AF65-F5344CB8AC3E}">
        <p14:creationId xmlns:p14="http://schemas.microsoft.com/office/powerpoint/2010/main" val="3722620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6" name="Rectangle 5"/>
          <p:cNvSpPr/>
          <p:nvPr/>
        </p:nvSpPr>
        <p:spPr>
          <a:xfrm>
            <a:off x="5502162" y="6705847"/>
            <a:ext cx="2027606" cy="307777"/>
          </a:xfrm>
          <a:prstGeom prst="rect">
            <a:avLst/>
          </a:prstGeom>
        </p:spPr>
        <p:txBody>
          <a:bodyPr wrap="none">
            <a:spAutoFit/>
          </a:bodyPr>
          <a:lstStyle/>
          <a:p>
            <a:pPr algn="l" rtl="0"/>
            <a:r>
              <a:rPr lang="en-US" sz="1400" b="1" dirty="0">
                <a:solidFill>
                  <a:srgbClr val="0000CC"/>
                </a:solidFill>
                <a:latin typeface="Arial"/>
                <a:cs typeface="Times New Roman" panose="02020603050405020304" pitchFamily="18" charset="0"/>
              </a:rPr>
              <a:t>(Data in Million Tons)</a:t>
            </a:r>
            <a:endParaRPr lang="en-US" sz="1400" dirty="0">
              <a:solidFill>
                <a:srgbClr val="0000CC"/>
              </a:solidFill>
              <a:latin typeface="Arial"/>
            </a:endParaRPr>
          </a:p>
        </p:txBody>
      </p:sp>
      <p:pic>
        <p:nvPicPr>
          <p:cNvPr id="7" name="Picture 6">
            <a:extLst>
              <a:ext uri="{FF2B5EF4-FFF2-40B4-BE49-F238E27FC236}">
                <a16:creationId xmlns="" xmlns:a16="http://schemas.microsoft.com/office/drawing/2014/main" id="{B2CCCAA4-F1DC-4112-A876-FE9D611B007E}"/>
              </a:ext>
            </a:extLst>
          </p:cNvPr>
          <p:cNvPicPr>
            <a:picLocks noChangeAspect="1"/>
          </p:cNvPicPr>
          <p:nvPr/>
        </p:nvPicPr>
        <p:blipFill rotWithShape="1">
          <a:blip r:embed="rId4"/>
          <a:srcRect r="29870"/>
          <a:stretch/>
        </p:blipFill>
        <p:spPr>
          <a:xfrm>
            <a:off x="215776" y="1533912"/>
            <a:ext cx="5286386" cy="5450914"/>
          </a:xfrm>
          <a:prstGeom prst="rect">
            <a:avLst/>
          </a:prstGeom>
        </p:spPr>
      </p:pic>
      <p:sp>
        <p:nvSpPr>
          <p:cNvPr id="8" name="Rectangle 7"/>
          <p:cNvSpPr/>
          <p:nvPr/>
        </p:nvSpPr>
        <p:spPr>
          <a:xfrm>
            <a:off x="624505" y="955371"/>
            <a:ext cx="7248622" cy="661396"/>
          </a:xfrm>
          <a:prstGeom prst="rect">
            <a:avLst/>
          </a:prstGeom>
          <a:noFill/>
          <a:ln w="9525">
            <a:noFill/>
            <a:miter lim="800000"/>
            <a:headEnd/>
            <a:tailEnd/>
          </a:ln>
        </p:spPr>
        <p:txBody>
          <a:bodyPr vert="horz" wrap="square" lIns="102870" tIns="51435" rIns="102870" bIns="51435" numCol="1" anchor="ctr" anchorCtr="0" compatLnSpc="1">
            <a:prstTxWarp prst="textNoShape">
              <a:avLst/>
            </a:prstTxWarp>
          </a:bodyPr>
          <a:lstStyle/>
          <a:p>
            <a:pPr algn="l" rtl="0"/>
            <a:r>
              <a:rPr lang="en-US" sz="2400" b="1" kern="0"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Iran Steel Industry World Ranking</a:t>
            </a:r>
            <a:endParaRPr lang="en-US" sz="2400" b="1" kern="0"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5945592" y="3167421"/>
            <a:ext cx="3415200" cy="661396"/>
          </a:xfrm>
          <a:prstGeom prst="rect">
            <a:avLst/>
          </a:prstGeom>
          <a:noFill/>
          <a:ln w="9525">
            <a:noFill/>
            <a:miter lim="800000"/>
            <a:headEnd/>
            <a:tailEnd/>
          </a:ln>
        </p:spPr>
        <p:txBody>
          <a:bodyPr vert="horz" wrap="square" lIns="102870" tIns="51435" rIns="102870" bIns="51435" numCol="1" anchor="ctr" anchorCtr="0" compatLnSpc="1">
            <a:prstTxWarp prst="textNoShape">
              <a:avLst/>
            </a:prstTxWarp>
          </a:bodyPr>
          <a:lstStyle/>
          <a:p>
            <a:pPr algn="l" rtl="0"/>
            <a:r>
              <a:rPr lang="en-US" sz="2400" b="1" kern="0"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Iran steel production in 2017 : 21.7 million ton</a:t>
            </a:r>
          </a:p>
          <a:p>
            <a:pPr algn="l" rtl="0"/>
            <a:r>
              <a:rPr lang="en-US" sz="2400" b="1" kern="0"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Iran Rank : 13</a:t>
            </a:r>
            <a:endParaRPr lang="en-US" sz="2400" b="1" kern="0"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6761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pic>
        <p:nvPicPr>
          <p:cNvPr id="6" name="Picture 5">
            <a:extLst>
              <a:ext uri="{FF2B5EF4-FFF2-40B4-BE49-F238E27FC236}">
                <a16:creationId xmlns="" xmlns:a16="http://schemas.microsoft.com/office/drawing/2014/main" id="{E494EA0A-992C-4558-814C-E456C6628672}"/>
              </a:ext>
            </a:extLst>
          </p:cNvPr>
          <p:cNvPicPr>
            <a:picLocks noChangeAspect="1"/>
          </p:cNvPicPr>
          <p:nvPr/>
        </p:nvPicPr>
        <p:blipFill>
          <a:blip r:embed="rId4"/>
          <a:stretch>
            <a:fillRect/>
          </a:stretch>
        </p:blipFill>
        <p:spPr>
          <a:xfrm>
            <a:off x="-1" y="879247"/>
            <a:ext cx="10080625" cy="5889555"/>
          </a:xfrm>
          <a:prstGeom prst="rect">
            <a:avLst/>
          </a:prstGeom>
        </p:spPr>
      </p:pic>
    </p:spTree>
    <p:extLst>
      <p:ext uri="{BB962C8B-B14F-4D97-AF65-F5344CB8AC3E}">
        <p14:creationId xmlns:p14="http://schemas.microsoft.com/office/powerpoint/2010/main" val="293184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graphicFrame>
        <p:nvGraphicFramePr>
          <p:cNvPr id="9" name="Content Placeholder 6"/>
          <p:cNvGraphicFramePr>
            <a:graphicFrameLocks/>
          </p:cNvGraphicFramePr>
          <p:nvPr>
            <p:extLst>
              <p:ext uri="{D42A27DB-BD31-4B8C-83A1-F6EECF244321}">
                <p14:modId xmlns:p14="http://schemas.microsoft.com/office/powerpoint/2010/main" val="67723683"/>
              </p:ext>
            </p:extLst>
          </p:nvPr>
        </p:nvGraphicFramePr>
        <p:xfrm>
          <a:off x="721348" y="1855821"/>
          <a:ext cx="8919156" cy="432557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rot="16200000">
            <a:off x="-1034085" y="3986216"/>
            <a:ext cx="2930610" cy="430887"/>
          </a:xfrm>
          <a:prstGeom prst="rect">
            <a:avLst/>
          </a:prstGeom>
          <a:noFill/>
        </p:spPr>
        <p:txBody>
          <a:bodyPr wrap="none" rtlCol="0">
            <a:spAutoFit/>
          </a:bodyPr>
          <a:lstStyle/>
          <a:p>
            <a:r>
              <a:rPr lang="en-US" sz="2200" dirty="0" smtClean="0">
                <a:solidFill>
                  <a:prstClr val="black"/>
                </a:solidFill>
                <a:cs typeface="B Titr" panose="00000700000000000000" pitchFamily="2" charset="-78"/>
              </a:rPr>
              <a:t>Capacity in million ton</a:t>
            </a:r>
            <a:endParaRPr lang="en-US" sz="2200" dirty="0">
              <a:solidFill>
                <a:prstClr val="black"/>
              </a:solidFill>
              <a:cs typeface="B Titr" panose="00000700000000000000" pitchFamily="2" charset="-78"/>
            </a:endParaRPr>
          </a:p>
        </p:txBody>
      </p:sp>
      <p:sp>
        <p:nvSpPr>
          <p:cNvPr id="11" name="Rectangle 10"/>
          <p:cNvSpPr/>
          <p:nvPr/>
        </p:nvSpPr>
        <p:spPr>
          <a:xfrm>
            <a:off x="2800262" y="1038225"/>
            <a:ext cx="4440557" cy="661396"/>
          </a:xfrm>
          <a:prstGeom prst="rect">
            <a:avLst/>
          </a:prstGeom>
          <a:noFill/>
          <a:ln w="9525">
            <a:noFill/>
            <a:miter lim="800000"/>
            <a:headEnd/>
            <a:tailEnd/>
          </a:ln>
        </p:spPr>
        <p:txBody>
          <a:bodyPr vert="horz" wrap="square" lIns="102870" tIns="51435" rIns="102870" bIns="51435" numCol="1" anchor="ctr" anchorCtr="0" compatLnSpc="1">
            <a:prstTxWarp prst="textNoShape">
              <a:avLst/>
            </a:prstTxWarp>
          </a:bodyPr>
          <a:lstStyle/>
          <a:p>
            <a:pPr algn="l" rtl="0"/>
            <a:r>
              <a:rPr lang="en-US" sz="3600" b="1" kern="0"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Iran Steel Capacities</a:t>
            </a:r>
            <a:endParaRPr lang="en-US" sz="3600" b="1" kern="0"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2" name="TextBox 11"/>
          <p:cNvSpPr txBox="1"/>
          <p:nvPr/>
        </p:nvSpPr>
        <p:spPr>
          <a:xfrm rot="16200000">
            <a:off x="-1034085" y="3986216"/>
            <a:ext cx="2930610" cy="430887"/>
          </a:xfrm>
          <a:prstGeom prst="rect">
            <a:avLst/>
          </a:prstGeom>
          <a:noFill/>
        </p:spPr>
        <p:txBody>
          <a:bodyPr wrap="none" rtlCol="0">
            <a:spAutoFit/>
          </a:bodyPr>
          <a:lstStyle/>
          <a:p>
            <a:r>
              <a:rPr lang="en-US" sz="2200" dirty="0" smtClean="0">
                <a:cs typeface="B Titr" panose="00000700000000000000" pitchFamily="2" charset="-78"/>
              </a:rPr>
              <a:t>Capacity in million ton</a:t>
            </a:r>
            <a:endParaRPr lang="en-US" sz="2200" dirty="0">
              <a:cs typeface="B Titr" panose="00000700000000000000" pitchFamily="2" charset="-78"/>
            </a:endParaRPr>
          </a:p>
        </p:txBody>
      </p:sp>
      <p:sp>
        <p:nvSpPr>
          <p:cNvPr id="18" name="TextBox 17"/>
          <p:cNvSpPr txBox="1"/>
          <p:nvPr/>
        </p:nvSpPr>
        <p:spPr>
          <a:xfrm>
            <a:off x="8110972" y="5815489"/>
            <a:ext cx="1152128" cy="276999"/>
          </a:xfrm>
          <a:prstGeom prst="rect">
            <a:avLst/>
          </a:prstGeom>
          <a:noFill/>
        </p:spPr>
        <p:txBody>
          <a:bodyPr wrap="square" rtlCol="1">
            <a:spAutoFit/>
          </a:bodyPr>
          <a:lstStyle/>
          <a:p>
            <a:pPr algn="ctr"/>
            <a:r>
              <a:rPr lang="en-US" sz="1200" b="1" dirty="0" smtClean="0">
                <a:solidFill>
                  <a:srgbClr val="C00000"/>
                </a:solidFill>
                <a:latin typeface="Times New Roman" panose="02020603050405020304" pitchFamily="18" charset="0"/>
                <a:cs typeface="Times New Roman" panose="02020603050405020304" pitchFamily="18" charset="0"/>
              </a:rPr>
              <a:t>Billets</a:t>
            </a:r>
            <a:endParaRPr lang="fa-IR" sz="1200" b="1" dirty="0">
              <a:solidFill>
                <a:srgbClr val="C0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5822659" y="1960235"/>
            <a:ext cx="378338"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TextBox 19"/>
          <p:cNvSpPr txBox="1"/>
          <p:nvPr/>
        </p:nvSpPr>
        <p:spPr>
          <a:xfrm>
            <a:off x="6295164" y="1904196"/>
            <a:ext cx="3353660" cy="400110"/>
          </a:xfrm>
          <a:prstGeom prst="rect">
            <a:avLst/>
          </a:prstGeom>
          <a:noFill/>
        </p:spPr>
        <p:txBody>
          <a:bodyPr wrap="square" rtlCol="1">
            <a:spAutoFit/>
          </a:bodyPr>
          <a:lstStyle/>
          <a:p>
            <a:pPr algn="ctr"/>
            <a:r>
              <a:rPr lang="en-US" sz="2000" b="1" dirty="0" smtClean="0">
                <a:solidFill>
                  <a:srgbClr val="C00000"/>
                </a:solidFill>
                <a:latin typeface="Times New Roman" panose="02020603050405020304" pitchFamily="18" charset="0"/>
                <a:cs typeface="Times New Roman" panose="02020603050405020304" pitchFamily="18" charset="0"/>
              </a:rPr>
              <a:t>Probable Projects up to 2020</a:t>
            </a:r>
            <a:endParaRPr lang="fa-IR" sz="2000" b="1" dirty="0">
              <a:solidFill>
                <a:srgbClr val="C0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5822659" y="2592338"/>
            <a:ext cx="378338" cy="2880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TextBox 21"/>
          <p:cNvSpPr txBox="1"/>
          <p:nvPr/>
        </p:nvSpPr>
        <p:spPr>
          <a:xfrm>
            <a:off x="6295164" y="2498520"/>
            <a:ext cx="2399426" cy="400110"/>
          </a:xfrm>
          <a:prstGeom prst="rect">
            <a:avLst/>
          </a:prstGeom>
          <a:noFill/>
        </p:spPr>
        <p:txBody>
          <a:bodyPr wrap="square" rtlCol="1">
            <a:spAutoFit/>
          </a:bodyPr>
          <a:lstStyle/>
          <a:p>
            <a:pPr algn="ctr"/>
            <a:r>
              <a:rPr lang="en-US" sz="2000" b="1" dirty="0" smtClean="0">
                <a:solidFill>
                  <a:srgbClr val="C00000"/>
                </a:solidFill>
                <a:latin typeface="Times New Roman" panose="02020603050405020304" pitchFamily="18" charset="0"/>
                <a:cs typeface="Times New Roman" panose="02020603050405020304" pitchFamily="18" charset="0"/>
              </a:rPr>
              <a:t>Capacities in 2017</a:t>
            </a:r>
            <a:endParaRPr lang="fa-IR" sz="2000" b="1" dirty="0">
              <a:solidFill>
                <a:srgbClr val="C0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092817" y="5739908"/>
            <a:ext cx="1501257" cy="276999"/>
          </a:xfrm>
          <a:prstGeom prst="rect">
            <a:avLst/>
          </a:prstGeom>
          <a:noFill/>
        </p:spPr>
        <p:txBody>
          <a:bodyPr wrap="square" rtlCol="1">
            <a:spAutoFit/>
          </a:bodyPr>
          <a:lstStyle/>
          <a:p>
            <a:pPr algn="ctr"/>
            <a:r>
              <a:rPr lang="en-US" sz="1200" b="1" dirty="0" smtClean="0">
                <a:solidFill>
                  <a:srgbClr val="C00000"/>
                </a:solidFill>
                <a:latin typeface="Times New Roman" panose="02020603050405020304" pitchFamily="18" charset="0"/>
                <a:cs typeface="Times New Roman" panose="02020603050405020304" pitchFamily="18" charset="0"/>
              </a:rPr>
              <a:t>Slab</a:t>
            </a:r>
            <a:endParaRPr lang="fa-IR" sz="1200" b="1" dirty="0">
              <a:solidFill>
                <a:srgbClr val="C0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337355" y="5616674"/>
            <a:ext cx="1501257" cy="461665"/>
          </a:xfrm>
          <a:prstGeom prst="rect">
            <a:avLst/>
          </a:prstGeom>
          <a:noFill/>
        </p:spPr>
        <p:txBody>
          <a:bodyPr wrap="square" rtlCol="1">
            <a:spAutoFit/>
          </a:bodyPr>
          <a:lstStyle/>
          <a:p>
            <a:pPr algn="ctr"/>
            <a:r>
              <a:rPr lang="en-US" sz="1200" b="1" dirty="0" smtClean="0">
                <a:solidFill>
                  <a:srgbClr val="C00000"/>
                </a:solidFill>
                <a:latin typeface="Times New Roman" panose="02020603050405020304" pitchFamily="18" charset="0"/>
                <a:cs typeface="Times New Roman" panose="02020603050405020304" pitchFamily="18" charset="0"/>
              </a:rPr>
              <a:t>Iron ore concentrate</a:t>
            </a:r>
            <a:endParaRPr lang="fa-IR" sz="1200" b="1" dirty="0">
              <a:solidFill>
                <a:srgbClr val="C0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171395" y="5770562"/>
            <a:ext cx="1141217" cy="276999"/>
          </a:xfrm>
          <a:prstGeom prst="rect">
            <a:avLst/>
          </a:prstGeom>
          <a:noFill/>
        </p:spPr>
        <p:txBody>
          <a:bodyPr wrap="square" rtlCol="1">
            <a:spAutoFit/>
          </a:bodyPr>
          <a:lstStyle/>
          <a:p>
            <a:pPr algn="ctr"/>
            <a:r>
              <a:rPr lang="en-US" sz="1200" b="1" dirty="0" smtClean="0">
                <a:solidFill>
                  <a:srgbClr val="C00000"/>
                </a:solidFill>
                <a:latin typeface="Times New Roman" panose="02020603050405020304" pitchFamily="18" charset="0"/>
                <a:cs typeface="Times New Roman" panose="02020603050405020304" pitchFamily="18" charset="0"/>
              </a:rPr>
              <a:t>Pellet</a:t>
            </a:r>
            <a:endParaRPr lang="fa-IR" sz="1200" b="1" dirty="0">
              <a:solidFill>
                <a:srgbClr val="C0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4896296" y="5616674"/>
            <a:ext cx="1115532" cy="276999"/>
          </a:xfrm>
          <a:prstGeom prst="rect">
            <a:avLst/>
          </a:prstGeom>
          <a:noFill/>
        </p:spPr>
        <p:txBody>
          <a:bodyPr wrap="square" rtlCol="1">
            <a:spAutoFit/>
          </a:bodyPr>
          <a:lstStyle/>
          <a:p>
            <a:pPr algn="ctr"/>
            <a:r>
              <a:rPr lang="en-US" sz="1200" b="1" dirty="0" smtClean="0">
                <a:solidFill>
                  <a:srgbClr val="C00000"/>
                </a:solidFill>
                <a:latin typeface="Times New Roman" panose="02020603050405020304" pitchFamily="18" charset="0"/>
                <a:cs typeface="Times New Roman" panose="02020603050405020304" pitchFamily="18" charset="0"/>
              </a:rPr>
              <a:t>Sponge Iron</a:t>
            </a:r>
            <a:endParaRPr lang="fa-IR" sz="1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8393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38225"/>
            <a:ext cx="8928745" cy="5837631"/>
          </a:xfrm>
          <a:prstGeom prst="rect">
            <a:avLst/>
          </a:prstGeom>
        </p:spPr>
      </p:pic>
    </p:spTree>
    <p:extLst>
      <p:ext uri="{BB962C8B-B14F-4D97-AF65-F5344CB8AC3E}">
        <p14:creationId xmlns:p14="http://schemas.microsoft.com/office/powerpoint/2010/main" val="860895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38225"/>
            <a:ext cx="9072760" cy="5662476"/>
          </a:xfrm>
          <a:prstGeom prst="rect">
            <a:avLst/>
          </a:prstGeom>
        </p:spPr>
      </p:pic>
    </p:spTree>
    <p:extLst>
      <p:ext uri="{BB962C8B-B14F-4D97-AF65-F5344CB8AC3E}">
        <p14:creationId xmlns:p14="http://schemas.microsoft.com/office/powerpoint/2010/main" val="3657647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792" y="1183776"/>
            <a:ext cx="9144768" cy="5393463"/>
          </a:xfrm>
          <a:prstGeom prst="rect">
            <a:avLst/>
          </a:prstGeom>
        </p:spPr>
      </p:pic>
    </p:spTree>
    <p:extLst>
      <p:ext uri="{BB962C8B-B14F-4D97-AF65-F5344CB8AC3E}">
        <p14:creationId xmlns:p14="http://schemas.microsoft.com/office/powerpoint/2010/main" val="391954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792" y="1057088"/>
            <a:ext cx="9432801" cy="5662476"/>
          </a:xfrm>
          <a:prstGeom prst="rect">
            <a:avLst/>
          </a:prstGeom>
        </p:spPr>
      </p:pic>
    </p:spTree>
    <p:extLst>
      <p:ext uri="{BB962C8B-B14F-4D97-AF65-F5344CB8AC3E}">
        <p14:creationId xmlns:p14="http://schemas.microsoft.com/office/powerpoint/2010/main" val="2205788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65993"/>
            <a:ext cx="10055447" cy="5507852"/>
          </a:xfrm>
          <a:prstGeom prst="rect">
            <a:avLst/>
          </a:prstGeom>
        </p:spPr>
      </p:pic>
    </p:spTree>
    <p:extLst>
      <p:ext uri="{BB962C8B-B14F-4D97-AF65-F5344CB8AC3E}">
        <p14:creationId xmlns:p14="http://schemas.microsoft.com/office/powerpoint/2010/main" val="1105647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43768" y="1152179"/>
            <a:ext cx="9793088" cy="5421666"/>
          </a:xfrm>
        </p:spPr>
        <p:txBody>
          <a:bodyPr/>
          <a:lstStyle/>
          <a:p>
            <a:pPr algn="r" rtl="1" fontAlgn="base">
              <a:spcBef>
                <a:spcPct val="0"/>
              </a:spcBef>
              <a:spcAft>
                <a:spcPct val="0"/>
              </a:spcAft>
            </a:pPr>
            <a:r>
              <a:rPr lang="fa-IR" sz="4800" b="1" dirty="0">
                <a:solidFill>
                  <a:schemeClr val="accent3">
                    <a:lumMod val="50000"/>
                  </a:schemeClr>
                </a:solidFill>
                <a:latin typeface="Times New Roman" panose="02020603050405020304" pitchFamily="18" charset="0"/>
                <a:ea typeface="Times New Roman" panose="02020603050405020304" pitchFamily="18" charset="0"/>
                <a:cs typeface="B Zar" panose="00000400000000000000" pitchFamily="2" charset="-78"/>
              </a:rPr>
              <a:t>فهرست </a:t>
            </a:r>
            <a:r>
              <a:rPr lang="fa-IR" sz="4800" b="1" dirty="0" smtClean="0">
                <a:solidFill>
                  <a:schemeClr val="accent3">
                    <a:lumMod val="50000"/>
                  </a:schemeClr>
                </a:solidFill>
                <a:latin typeface="Times New Roman" panose="02020603050405020304" pitchFamily="18" charset="0"/>
                <a:ea typeface="Times New Roman" panose="02020603050405020304" pitchFamily="18" charset="0"/>
                <a:cs typeface="B Zar" panose="00000400000000000000" pitchFamily="2" charset="-78"/>
              </a:rPr>
              <a:t>مطالب</a:t>
            </a:r>
            <a:endParaRPr lang="fa-IR" sz="4800" b="1" dirty="0">
              <a:solidFill>
                <a:schemeClr val="accent3">
                  <a:lumMod val="50000"/>
                </a:schemeClr>
              </a:solidFill>
              <a:latin typeface="Times New Roman" panose="02020603050405020304" pitchFamily="18" charset="0"/>
              <a:ea typeface="Times New Roman" panose="02020603050405020304" pitchFamily="18" charset="0"/>
              <a:cs typeface="B Zar" panose="00000400000000000000" pitchFamily="2" charset="-78"/>
            </a:endParaRPr>
          </a:p>
          <a:p>
            <a:pPr marL="342900" indent="-342900" algn="r" rtl="1" fontAlgn="base">
              <a:spcBef>
                <a:spcPct val="0"/>
              </a:spcBef>
              <a:spcAft>
                <a:spcPct val="0"/>
              </a:spcAft>
              <a:buFont typeface="Courier New" panose="02070309020205020404" pitchFamily="49" charset="0"/>
              <a:buChar char="o"/>
            </a:pPr>
            <a:r>
              <a:rPr lang="fa-IR" sz="48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چشم </a:t>
            </a:r>
            <a:r>
              <a:rPr lang="fa-IR" sz="48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انداز بازارهای جهانی فولاد</a:t>
            </a:r>
          </a:p>
          <a:p>
            <a:pPr marL="342900" indent="-342900" algn="r" rtl="1" fontAlgn="base">
              <a:spcBef>
                <a:spcPct val="0"/>
              </a:spcBef>
              <a:spcAft>
                <a:spcPct val="0"/>
              </a:spcAft>
              <a:buFont typeface="Courier New" panose="02070309020205020404" pitchFamily="49" charset="0"/>
              <a:buChar char="o"/>
            </a:pPr>
            <a:r>
              <a:rPr lang="fa-IR" sz="48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چشم انداز و آمار بازار فولاد </a:t>
            </a:r>
            <a:r>
              <a:rPr lang="fa-IR" sz="48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ایران</a:t>
            </a:r>
            <a:endParaRPr lang="fa-IR" sz="48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endParaRPr>
          </a:p>
          <a:p>
            <a:pPr marL="342900" indent="-342900" algn="r" rtl="1" fontAlgn="base">
              <a:spcBef>
                <a:spcPct val="0"/>
              </a:spcBef>
              <a:spcAft>
                <a:spcPct val="0"/>
              </a:spcAft>
              <a:buFont typeface="Courier New" panose="02070309020205020404" pitchFamily="49" charset="0"/>
              <a:buChar char="o"/>
            </a:pPr>
            <a:r>
              <a:rPr lang="fa-IR" sz="48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مدل </a:t>
            </a:r>
            <a:r>
              <a:rPr lang="fa-IR" sz="48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های پیش بینی </a:t>
            </a:r>
            <a:endParaRPr lang="fa-IR" sz="48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endParaRPr>
          </a:p>
          <a:p>
            <a:pPr marL="342900" indent="-342900" algn="r" rtl="1" fontAlgn="base">
              <a:spcBef>
                <a:spcPct val="0"/>
              </a:spcBef>
              <a:spcAft>
                <a:spcPct val="0"/>
              </a:spcAft>
              <a:buFont typeface="Courier New" panose="02070309020205020404" pitchFamily="49" charset="0"/>
              <a:buChar char="o"/>
            </a:pPr>
            <a:r>
              <a:rPr lang="fa-IR" sz="48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1-مدل همبستگی قیمت </a:t>
            </a:r>
            <a:r>
              <a:rPr lang="fa-IR" sz="48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نفت خام </a:t>
            </a:r>
            <a:r>
              <a:rPr lang="fa-IR" sz="48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 فولاد</a:t>
            </a:r>
            <a:endParaRPr lang="fa-IR" sz="48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endParaRPr>
          </a:p>
          <a:p>
            <a:pPr marL="342900" indent="-342900" algn="r" rtl="1" fontAlgn="base">
              <a:spcBef>
                <a:spcPct val="0"/>
              </a:spcBef>
              <a:spcAft>
                <a:spcPct val="0"/>
              </a:spcAft>
              <a:buFont typeface="Courier New" panose="02070309020205020404" pitchFamily="49" charset="0"/>
              <a:buChar char="o"/>
            </a:pPr>
            <a:r>
              <a:rPr lang="fa-IR" sz="48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2-مدل همبستگی </a:t>
            </a:r>
            <a:r>
              <a:rPr lang="fa-IR" sz="48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قیمت مس </a:t>
            </a:r>
            <a:r>
              <a:rPr lang="fa-IR" sz="48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 فولاد</a:t>
            </a:r>
          </a:p>
          <a:p>
            <a:pPr marL="342900" indent="-342900" algn="r" rtl="1" fontAlgn="base">
              <a:spcBef>
                <a:spcPct val="0"/>
              </a:spcBef>
              <a:spcAft>
                <a:spcPct val="0"/>
              </a:spcAft>
              <a:buFont typeface="Courier New" panose="02070309020205020404" pitchFamily="49" charset="0"/>
              <a:buChar char="o"/>
            </a:pPr>
            <a:r>
              <a:rPr lang="fa-IR" sz="48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3-مدل رگرسیون چند متغیره</a:t>
            </a:r>
          </a:p>
          <a:p>
            <a:pPr marL="342900" indent="-342900" algn="r" rtl="1" fontAlgn="base">
              <a:spcBef>
                <a:spcPct val="0"/>
              </a:spcBef>
              <a:spcAft>
                <a:spcPct val="0"/>
              </a:spcAft>
              <a:buFont typeface="Courier New" panose="02070309020205020404" pitchFamily="49" charset="0"/>
              <a:buChar char="o"/>
            </a:pPr>
            <a:r>
              <a:rPr lang="fa-IR" sz="48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4-مدل </a:t>
            </a:r>
            <a:r>
              <a:rPr lang="fa-IR" sz="48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همبستگی </a:t>
            </a:r>
            <a:r>
              <a:rPr lang="fa-IR" sz="48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شبکه عصبی</a:t>
            </a:r>
            <a:r>
              <a:rPr lang="fa-IR" sz="48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 </a:t>
            </a:r>
            <a:r>
              <a:rPr lang="fa-IR" sz="48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مصنوعی</a:t>
            </a:r>
            <a:endParaRPr lang="fa-IR" sz="48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endParaRPr>
          </a:p>
          <a:p>
            <a:pPr algn="r" rtl="1" fontAlgn="base">
              <a:spcBef>
                <a:spcPct val="0"/>
              </a:spcBef>
              <a:spcAft>
                <a:spcPct val="0"/>
              </a:spcAft>
            </a:pPr>
            <a:endParaRPr lang="fa-IR" sz="48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6" name="Rectangle 5"/>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3919558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6" name="Rectangle 5"/>
          <p:cNvSpPr/>
          <p:nvPr/>
        </p:nvSpPr>
        <p:spPr>
          <a:xfrm>
            <a:off x="2448024" y="3312418"/>
            <a:ext cx="4293163" cy="769441"/>
          </a:xfrm>
          <a:prstGeom prst="rect">
            <a:avLst/>
          </a:prstGeom>
        </p:spPr>
        <p:txBody>
          <a:bodyPr wrap="none">
            <a:spAutoFit/>
          </a:bodyPr>
          <a:lstStyle/>
          <a:p>
            <a:r>
              <a:rPr lang="fa-IR" sz="44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مدل های پیش بینی </a:t>
            </a:r>
          </a:p>
        </p:txBody>
      </p:sp>
    </p:spTree>
    <p:extLst>
      <p:ext uri="{BB962C8B-B14F-4D97-AF65-F5344CB8AC3E}">
        <p14:creationId xmlns:p14="http://schemas.microsoft.com/office/powerpoint/2010/main" val="1470141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2" name="Rectangle 1"/>
          <p:cNvSpPr/>
          <p:nvPr/>
        </p:nvSpPr>
        <p:spPr>
          <a:xfrm>
            <a:off x="622291" y="1728242"/>
            <a:ext cx="9001000" cy="5016758"/>
          </a:xfrm>
          <a:prstGeom prst="rect">
            <a:avLst/>
          </a:prstGeom>
        </p:spPr>
        <p:txBody>
          <a:bodyPr wrap="square">
            <a:spAutoFit/>
          </a:bodyPr>
          <a:lstStyle/>
          <a:p>
            <a:pPr algn="just"/>
            <a:r>
              <a:rPr lang="fa-IR" sz="2800" b="1" dirty="0">
                <a:solidFill>
                  <a:srgbClr val="9BBB59">
                    <a:lumMod val="50000"/>
                  </a:srgbClr>
                </a:solidFill>
                <a:latin typeface="Times New Roman" panose="02020603050405020304" pitchFamily="18" charset="0"/>
                <a:ea typeface="Times New Roman" panose="02020603050405020304" pitchFamily="18" charset="0"/>
                <a:cs typeface="B Zar" panose="00000400000000000000" pitchFamily="2" charset="-78"/>
              </a:rPr>
              <a:t>مدلهای پیش </a:t>
            </a:r>
            <a:r>
              <a:rPr lang="fa-IR" sz="2800" b="1" dirty="0" smtClean="0">
                <a:solidFill>
                  <a:srgbClr val="9BBB59">
                    <a:lumMod val="50000"/>
                  </a:srgbClr>
                </a:solidFill>
                <a:latin typeface="Times New Roman" panose="02020603050405020304" pitchFamily="18" charset="0"/>
                <a:ea typeface="Times New Roman" panose="02020603050405020304" pitchFamily="18" charset="0"/>
                <a:cs typeface="B Zar" panose="00000400000000000000" pitchFamily="2" charset="-78"/>
              </a:rPr>
              <a:t>بینی</a:t>
            </a:r>
          </a:p>
          <a:p>
            <a:pPr algn="just"/>
            <a:endParaRPr lang="fa-IR" sz="2800" b="1" dirty="0" smtClean="0">
              <a:solidFill>
                <a:srgbClr val="9BBB59">
                  <a:lumMod val="50000"/>
                </a:srgbClr>
              </a:solidFill>
              <a:latin typeface="Times New Roman" panose="02020603050405020304" pitchFamily="18" charset="0"/>
              <a:ea typeface="Times New Roman" panose="02020603050405020304" pitchFamily="18" charset="0"/>
              <a:cs typeface="B Zar" panose="00000400000000000000" pitchFamily="2" charset="-78"/>
            </a:endParaRPr>
          </a:p>
          <a:p>
            <a:pPr algn="just"/>
            <a:endParaRPr lang="en-US" sz="2400" dirty="0">
              <a:solidFill>
                <a:prstClr val="black"/>
              </a:solidFill>
              <a:latin typeface="Times New Roman" panose="02020603050405020304" pitchFamily="18" charset="0"/>
              <a:ea typeface="Times New Roman" panose="02020603050405020304" pitchFamily="18" charset="0"/>
              <a:cs typeface="B Zar" panose="00000400000000000000" pitchFamily="2" charset="-78"/>
            </a:endParaRPr>
          </a:p>
          <a:p>
            <a:pPr marL="342900" indent="-342900" algn="just">
              <a:buFont typeface="Courier New" panose="02070309020205020404" pitchFamily="49" charset="0"/>
              <a:buChar char="o"/>
            </a:pPr>
            <a:r>
              <a:rPr lang="fa-IR" sz="2400" dirty="0" smtClean="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هر </a:t>
            </a:r>
            <a:r>
              <a:rPr lang="fa-IR" sz="2400" dirty="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مديري در تصميم گيري هاي خود به نحوي با پيش بيني سر وكار </a:t>
            </a:r>
            <a:r>
              <a:rPr lang="fa-IR" sz="2400" dirty="0" smtClean="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دارد. </a:t>
            </a:r>
            <a:r>
              <a:rPr lang="fa-IR" sz="2400" dirty="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برخي از اين پيش بيني ها ساده وبرخي ديگر از اين </a:t>
            </a:r>
            <a:r>
              <a:rPr lang="fa-IR" sz="2400" dirty="0">
                <a:solidFill>
                  <a:srgbClr val="FF0000"/>
                </a:solidFill>
                <a:latin typeface="Times New Roman" panose="02020603050405020304" pitchFamily="18" charset="0"/>
                <a:ea typeface="Times New Roman" panose="02020603050405020304" pitchFamily="18" charset="0"/>
                <a:cs typeface="B Zar" panose="00000400000000000000" pitchFamily="2" charset="-78"/>
              </a:rPr>
              <a:t>پيش بيني ها پيچيده و مشكل </a:t>
            </a:r>
            <a:r>
              <a:rPr lang="fa-IR" sz="2400" dirty="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مي </a:t>
            </a:r>
            <a:r>
              <a:rPr lang="fa-IR" sz="2400" dirty="0" smtClean="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باشند. </a:t>
            </a:r>
            <a:endParaRPr lang="fa-IR" sz="2400" dirty="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endParaRPr>
          </a:p>
          <a:p>
            <a:pPr marL="342900" indent="-342900" algn="just">
              <a:buFont typeface="Courier New" panose="02070309020205020404" pitchFamily="49" charset="0"/>
              <a:buChar char="o"/>
            </a:pPr>
            <a:endParaRPr lang="fa-IR" sz="2400" dirty="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endParaRPr>
          </a:p>
          <a:p>
            <a:pPr marL="342900" indent="-342900" algn="just">
              <a:buFont typeface="Courier New" panose="02070309020205020404" pitchFamily="49" charset="0"/>
              <a:buChar char="o"/>
            </a:pPr>
            <a:r>
              <a:rPr lang="fa-IR" sz="2400" dirty="0" smtClean="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پيش </a:t>
            </a:r>
            <a:r>
              <a:rPr lang="fa-IR" sz="2400" dirty="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بيني ها مي توانند براي دوره هاي زماني كوتاه مدت يا بلند مدت انجام </a:t>
            </a:r>
            <a:r>
              <a:rPr lang="fa-IR" sz="2400" dirty="0" smtClean="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گيرند. </a:t>
            </a:r>
            <a:r>
              <a:rPr lang="fa-IR" sz="2400" dirty="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البته هيچگاه پيش بيني دقيقاً با واقعيت تطبيق نمي كند </a:t>
            </a:r>
            <a:r>
              <a:rPr lang="fa-IR" sz="2400" dirty="0" smtClean="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و </a:t>
            </a:r>
            <a:r>
              <a:rPr lang="fa-IR" sz="2400" dirty="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بايد كوشيد </a:t>
            </a:r>
            <a:r>
              <a:rPr lang="fa-IR" sz="2400" dirty="0">
                <a:solidFill>
                  <a:srgbClr val="FF0000"/>
                </a:solidFill>
                <a:latin typeface="Times New Roman" panose="02020603050405020304" pitchFamily="18" charset="0"/>
                <a:ea typeface="Times New Roman" panose="02020603050405020304" pitchFamily="18" charset="0"/>
                <a:cs typeface="B Zar" panose="00000400000000000000" pitchFamily="2" charset="-78"/>
              </a:rPr>
              <a:t>خطاي پيش بيني به حداقل </a:t>
            </a:r>
            <a:r>
              <a:rPr lang="fa-IR" sz="2400" dirty="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ممكن كاهش </a:t>
            </a:r>
            <a:r>
              <a:rPr lang="fa-IR" sz="2400" dirty="0" smtClean="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يابد.</a:t>
            </a:r>
          </a:p>
          <a:p>
            <a:pPr marL="342900" indent="-342900" algn="just">
              <a:buFont typeface="Courier New" panose="02070309020205020404" pitchFamily="49" charset="0"/>
              <a:buChar char="o"/>
            </a:pPr>
            <a:endParaRPr lang="fa-IR" sz="2400" dirty="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endParaRPr>
          </a:p>
          <a:p>
            <a:pPr marL="342900" indent="-342900" algn="just">
              <a:buFont typeface="Courier New" panose="02070309020205020404" pitchFamily="49" charset="0"/>
              <a:buChar char="o"/>
            </a:pPr>
            <a:r>
              <a:rPr lang="fa-IR" sz="2400" dirty="0" smtClean="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مديران </a:t>
            </a:r>
            <a:r>
              <a:rPr lang="fa-IR" sz="2400" dirty="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بايد بكوشند تا مدلي را براي پيش بيني </a:t>
            </a:r>
            <a:r>
              <a:rPr lang="fa-IR" sz="2400" dirty="0" smtClean="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انتخاب كنند </a:t>
            </a:r>
            <a:r>
              <a:rPr lang="fa-IR" sz="2400" dirty="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كه پاسخگوي نياز سازمان و متناسب با فعاليت هاي آن </a:t>
            </a:r>
            <a:r>
              <a:rPr lang="fa-IR" sz="2400" dirty="0" smtClean="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باشد. </a:t>
            </a:r>
            <a:r>
              <a:rPr lang="fa-IR" sz="2400" dirty="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در بسياري موارد ممكن است يك </a:t>
            </a:r>
            <a:r>
              <a:rPr lang="fa-IR" sz="2400" dirty="0">
                <a:solidFill>
                  <a:srgbClr val="FF0000"/>
                </a:solidFill>
                <a:latin typeface="Times New Roman" panose="02020603050405020304" pitchFamily="18" charset="0"/>
                <a:ea typeface="Times New Roman" panose="02020603050405020304" pitchFamily="18" charset="0"/>
                <a:cs typeface="B Zar" panose="00000400000000000000" pitchFamily="2" charset="-78"/>
              </a:rPr>
              <a:t>مدل ساده پيش بيني </a:t>
            </a:r>
            <a:r>
              <a:rPr lang="fa-IR" sz="2400" dirty="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نتايج بهتري نسبت به يك مدل پيچيده ارائه </a:t>
            </a:r>
            <a:r>
              <a:rPr lang="fa-IR" sz="2400" dirty="0" smtClean="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rPr>
              <a:t>كند.</a:t>
            </a:r>
            <a:endParaRPr lang="en-US" sz="2400" dirty="0">
              <a:solidFill>
                <a:srgbClr val="9BBB59">
                  <a:lumMod val="75000"/>
                </a:srgbClr>
              </a:solidFill>
              <a:latin typeface="Times New Roman" panose="02020603050405020304" pitchFamily="18" charset="0"/>
              <a:ea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52155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2" name="Rectangle 1"/>
          <p:cNvSpPr/>
          <p:nvPr/>
        </p:nvSpPr>
        <p:spPr>
          <a:xfrm>
            <a:off x="143768" y="1213761"/>
            <a:ext cx="9317697" cy="569386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a-IR" sz="2400" b="1" dirty="0" smtClean="0">
                <a:solidFill>
                  <a:srgbClr val="9BBB59">
                    <a:lumMod val="50000"/>
                  </a:srgbClr>
                </a:solidFill>
                <a:latin typeface="Times New Roman" panose="02020603050405020304" pitchFamily="18" charset="0"/>
                <a:ea typeface="Times New Roman" panose="02020603050405020304" pitchFamily="18" charset="0"/>
                <a:cs typeface="B Zar" panose="00000400000000000000" pitchFamily="2" charset="-78"/>
              </a:rPr>
              <a:t>براي </a:t>
            </a:r>
            <a:r>
              <a:rPr lang="fa-IR" sz="2400" b="1" dirty="0">
                <a:solidFill>
                  <a:srgbClr val="9BBB59">
                    <a:lumMod val="50000"/>
                  </a:srgbClr>
                </a:solidFill>
                <a:latin typeface="Times New Roman" panose="02020603050405020304" pitchFamily="18" charset="0"/>
                <a:ea typeface="Times New Roman" panose="02020603050405020304" pitchFamily="18" charset="0"/>
                <a:cs typeface="B Zar" panose="00000400000000000000" pitchFamily="2" charset="-78"/>
              </a:rPr>
              <a:t>انتخاب مدل مناسب پيش بيني توجه به </a:t>
            </a:r>
            <a:r>
              <a:rPr lang="fa-IR" sz="2400" b="1" dirty="0" smtClean="0">
                <a:solidFill>
                  <a:srgbClr val="9BBB59">
                    <a:lumMod val="50000"/>
                  </a:srgbClr>
                </a:solidFill>
                <a:latin typeface="Times New Roman" panose="02020603050405020304" pitchFamily="18" charset="0"/>
                <a:ea typeface="Times New Roman" panose="02020603050405020304" pitchFamily="18" charset="0"/>
                <a:cs typeface="B Zar" panose="00000400000000000000" pitchFamily="2" charset="-78"/>
              </a:rPr>
              <a:t>چند مورد </a:t>
            </a:r>
            <a:r>
              <a:rPr lang="fa-IR" sz="2400" b="1" dirty="0">
                <a:solidFill>
                  <a:srgbClr val="9BBB59">
                    <a:lumMod val="50000"/>
                  </a:srgbClr>
                </a:solidFill>
              </a:rPr>
              <a:t> </a:t>
            </a:r>
            <a:r>
              <a:rPr lang="fa-IR" sz="2400" b="1" dirty="0">
                <a:solidFill>
                  <a:srgbClr val="9BBB59">
                    <a:lumMod val="50000"/>
                  </a:srgbClr>
                </a:solidFill>
                <a:latin typeface="Times New Roman" panose="02020603050405020304" pitchFamily="18" charset="0"/>
                <a:ea typeface="Times New Roman" panose="02020603050405020304" pitchFamily="18" charset="0"/>
                <a:cs typeface="B Zar" panose="00000400000000000000" pitchFamily="2" charset="-78"/>
              </a:rPr>
              <a:t>ضروری است:</a:t>
            </a:r>
          </a:p>
          <a:p>
            <a:endParaRPr lang="en-US" sz="2000" dirty="0">
              <a:solidFill>
                <a:srgbClr val="9BBB59">
                  <a:lumMod val="75000"/>
                </a:srgbClr>
              </a:solidFill>
            </a:endParaRPr>
          </a:p>
          <a:p>
            <a:r>
              <a:rPr lang="fa-IR" sz="2000" dirty="0">
                <a:solidFill>
                  <a:srgbClr val="9BBB59">
                    <a:lumMod val="75000"/>
                  </a:srgbClr>
                </a:solidFill>
              </a:rPr>
              <a:t>1</a:t>
            </a:r>
            <a:r>
              <a:rPr lang="fa-IR" sz="2000" b="1" dirty="0">
                <a:solidFill>
                  <a:srgbClr val="9BBB59">
                    <a:lumMod val="75000"/>
                  </a:srgbClr>
                </a:solidFill>
              </a:rPr>
              <a:t>-محدوده</a:t>
            </a:r>
            <a:r>
              <a:rPr lang="fa-IR" sz="2000" dirty="0">
                <a:solidFill>
                  <a:srgbClr val="9BBB59">
                    <a:lumMod val="75000"/>
                  </a:srgbClr>
                </a:solidFill>
              </a:rPr>
              <a:t> </a:t>
            </a:r>
            <a:r>
              <a:rPr lang="fa-IR" sz="2000" b="1" dirty="0">
                <a:solidFill>
                  <a:srgbClr val="9BBB59">
                    <a:lumMod val="75000"/>
                  </a:srgbClr>
                </a:solidFill>
              </a:rPr>
              <a:t>زماني :</a:t>
            </a:r>
            <a:endParaRPr lang="en-US" sz="2000" dirty="0">
              <a:solidFill>
                <a:srgbClr val="9BBB59">
                  <a:lumMod val="75000"/>
                </a:srgbClr>
              </a:solidFill>
            </a:endParaRPr>
          </a:p>
          <a:p>
            <a:r>
              <a:rPr lang="fa-IR" sz="2000" dirty="0">
                <a:solidFill>
                  <a:srgbClr val="9BBB59">
                    <a:lumMod val="75000"/>
                  </a:srgbClr>
                </a:solidFill>
              </a:rPr>
              <a:t> </a:t>
            </a:r>
            <a:endParaRPr lang="en-US" sz="2000" dirty="0">
              <a:solidFill>
                <a:srgbClr val="9BBB59">
                  <a:lumMod val="75000"/>
                </a:srgbClr>
              </a:solidFill>
            </a:endParaRPr>
          </a:p>
          <a:p>
            <a:r>
              <a:rPr lang="fa-IR" sz="2000" dirty="0">
                <a:solidFill>
                  <a:srgbClr val="9BBB59">
                    <a:lumMod val="75000"/>
                  </a:srgbClr>
                </a:solidFill>
              </a:rPr>
              <a:t>مدت زماني را كه مي خواهيم در آينده پيش بيني كنيم در انتخاب تكنيك بسيار حائز اهميت </a:t>
            </a:r>
            <a:r>
              <a:rPr lang="fa-IR" sz="2000" dirty="0" smtClean="0">
                <a:solidFill>
                  <a:srgbClr val="9BBB59">
                    <a:lumMod val="75000"/>
                  </a:srgbClr>
                </a:solidFill>
              </a:rPr>
              <a:t>است</a:t>
            </a:r>
          </a:p>
          <a:p>
            <a:r>
              <a:rPr lang="fa-IR" sz="2000" dirty="0">
                <a:solidFill>
                  <a:srgbClr val="9BBB59">
                    <a:lumMod val="75000"/>
                  </a:srgbClr>
                </a:solidFill>
              </a:rPr>
              <a:t> </a:t>
            </a:r>
            <a:endParaRPr lang="en-US" sz="2000" dirty="0">
              <a:solidFill>
                <a:srgbClr val="9BBB59">
                  <a:lumMod val="75000"/>
                </a:srgbClr>
              </a:solidFill>
            </a:endParaRPr>
          </a:p>
          <a:p>
            <a:r>
              <a:rPr lang="fa-IR" sz="2000" dirty="0">
                <a:solidFill>
                  <a:srgbClr val="9BBB59">
                    <a:lumMod val="75000"/>
                  </a:srgbClr>
                </a:solidFill>
              </a:rPr>
              <a:t>2</a:t>
            </a:r>
            <a:r>
              <a:rPr lang="fa-IR" sz="2000" b="1" dirty="0">
                <a:solidFill>
                  <a:srgbClr val="9BBB59">
                    <a:lumMod val="75000"/>
                  </a:srgbClr>
                </a:solidFill>
              </a:rPr>
              <a:t>- آمار و </a:t>
            </a:r>
            <a:r>
              <a:rPr lang="fa-IR" sz="2000" b="1" dirty="0" smtClean="0">
                <a:solidFill>
                  <a:srgbClr val="9BBB59">
                    <a:lumMod val="75000"/>
                  </a:srgbClr>
                </a:solidFill>
              </a:rPr>
              <a:t>ارقام </a:t>
            </a:r>
            <a:r>
              <a:rPr lang="fa-IR" sz="2000" b="1" dirty="0">
                <a:solidFill>
                  <a:srgbClr val="9BBB59">
                    <a:lumMod val="75000"/>
                  </a:srgbClr>
                </a:solidFill>
              </a:rPr>
              <a:t>داده شده :</a:t>
            </a:r>
            <a:endParaRPr lang="en-US" sz="2000" dirty="0">
              <a:solidFill>
                <a:srgbClr val="9BBB59">
                  <a:lumMod val="75000"/>
                </a:srgbClr>
              </a:solidFill>
            </a:endParaRPr>
          </a:p>
          <a:p>
            <a:r>
              <a:rPr lang="fa-IR" sz="2000" dirty="0">
                <a:solidFill>
                  <a:srgbClr val="9BBB59">
                    <a:lumMod val="75000"/>
                  </a:srgbClr>
                </a:solidFill>
              </a:rPr>
              <a:t> </a:t>
            </a:r>
            <a:endParaRPr lang="en-US" sz="2000" dirty="0">
              <a:solidFill>
                <a:srgbClr val="9BBB59">
                  <a:lumMod val="75000"/>
                </a:srgbClr>
              </a:solidFill>
            </a:endParaRPr>
          </a:p>
          <a:p>
            <a:r>
              <a:rPr lang="fa-IR" sz="2000" dirty="0">
                <a:solidFill>
                  <a:srgbClr val="9BBB59">
                    <a:lumMod val="75000"/>
                  </a:srgbClr>
                </a:solidFill>
              </a:rPr>
              <a:t>با توجه به نوع آمار گذشته نيز نحوه بيش بيني فرق مي </a:t>
            </a:r>
            <a:r>
              <a:rPr lang="fa-IR" sz="2000" dirty="0" smtClean="0">
                <a:solidFill>
                  <a:srgbClr val="9BBB59">
                    <a:lumMod val="75000"/>
                  </a:srgbClr>
                </a:solidFill>
              </a:rPr>
              <a:t>كند. </a:t>
            </a:r>
            <a:r>
              <a:rPr lang="fa-IR" sz="2000" dirty="0">
                <a:solidFill>
                  <a:srgbClr val="9BBB59">
                    <a:lumMod val="75000"/>
                  </a:srgbClr>
                </a:solidFill>
              </a:rPr>
              <a:t>در بعضي مواقع آمار نشان دهنده روند بخصوصي </a:t>
            </a:r>
            <a:r>
              <a:rPr lang="fa-IR" sz="2000" dirty="0" smtClean="0">
                <a:solidFill>
                  <a:srgbClr val="9BBB59">
                    <a:lumMod val="75000"/>
                  </a:srgbClr>
                </a:solidFill>
              </a:rPr>
              <a:t>است، </a:t>
            </a:r>
            <a:r>
              <a:rPr lang="fa-IR" sz="2000" dirty="0">
                <a:solidFill>
                  <a:srgbClr val="9BBB59">
                    <a:lumMod val="75000"/>
                  </a:srgbClr>
                </a:solidFill>
              </a:rPr>
              <a:t>در بعضي مواقع آمار داراي نوسانات فصلي است و بالاخره بعضي مواقع ممكن است از يك </a:t>
            </a:r>
            <a:r>
              <a:rPr lang="fa-IR" sz="2000" dirty="0" smtClean="0">
                <a:solidFill>
                  <a:srgbClr val="9BBB59">
                    <a:lumMod val="75000"/>
                  </a:srgbClr>
                </a:solidFill>
              </a:rPr>
              <a:t> </a:t>
            </a:r>
            <a:r>
              <a:rPr lang="fa-IR" sz="2000" dirty="0">
                <a:solidFill>
                  <a:srgbClr val="9BBB59">
                    <a:lumMod val="75000"/>
                  </a:srgbClr>
                </a:solidFill>
              </a:rPr>
              <a:t>سري نوسانات تصادفي و نامنظم تبعيت </a:t>
            </a:r>
            <a:r>
              <a:rPr lang="fa-IR" sz="2000" dirty="0" smtClean="0">
                <a:solidFill>
                  <a:srgbClr val="9BBB59">
                    <a:lumMod val="75000"/>
                  </a:srgbClr>
                </a:solidFill>
              </a:rPr>
              <a:t>كند.</a:t>
            </a:r>
            <a:r>
              <a:rPr lang="fa-IR" sz="2000" dirty="0">
                <a:solidFill>
                  <a:srgbClr val="9BBB59">
                    <a:lumMod val="75000"/>
                  </a:srgbClr>
                </a:solidFill>
              </a:rPr>
              <a:t> </a:t>
            </a:r>
            <a:endParaRPr lang="en-US" sz="2000" dirty="0">
              <a:solidFill>
                <a:srgbClr val="9BBB59">
                  <a:lumMod val="75000"/>
                </a:srgbClr>
              </a:solidFill>
            </a:endParaRPr>
          </a:p>
          <a:p>
            <a:r>
              <a:rPr lang="fa-IR" sz="2000" dirty="0">
                <a:solidFill>
                  <a:srgbClr val="9BBB59">
                    <a:lumMod val="75000"/>
                  </a:srgbClr>
                </a:solidFill>
              </a:rPr>
              <a:t> </a:t>
            </a:r>
            <a:endParaRPr lang="en-US" sz="2000" dirty="0">
              <a:solidFill>
                <a:srgbClr val="9BBB59">
                  <a:lumMod val="75000"/>
                </a:srgbClr>
              </a:solidFill>
            </a:endParaRPr>
          </a:p>
          <a:p>
            <a:r>
              <a:rPr lang="fa-IR" sz="2000" dirty="0">
                <a:solidFill>
                  <a:srgbClr val="9BBB59">
                    <a:lumMod val="75000"/>
                  </a:srgbClr>
                </a:solidFill>
              </a:rPr>
              <a:t>3- </a:t>
            </a:r>
            <a:r>
              <a:rPr lang="fa-IR" sz="2000" b="1" dirty="0">
                <a:solidFill>
                  <a:srgbClr val="9BBB59">
                    <a:lumMod val="75000"/>
                  </a:srgbClr>
                </a:solidFill>
              </a:rPr>
              <a:t>ارتباط اطلاعات با متغير مورد نظر :</a:t>
            </a:r>
            <a:endParaRPr lang="en-US" sz="2000" dirty="0">
              <a:solidFill>
                <a:srgbClr val="9BBB59">
                  <a:lumMod val="75000"/>
                </a:srgbClr>
              </a:solidFill>
            </a:endParaRPr>
          </a:p>
          <a:p>
            <a:r>
              <a:rPr lang="fa-IR" sz="2000" dirty="0">
                <a:solidFill>
                  <a:srgbClr val="9BBB59">
                    <a:lumMod val="75000"/>
                  </a:srgbClr>
                </a:solidFill>
              </a:rPr>
              <a:t> </a:t>
            </a:r>
            <a:endParaRPr lang="en-US" sz="2000" dirty="0">
              <a:solidFill>
                <a:srgbClr val="9BBB59">
                  <a:lumMod val="75000"/>
                </a:srgbClr>
              </a:solidFill>
            </a:endParaRPr>
          </a:p>
          <a:p>
            <a:r>
              <a:rPr lang="fa-IR" sz="2000" dirty="0">
                <a:solidFill>
                  <a:srgbClr val="9BBB59">
                    <a:lumMod val="75000"/>
                  </a:srgbClr>
                </a:solidFill>
              </a:rPr>
              <a:t>در بعضي مواقع آمار و اطلاعات در رابطه با متغير مورد نظر در دسترس نيست و بايد از اطلاعات مربوط به متغير ديگري كه در ارتباط با متغير مذكور مي باشد استفاده </a:t>
            </a:r>
            <a:r>
              <a:rPr lang="fa-IR" sz="2000" dirty="0" smtClean="0">
                <a:solidFill>
                  <a:srgbClr val="9BBB59">
                    <a:lumMod val="75000"/>
                  </a:srgbClr>
                </a:solidFill>
              </a:rPr>
              <a:t>كرد. </a:t>
            </a:r>
            <a:r>
              <a:rPr lang="fa-IR" sz="2000" dirty="0">
                <a:solidFill>
                  <a:srgbClr val="9BBB59">
                    <a:lumMod val="75000"/>
                  </a:srgbClr>
                </a:solidFill>
              </a:rPr>
              <a:t>مثلاً براي پيش بيني تعداد خودرو در سطح شهر مي توان از اطلاعات مربوط به ميزان مصرف لاستيك استفاده </a:t>
            </a:r>
            <a:r>
              <a:rPr lang="fa-IR" sz="2000" dirty="0" smtClean="0">
                <a:solidFill>
                  <a:srgbClr val="9BBB59">
                    <a:lumMod val="75000"/>
                  </a:srgbClr>
                </a:solidFill>
              </a:rPr>
              <a:t>كرد. </a:t>
            </a:r>
            <a:r>
              <a:rPr lang="fa-IR" sz="2000" dirty="0">
                <a:solidFill>
                  <a:srgbClr val="9BBB59">
                    <a:lumMod val="75000"/>
                  </a:srgbClr>
                </a:solidFill>
              </a:rPr>
              <a:t>بدين ترتيب نوع و روش بيش بيني با توجه به ارتباط اطلاعات با متغير مورد نظر متفاوت خواهد بود </a:t>
            </a:r>
            <a:r>
              <a:rPr lang="fa-IR" sz="2000" dirty="0" smtClean="0">
                <a:solidFill>
                  <a:srgbClr val="9BBB59">
                    <a:lumMod val="75000"/>
                  </a:srgbClr>
                </a:solidFill>
              </a:rPr>
              <a:t>.</a:t>
            </a:r>
            <a:endParaRPr lang="en-US" sz="2000" dirty="0">
              <a:solidFill>
                <a:srgbClr val="9BBB59">
                  <a:lumMod val="75000"/>
                </a:srgbClr>
              </a:solidFill>
            </a:endParaRPr>
          </a:p>
        </p:txBody>
      </p:sp>
    </p:spTree>
    <p:extLst>
      <p:ext uri="{BB962C8B-B14F-4D97-AF65-F5344CB8AC3E}">
        <p14:creationId xmlns:p14="http://schemas.microsoft.com/office/powerpoint/2010/main" val="3542513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2" name="Rectangle 1"/>
          <p:cNvSpPr/>
          <p:nvPr/>
        </p:nvSpPr>
        <p:spPr>
          <a:xfrm>
            <a:off x="-9496" y="2007307"/>
            <a:ext cx="9433048" cy="529375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a-IR" sz="2000" dirty="0">
                <a:solidFill>
                  <a:srgbClr val="9BBB59">
                    <a:lumMod val="75000"/>
                  </a:srgbClr>
                </a:solidFill>
              </a:rPr>
              <a:t>4</a:t>
            </a:r>
            <a:r>
              <a:rPr lang="fa-IR" sz="2000" b="1" dirty="0">
                <a:solidFill>
                  <a:srgbClr val="9BBB59">
                    <a:lumMod val="75000"/>
                  </a:srgbClr>
                </a:solidFill>
              </a:rPr>
              <a:t>- هزينه :</a:t>
            </a:r>
            <a:endParaRPr lang="en-US" sz="2000" dirty="0">
              <a:solidFill>
                <a:srgbClr val="9BBB59">
                  <a:lumMod val="75000"/>
                </a:srgbClr>
              </a:solidFill>
            </a:endParaRPr>
          </a:p>
          <a:p>
            <a:r>
              <a:rPr lang="fa-IR" sz="2000" dirty="0">
                <a:solidFill>
                  <a:srgbClr val="9BBB59">
                    <a:lumMod val="75000"/>
                  </a:srgbClr>
                </a:solidFill>
              </a:rPr>
              <a:t> </a:t>
            </a:r>
            <a:endParaRPr lang="en-US" sz="2000" dirty="0">
              <a:solidFill>
                <a:srgbClr val="9BBB59">
                  <a:lumMod val="75000"/>
                </a:srgbClr>
              </a:solidFill>
            </a:endParaRPr>
          </a:p>
          <a:p>
            <a:r>
              <a:rPr lang="fa-IR" sz="2000" dirty="0">
                <a:solidFill>
                  <a:srgbClr val="9BBB59">
                    <a:lumMod val="75000"/>
                  </a:srgbClr>
                </a:solidFill>
              </a:rPr>
              <a:t>مدل هاي مختلف پيش بيني چون داراي خصوصيات مختلفي مي باشند هزينه هاي متفاوتي را ايجاد مي كنند . بنابراين در انتخاب مدل هاي پيش بيني بايد هزينه آنها را به عنوان يك عامل در نظر گرفت .</a:t>
            </a:r>
            <a:endParaRPr lang="en-US" sz="2000" dirty="0">
              <a:solidFill>
                <a:srgbClr val="9BBB59">
                  <a:lumMod val="75000"/>
                </a:srgbClr>
              </a:solidFill>
            </a:endParaRPr>
          </a:p>
          <a:p>
            <a:r>
              <a:rPr lang="fa-IR" sz="2000" dirty="0">
                <a:solidFill>
                  <a:srgbClr val="9BBB59">
                    <a:lumMod val="75000"/>
                  </a:srgbClr>
                </a:solidFill>
              </a:rPr>
              <a:t> </a:t>
            </a:r>
            <a:endParaRPr lang="en-US" sz="2000" dirty="0">
              <a:solidFill>
                <a:srgbClr val="9BBB59">
                  <a:lumMod val="75000"/>
                </a:srgbClr>
              </a:solidFill>
            </a:endParaRPr>
          </a:p>
          <a:p>
            <a:r>
              <a:rPr lang="fa-IR" sz="2000" b="1" dirty="0">
                <a:solidFill>
                  <a:srgbClr val="9BBB59">
                    <a:lumMod val="75000"/>
                  </a:srgbClr>
                </a:solidFill>
              </a:rPr>
              <a:t>5- دقت :</a:t>
            </a:r>
            <a:endParaRPr lang="en-US" sz="2000" dirty="0">
              <a:solidFill>
                <a:srgbClr val="9BBB59">
                  <a:lumMod val="75000"/>
                </a:srgbClr>
              </a:solidFill>
            </a:endParaRPr>
          </a:p>
          <a:p>
            <a:r>
              <a:rPr lang="fa-IR" sz="2000" dirty="0">
                <a:solidFill>
                  <a:srgbClr val="9BBB59">
                    <a:lumMod val="75000"/>
                  </a:srgbClr>
                </a:solidFill>
              </a:rPr>
              <a:t> </a:t>
            </a:r>
            <a:endParaRPr lang="en-US" sz="2000" dirty="0">
              <a:solidFill>
                <a:srgbClr val="9BBB59">
                  <a:lumMod val="75000"/>
                </a:srgbClr>
              </a:solidFill>
            </a:endParaRPr>
          </a:p>
          <a:p>
            <a:r>
              <a:rPr lang="fa-IR" sz="2000" dirty="0">
                <a:solidFill>
                  <a:srgbClr val="9BBB59">
                    <a:lumMod val="75000"/>
                  </a:srgbClr>
                </a:solidFill>
              </a:rPr>
              <a:t>يكي از ضوابط اصلي انتخاب مدل ، دقت مدل پيش بيني است ، بعضي از مدل ها بايد با دقت 90 درصد موقعيت را در آيند پيش بيني كنند و پاره اي از مدل ها به مراتب داراي دقت بيشتري هستند . واضح است با توجه به انتظاري كه ازدقت مدل داريم مي توانيم مدل مورد نظر را انتخاب كنيم .</a:t>
            </a:r>
            <a:endParaRPr lang="en-US" sz="2000" dirty="0">
              <a:solidFill>
                <a:srgbClr val="9BBB59">
                  <a:lumMod val="75000"/>
                </a:srgbClr>
              </a:solidFill>
            </a:endParaRPr>
          </a:p>
          <a:p>
            <a:r>
              <a:rPr lang="fa-IR" sz="2000" dirty="0">
                <a:solidFill>
                  <a:srgbClr val="9BBB59">
                    <a:lumMod val="75000"/>
                  </a:srgbClr>
                </a:solidFill>
              </a:rPr>
              <a:t> </a:t>
            </a:r>
            <a:endParaRPr lang="en-US" sz="2000" dirty="0">
              <a:solidFill>
                <a:srgbClr val="9BBB59">
                  <a:lumMod val="75000"/>
                </a:srgbClr>
              </a:solidFill>
            </a:endParaRPr>
          </a:p>
          <a:p>
            <a:r>
              <a:rPr lang="fa-IR" sz="2000" dirty="0">
                <a:solidFill>
                  <a:srgbClr val="9BBB59">
                    <a:lumMod val="75000"/>
                  </a:srgbClr>
                </a:solidFill>
              </a:rPr>
              <a:t>  </a:t>
            </a:r>
            <a:endParaRPr lang="en-US" sz="2000" dirty="0">
              <a:solidFill>
                <a:srgbClr val="9BBB59">
                  <a:lumMod val="75000"/>
                </a:srgbClr>
              </a:solidFill>
            </a:endParaRPr>
          </a:p>
          <a:p>
            <a:r>
              <a:rPr lang="fa-IR" sz="2000" b="1" dirty="0">
                <a:solidFill>
                  <a:srgbClr val="9BBB59">
                    <a:lumMod val="75000"/>
                  </a:srgbClr>
                </a:solidFill>
              </a:rPr>
              <a:t>6- سادگي :</a:t>
            </a:r>
            <a:endParaRPr lang="en-US" sz="2000" dirty="0">
              <a:solidFill>
                <a:srgbClr val="9BBB59">
                  <a:lumMod val="75000"/>
                </a:srgbClr>
              </a:solidFill>
            </a:endParaRPr>
          </a:p>
          <a:p>
            <a:r>
              <a:rPr lang="fa-IR" sz="2000" dirty="0">
                <a:solidFill>
                  <a:srgbClr val="9BBB59">
                    <a:lumMod val="75000"/>
                  </a:srgbClr>
                </a:solidFill>
              </a:rPr>
              <a:t> </a:t>
            </a:r>
            <a:endParaRPr lang="en-US" sz="2000" dirty="0">
              <a:solidFill>
                <a:srgbClr val="9BBB59">
                  <a:lumMod val="75000"/>
                </a:srgbClr>
              </a:solidFill>
            </a:endParaRPr>
          </a:p>
          <a:p>
            <a:r>
              <a:rPr lang="fa-IR" sz="2000" dirty="0">
                <a:solidFill>
                  <a:srgbClr val="9BBB59">
                    <a:lumMod val="75000"/>
                  </a:srgbClr>
                </a:solidFill>
              </a:rPr>
              <a:t>يكي ديگر از عوامل موثر در انتخاب مدل سادگي آن است . بعضي از مدل ها اگر چه از دقت خيلي زيادي بر خوردار هستند ولي به علت پيچيدگي ، قابل استفاده در كليه سطوح سازمانها نمي باشند . در انتخاب مدل بايد به ميزان سادگي وپيچيدگي آن توجه كرد .</a:t>
            </a:r>
            <a:endParaRPr lang="en-US" sz="2000" dirty="0">
              <a:solidFill>
                <a:srgbClr val="9BBB59">
                  <a:lumMod val="75000"/>
                </a:srgbClr>
              </a:solidFill>
            </a:endParaRPr>
          </a:p>
          <a:p>
            <a:r>
              <a:rPr lang="fa-IR" sz="1800" dirty="0">
                <a:solidFill>
                  <a:prstClr val="black"/>
                </a:solidFill>
              </a:rPr>
              <a:t> </a:t>
            </a:r>
            <a:endParaRPr lang="en-US" sz="1800" dirty="0">
              <a:solidFill>
                <a:prstClr val="black"/>
              </a:solidFill>
            </a:endParaRPr>
          </a:p>
        </p:txBody>
      </p:sp>
      <p:sp>
        <p:nvSpPr>
          <p:cNvPr id="6" name="Rectangle 5"/>
          <p:cNvSpPr/>
          <p:nvPr/>
        </p:nvSpPr>
        <p:spPr>
          <a:xfrm>
            <a:off x="1295896" y="1307399"/>
            <a:ext cx="8496944" cy="461665"/>
          </a:xfrm>
          <a:prstGeom prst="rect">
            <a:avLst/>
          </a:prstGeom>
        </p:spPr>
        <p:txBody>
          <a:bodyPr wrap="square">
            <a:spAutoFit/>
          </a:bodyPr>
          <a:lstStyle/>
          <a:p>
            <a:r>
              <a:rPr lang="fa-IR" sz="2400" b="1" dirty="0">
                <a:solidFill>
                  <a:srgbClr val="9BBB59">
                    <a:lumMod val="50000"/>
                  </a:srgbClr>
                </a:solidFill>
                <a:latin typeface="Times New Roman" panose="02020603050405020304" pitchFamily="18" charset="0"/>
                <a:ea typeface="Times New Roman" panose="02020603050405020304" pitchFamily="18" charset="0"/>
                <a:cs typeface="B Zar" panose="00000400000000000000" pitchFamily="2" charset="-78"/>
              </a:rPr>
              <a:t>براي انتخاب مدل مناسب پيش بيني توجه به چند مورد  ضروری است: </a:t>
            </a:r>
            <a:r>
              <a:rPr lang="fa-IR" sz="2400" b="1" dirty="0">
                <a:solidFill>
                  <a:srgbClr val="9BBB59">
                    <a:lumMod val="50000"/>
                  </a:srgbClr>
                </a:solidFill>
                <a:latin typeface="Times New Roman" panose="02020603050405020304" pitchFamily="18" charset="0"/>
                <a:ea typeface="Times New Roman" panose="02020603050405020304" pitchFamily="18" charset="0"/>
                <a:cs typeface="B Zar" panose="00000400000000000000" pitchFamily="2" charset="-78"/>
                <a:sym typeface="Wingdings" panose="05000000000000000000" pitchFamily="2" charset="2"/>
              </a:rPr>
              <a:t>(ادامه)</a:t>
            </a:r>
            <a:endParaRPr lang="fa-IR" sz="2400" b="1" dirty="0">
              <a:solidFill>
                <a:srgbClr val="9BBB59">
                  <a:lumMod val="50000"/>
                </a:srgbClr>
              </a:solidFill>
              <a:latin typeface="Times New Roman" panose="02020603050405020304" pitchFamily="18" charset="0"/>
              <a:ea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4035221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6" name="TextBox 5"/>
          <p:cNvSpPr txBox="1"/>
          <p:nvPr/>
        </p:nvSpPr>
        <p:spPr>
          <a:xfrm>
            <a:off x="5269747" y="3334191"/>
            <a:ext cx="2028733" cy="2354491"/>
          </a:xfrm>
          <a:prstGeom prst="rect">
            <a:avLst/>
          </a:prstGeom>
          <a:solidFill>
            <a:schemeClr val="accent2">
              <a:lumMod val="20000"/>
              <a:lumOff val="80000"/>
            </a:schemeClr>
          </a:solidFill>
        </p:spPr>
        <p:txBody>
          <a:bodyPr wrap="square" rtlCol="1">
            <a:spAutoFit/>
          </a:bodyPr>
          <a:lstStyle/>
          <a:p>
            <a:pPr>
              <a:lnSpc>
                <a:spcPct val="150000"/>
              </a:lnSpc>
            </a:pPr>
            <a:r>
              <a:rPr lang="fa-IR" sz="1400" dirty="0" smtClean="0">
                <a:solidFill>
                  <a:srgbClr val="9BBB59">
                    <a:lumMod val="50000"/>
                  </a:srgbClr>
                </a:solidFill>
                <a:cs typeface="B Titr" panose="00000700000000000000" pitchFamily="2" charset="-78"/>
              </a:rPr>
              <a:t>1) میانگین ساده</a:t>
            </a:r>
          </a:p>
          <a:p>
            <a:pPr>
              <a:lnSpc>
                <a:spcPct val="150000"/>
              </a:lnSpc>
            </a:pPr>
            <a:r>
              <a:rPr lang="fa-IR" sz="1400" dirty="0" smtClean="0">
                <a:solidFill>
                  <a:srgbClr val="9BBB59">
                    <a:lumMod val="50000"/>
                  </a:srgbClr>
                </a:solidFill>
                <a:cs typeface="B Titr" panose="00000700000000000000" pitchFamily="2" charset="-78"/>
              </a:rPr>
              <a:t>2) میانگین متحرک</a:t>
            </a:r>
          </a:p>
          <a:p>
            <a:pPr>
              <a:lnSpc>
                <a:spcPct val="150000"/>
              </a:lnSpc>
            </a:pPr>
            <a:r>
              <a:rPr lang="fa-IR" sz="1400" dirty="0" smtClean="0">
                <a:solidFill>
                  <a:srgbClr val="9BBB59">
                    <a:lumMod val="50000"/>
                  </a:srgbClr>
                </a:solidFill>
                <a:cs typeface="B Titr" panose="00000700000000000000" pitchFamily="2" charset="-78"/>
              </a:rPr>
              <a:t>3) روش هموار سازی نمایی</a:t>
            </a:r>
          </a:p>
          <a:p>
            <a:pPr>
              <a:lnSpc>
                <a:spcPct val="150000"/>
              </a:lnSpc>
            </a:pPr>
            <a:r>
              <a:rPr lang="fa-IR" sz="1400" dirty="0" smtClean="0">
                <a:solidFill>
                  <a:srgbClr val="9BBB59">
                    <a:lumMod val="50000"/>
                  </a:srgbClr>
                </a:solidFill>
                <a:cs typeface="B Titr" panose="00000700000000000000" pitchFamily="2" charset="-78"/>
              </a:rPr>
              <a:t>4) روش </a:t>
            </a:r>
            <a:r>
              <a:rPr lang="fa-IR" sz="1400" dirty="0" err="1" smtClean="0">
                <a:solidFill>
                  <a:srgbClr val="9BBB59">
                    <a:lumMod val="50000"/>
                  </a:srgbClr>
                </a:solidFill>
                <a:cs typeface="B Titr" panose="00000700000000000000" pitchFamily="2" charset="-78"/>
              </a:rPr>
              <a:t>باکس</a:t>
            </a:r>
            <a:r>
              <a:rPr lang="fa-IR" sz="1400" dirty="0">
                <a:solidFill>
                  <a:srgbClr val="9BBB59">
                    <a:lumMod val="50000"/>
                  </a:srgbClr>
                </a:solidFill>
                <a:cs typeface="B Titr" panose="00000700000000000000" pitchFamily="2" charset="-78"/>
              </a:rPr>
              <a:t> </a:t>
            </a:r>
            <a:r>
              <a:rPr lang="fa-IR" sz="1400" dirty="0" smtClean="0">
                <a:solidFill>
                  <a:srgbClr val="9BBB59">
                    <a:lumMod val="50000"/>
                  </a:srgbClr>
                </a:solidFill>
                <a:cs typeface="B Titr" panose="00000700000000000000" pitchFamily="2" charset="-78"/>
              </a:rPr>
              <a:t>– جنکینز</a:t>
            </a:r>
          </a:p>
          <a:p>
            <a:pPr>
              <a:lnSpc>
                <a:spcPct val="150000"/>
              </a:lnSpc>
            </a:pPr>
            <a:r>
              <a:rPr lang="fa-IR" sz="1400" dirty="0" smtClean="0">
                <a:solidFill>
                  <a:srgbClr val="9BBB59">
                    <a:lumMod val="50000"/>
                  </a:srgbClr>
                </a:solidFill>
                <a:cs typeface="B Titr" panose="00000700000000000000" pitchFamily="2" charset="-78"/>
              </a:rPr>
              <a:t>5) روش تعیین روند</a:t>
            </a:r>
          </a:p>
          <a:p>
            <a:pPr>
              <a:lnSpc>
                <a:spcPct val="150000"/>
              </a:lnSpc>
            </a:pPr>
            <a:r>
              <a:rPr lang="fa-IR" sz="1400" dirty="0" smtClean="0">
                <a:solidFill>
                  <a:srgbClr val="9BBB59">
                    <a:lumMod val="50000"/>
                  </a:srgbClr>
                </a:solidFill>
                <a:cs typeface="B Titr" panose="00000700000000000000" pitchFamily="2" charset="-78"/>
              </a:rPr>
              <a:t>6) روش کمترین </a:t>
            </a:r>
            <a:r>
              <a:rPr lang="fa-IR" sz="1400" dirty="0" err="1" smtClean="0">
                <a:solidFill>
                  <a:srgbClr val="9BBB59">
                    <a:lumMod val="50000"/>
                  </a:srgbClr>
                </a:solidFill>
                <a:cs typeface="B Titr" panose="00000700000000000000" pitchFamily="2" charset="-78"/>
              </a:rPr>
              <a:t>مربعات</a:t>
            </a:r>
            <a:endParaRPr lang="fa-IR" sz="1400" dirty="0" smtClean="0">
              <a:solidFill>
                <a:srgbClr val="9BBB59">
                  <a:lumMod val="50000"/>
                </a:srgbClr>
              </a:solidFill>
              <a:cs typeface="B Titr" panose="00000700000000000000" pitchFamily="2" charset="-78"/>
            </a:endParaRPr>
          </a:p>
          <a:p>
            <a:pPr>
              <a:lnSpc>
                <a:spcPct val="150000"/>
              </a:lnSpc>
            </a:pPr>
            <a:endParaRPr lang="fa-IR" sz="1400" dirty="0">
              <a:solidFill>
                <a:srgbClr val="9BBB59">
                  <a:lumMod val="50000"/>
                </a:srgbClr>
              </a:solidFill>
              <a:cs typeface="B Titr" panose="00000700000000000000" pitchFamily="2" charset="-78"/>
            </a:endParaRPr>
          </a:p>
        </p:txBody>
      </p:sp>
      <p:sp>
        <p:nvSpPr>
          <p:cNvPr id="7" name="TextBox 6"/>
          <p:cNvSpPr txBox="1"/>
          <p:nvPr/>
        </p:nvSpPr>
        <p:spPr>
          <a:xfrm>
            <a:off x="2836692" y="3308890"/>
            <a:ext cx="2028733" cy="2354491"/>
          </a:xfrm>
          <a:prstGeom prst="rect">
            <a:avLst/>
          </a:prstGeom>
          <a:solidFill>
            <a:schemeClr val="accent2">
              <a:lumMod val="20000"/>
              <a:lumOff val="80000"/>
            </a:schemeClr>
          </a:solidFill>
        </p:spPr>
        <p:txBody>
          <a:bodyPr wrap="square" rtlCol="1">
            <a:spAutoFit/>
          </a:bodyPr>
          <a:lstStyle/>
          <a:p>
            <a:pPr>
              <a:lnSpc>
                <a:spcPct val="150000"/>
              </a:lnSpc>
            </a:pPr>
            <a:r>
              <a:rPr lang="fa-IR" sz="1400" dirty="0" smtClean="0">
                <a:solidFill>
                  <a:srgbClr val="9BBB59">
                    <a:lumMod val="50000"/>
                  </a:srgbClr>
                </a:solidFill>
                <a:cs typeface="B Titr" panose="00000700000000000000" pitchFamily="2" charset="-78"/>
              </a:rPr>
              <a:t>1) تحلیل </a:t>
            </a:r>
            <a:r>
              <a:rPr lang="fa-IR" sz="1400" dirty="0" err="1" smtClean="0">
                <a:solidFill>
                  <a:srgbClr val="9BBB59">
                    <a:lumMod val="50000"/>
                  </a:srgbClr>
                </a:solidFill>
                <a:cs typeface="B Titr" panose="00000700000000000000" pitchFamily="2" charset="-78"/>
              </a:rPr>
              <a:t>رگرسیون</a:t>
            </a:r>
            <a:endParaRPr lang="fa-IR" sz="1400" dirty="0" smtClean="0">
              <a:solidFill>
                <a:srgbClr val="9BBB59">
                  <a:lumMod val="50000"/>
                </a:srgbClr>
              </a:solidFill>
              <a:cs typeface="B Titr" panose="00000700000000000000" pitchFamily="2" charset="-78"/>
            </a:endParaRPr>
          </a:p>
          <a:p>
            <a:pPr>
              <a:lnSpc>
                <a:spcPct val="150000"/>
              </a:lnSpc>
            </a:pPr>
            <a:r>
              <a:rPr lang="fa-IR" sz="1400" dirty="0" smtClean="0">
                <a:solidFill>
                  <a:srgbClr val="9BBB59">
                    <a:lumMod val="50000"/>
                  </a:srgbClr>
                </a:solidFill>
                <a:cs typeface="B Titr" panose="00000700000000000000" pitchFamily="2" charset="-78"/>
              </a:rPr>
              <a:t>2) مدلهای اقتصاد سنجی</a:t>
            </a:r>
          </a:p>
          <a:p>
            <a:pPr>
              <a:lnSpc>
                <a:spcPct val="150000"/>
              </a:lnSpc>
            </a:pPr>
            <a:r>
              <a:rPr lang="fa-IR" sz="1400" dirty="0" smtClean="0">
                <a:solidFill>
                  <a:srgbClr val="9BBB59">
                    <a:lumMod val="50000"/>
                  </a:srgbClr>
                </a:solidFill>
                <a:cs typeface="B Titr" panose="00000700000000000000" pitchFamily="2" charset="-78"/>
              </a:rPr>
              <a:t>3) مدلهای داده – </a:t>
            </a:r>
            <a:r>
              <a:rPr lang="fa-IR" sz="1400" dirty="0" err="1" smtClean="0">
                <a:solidFill>
                  <a:srgbClr val="9BBB59">
                    <a:lumMod val="50000"/>
                  </a:srgbClr>
                </a:solidFill>
                <a:cs typeface="B Titr" panose="00000700000000000000" pitchFamily="2" charset="-78"/>
              </a:rPr>
              <a:t>ستانده</a:t>
            </a:r>
            <a:endParaRPr lang="fa-IR" sz="1400" dirty="0" smtClean="0">
              <a:solidFill>
                <a:srgbClr val="9BBB59">
                  <a:lumMod val="50000"/>
                </a:srgbClr>
              </a:solidFill>
              <a:cs typeface="B Titr" panose="00000700000000000000" pitchFamily="2" charset="-78"/>
            </a:endParaRPr>
          </a:p>
          <a:p>
            <a:pPr>
              <a:lnSpc>
                <a:spcPct val="150000"/>
              </a:lnSpc>
            </a:pPr>
            <a:r>
              <a:rPr lang="fa-IR" sz="1400" dirty="0" smtClean="0">
                <a:solidFill>
                  <a:srgbClr val="9BBB59">
                    <a:lumMod val="50000"/>
                  </a:srgbClr>
                </a:solidFill>
                <a:cs typeface="B Titr" panose="00000700000000000000" pitchFamily="2" charset="-78"/>
              </a:rPr>
              <a:t>4) مدل شاخص راهنما</a:t>
            </a:r>
          </a:p>
          <a:p>
            <a:pPr>
              <a:lnSpc>
                <a:spcPct val="150000"/>
              </a:lnSpc>
            </a:pPr>
            <a:r>
              <a:rPr lang="fa-IR" sz="1400" dirty="0" smtClean="0">
                <a:solidFill>
                  <a:srgbClr val="9BBB59">
                    <a:lumMod val="50000"/>
                  </a:srgbClr>
                </a:solidFill>
                <a:cs typeface="B Titr" panose="00000700000000000000" pitchFamily="2" charset="-78"/>
              </a:rPr>
              <a:t>5) مدل طول عمر</a:t>
            </a:r>
          </a:p>
          <a:p>
            <a:pPr>
              <a:lnSpc>
                <a:spcPct val="150000"/>
              </a:lnSpc>
            </a:pPr>
            <a:endParaRPr lang="fa-IR" sz="1400" dirty="0" smtClean="0">
              <a:solidFill>
                <a:srgbClr val="9BBB59">
                  <a:lumMod val="50000"/>
                </a:srgbClr>
              </a:solidFill>
              <a:cs typeface="B Titr" panose="00000700000000000000" pitchFamily="2" charset="-78"/>
            </a:endParaRPr>
          </a:p>
          <a:p>
            <a:pPr>
              <a:lnSpc>
                <a:spcPct val="150000"/>
              </a:lnSpc>
            </a:pPr>
            <a:endParaRPr lang="fa-IR" sz="1400" dirty="0">
              <a:solidFill>
                <a:srgbClr val="9BBB59">
                  <a:lumMod val="50000"/>
                </a:srgbClr>
              </a:solidFill>
              <a:cs typeface="B Titr" panose="00000700000000000000" pitchFamily="2" charset="-78"/>
            </a:endParaRPr>
          </a:p>
        </p:txBody>
      </p:sp>
      <p:sp>
        <p:nvSpPr>
          <p:cNvPr id="8" name="TextBox 7"/>
          <p:cNvSpPr txBox="1"/>
          <p:nvPr/>
        </p:nvSpPr>
        <p:spPr>
          <a:xfrm>
            <a:off x="402421" y="3288119"/>
            <a:ext cx="2028733" cy="2650726"/>
          </a:xfrm>
          <a:prstGeom prst="rect">
            <a:avLst/>
          </a:prstGeom>
          <a:solidFill>
            <a:schemeClr val="accent2">
              <a:lumMod val="20000"/>
              <a:lumOff val="80000"/>
            </a:schemeClr>
          </a:solidFill>
        </p:spPr>
        <p:txBody>
          <a:bodyPr wrap="square" rtlCol="1">
            <a:spAutoFit/>
          </a:bodyPr>
          <a:lstStyle/>
          <a:p>
            <a:pPr marL="342900" indent="-342900">
              <a:lnSpc>
                <a:spcPct val="150000"/>
              </a:lnSpc>
              <a:buFontTx/>
              <a:buAutoNum type="arabicParenR"/>
            </a:pPr>
            <a:r>
              <a:rPr lang="fa-IR" sz="1400" dirty="0" smtClean="0">
                <a:solidFill>
                  <a:srgbClr val="9BBB59">
                    <a:lumMod val="50000"/>
                  </a:srgbClr>
                </a:solidFill>
                <a:cs typeface="B Titr" panose="00000700000000000000" pitchFamily="2" charset="-78"/>
              </a:rPr>
              <a:t>مدل شبکه عصبی مصنوعی</a:t>
            </a:r>
          </a:p>
          <a:p>
            <a:pPr marL="342900" indent="-342900">
              <a:lnSpc>
                <a:spcPct val="150000"/>
              </a:lnSpc>
              <a:buFontTx/>
              <a:buAutoNum type="arabicParenR"/>
            </a:pPr>
            <a:endParaRPr lang="fa-IR" sz="1400" dirty="0">
              <a:solidFill>
                <a:srgbClr val="9BBB59">
                  <a:lumMod val="50000"/>
                </a:srgbClr>
              </a:solidFill>
              <a:cs typeface="B Titr" panose="00000700000000000000" pitchFamily="2" charset="-78"/>
            </a:endParaRPr>
          </a:p>
          <a:p>
            <a:pPr marL="342900" indent="-342900">
              <a:lnSpc>
                <a:spcPct val="150000"/>
              </a:lnSpc>
              <a:buFontTx/>
              <a:buAutoNum type="arabicParenR"/>
            </a:pPr>
            <a:endParaRPr lang="fa-IR" sz="1400" dirty="0" smtClean="0">
              <a:solidFill>
                <a:srgbClr val="9BBB59">
                  <a:lumMod val="50000"/>
                </a:srgbClr>
              </a:solidFill>
              <a:cs typeface="B Titr" panose="00000700000000000000" pitchFamily="2" charset="-78"/>
            </a:endParaRPr>
          </a:p>
          <a:p>
            <a:pPr marL="342900" indent="-342900">
              <a:lnSpc>
                <a:spcPct val="150000"/>
              </a:lnSpc>
              <a:buFontTx/>
              <a:buAutoNum type="arabicParenR"/>
            </a:pPr>
            <a:endParaRPr lang="fa-IR" sz="1400" dirty="0">
              <a:solidFill>
                <a:srgbClr val="9BBB59">
                  <a:lumMod val="50000"/>
                </a:srgbClr>
              </a:solidFill>
              <a:cs typeface="B Titr" panose="00000700000000000000" pitchFamily="2" charset="-78"/>
            </a:endParaRPr>
          </a:p>
          <a:p>
            <a:pPr marL="342900" indent="-342900">
              <a:lnSpc>
                <a:spcPct val="150000"/>
              </a:lnSpc>
              <a:buFontTx/>
              <a:buAutoNum type="arabicParenR"/>
            </a:pPr>
            <a:endParaRPr lang="fa-IR" sz="1400" dirty="0" smtClean="0">
              <a:solidFill>
                <a:srgbClr val="9BBB59">
                  <a:lumMod val="50000"/>
                </a:srgbClr>
              </a:solidFill>
              <a:cs typeface="B Titr" panose="00000700000000000000" pitchFamily="2" charset="-78"/>
            </a:endParaRPr>
          </a:p>
          <a:p>
            <a:pPr marL="342900" indent="-342900">
              <a:lnSpc>
                <a:spcPct val="150000"/>
              </a:lnSpc>
              <a:buFontTx/>
              <a:buAutoNum type="arabicParenR"/>
            </a:pPr>
            <a:endParaRPr lang="fa-IR" sz="1400" dirty="0" smtClean="0">
              <a:solidFill>
                <a:srgbClr val="9BBB59">
                  <a:lumMod val="50000"/>
                </a:srgbClr>
              </a:solidFill>
              <a:cs typeface="B Titr" panose="00000700000000000000" pitchFamily="2" charset="-78"/>
            </a:endParaRPr>
          </a:p>
          <a:p>
            <a:pPr>
              <a:lnSpc>
                <a:spcPct val="150000"/>
              </a:lnSpc>
            </a:pPr>
            <a:endParaRPr lang="fa-IR" sz="1400" dirty="0">
              <a:solidFill>
                <a:srgbClr val="9BBB59">
                  <a:lumMod val="50000"/>
                </a:srgbClr>
              </a:solidFill>
              <a:cs typeface="B Titr" panose="00000700000000000000" pitchFamily="2" charset="-78"/>
            </a:endParaRPr>
          </a:p>
        </p:txBody>
      </p:sp>
      <p:sp>
        <p:nvSpPr>
          <p:cNvPr id="9" name="TextBox 8"/>
          <p:cNvSpPr txBox="1"/>
          <p:nvPr/>
        </p:nvSpPr>
        <p:spPr>
          <a:xfrm>
            <a:off x="7515326" y="1809459"/>
            <a:ext cx="2165268" cy="52322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1">
            <a:spAutoFit/>
          </a:bodyPr>
          <a:lstStyle/>
          <a:p>
            <a:r>
              <a:rPr lang="fa-IR" sz="1400" dirty="0" smtClean="0">
                <a:solidFill>
                  <a:srgbClr val="C00000"/>
                </a:solidFill>
                <a:cs typeface="B Titr" panose="00000700000000000000" pitchFamily="2" charset="-78"/>
              </a:rPr>
              <a:t>روشهای کیفی، قضاوتی( نظری)</a:t>
            </a:r>
          </a:p>
          <a:p>
            <a:endParaRPr lang="fa-IR" sz="1400" dirty="0">
              <a:solidFill>
                <a:srgbClr val="C00000"/>
              </a:solidFill>
              <a:cs typeface="B Titr" panose="00000700000000000000" pitchFamily="2" charset="-78"/>
            </a:endParaRPr>
          </a:p>
        </p:txBody>
      </p:sp>
      <p:sp>
        <p:nvSpPr>
          <p:cNvPr id="10" name="TextBox 9"/>
          <p:cNvSpPr txBox="1"/>
          <p:nvPr/>
        </p:nvSpPr>
        <p:spPr>
          <a:xfrm>
            <a:off x="5167087" y="1821171"/>
            <a:ext cx="2165268" cy="52322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1">
            <a:spAutoFit/>
          </a:bodyPr>
          <a:lstStyle>
            <a:defPPr>
              <a:defRPr lang="en-US"/>
            </a:defPPr>
            <a:lvl1pPr>
              <a:defRPr sz="1400">
                <a:solidFill>
                  <a:srgbClr val="C00000"/>
                </a:solidFill>
                <a:cs typeface="B Titr" panose="00000700000000000000" pitchFamily="2" charset="-78"/>
              </a:defRPr>
            </a:lvl1pPr>
          </a:lstStyle>
          <a:p>
            <a:r>
              <a:rPr lang="fa-IR" dirty="0"/>
              <a:t>روشهای کمی (</a:t>
            </a:r>
            <a:r>
              <a:rPr lang="fa-IR" dirty="0" err="1"/>
              <a:t>سریهای</a:t>
            </a:r>
            <a:r>
              <a:rPr lang="fa-IR" dirty="0"/>
              <a:t> زمانی)</a:t>
            </a:r>
          </a:p>
          <a:p>
            <a:endParaRPr lang="fa-IR" dirty="0"/>
          </a:p>
        </p:txBody>
      </p:sp>
      <p:sp>
        <p:nvSpPr>
          <p:cNvPr id="11" name="TextBox 10"/>
          <p:cNvSpPr txBox="1"/>
          <p:nvPr/>
        </p:nvSpPr>
        <p:spPr>
          <a:xfrm>
            <a:off x="2811810" y="1805814"/>
            <a:ext cx="2165268" cy="52322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1">
            <a:spAutoFit/>
          </a:bodyPr>
          <a:lstStyle>
            <a:defPPr>
              <a:defRPr lang="en-US"/>
            </a:defPPr>
            <a:lvl1pPr>
              <a:defRPr sz="1400">
                <a:solidFill>
                  <a:srgbClr val="C00000"/>
                </a:solidFill>
                <a:cs typeface="B Titr" panose="00000700000000000000" pitchFamily="2" charset="-78"/>
              </a:defRPr>
            </a:lvl1pPr>
          </a:lstStyle>
          <a:p>
            <a:r>
              <a:rPr lang="fa-IR" dirty="0"/>
              <a:t>روشهای سببی (علت – </a:t>
            </a:r>
            <a:r>
              <a:rPr lang="fa-IR" dirty="0" err="1"/>
              <a:t>معلولی</a:t>
            </a:r>
            <a:r>
              <a:rPr lang="fa-IR" dirty="0"/>
              <a:t>)</a:t>
            </a:r>
          </a:p>
          <a:p>
            <a:endParaRPr lang="fa-IR" dirty="0"/>
          </a:p>
        </p:txBody>
      </p:sp>
      <p:sp>
        <p:nvSpPr>
          <p:cNvPr id="12" name="TextBox 11"/>
          <p:cNvSpPr txBox="1"/>
          <p:nvPr/>
        </p:nvSpPr>
        <p:spPr>
          <a:xfrm>
            <a:off x="402421" y="1805814"/>
            <a:ext cx="2165268" cy="52322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1">
            <a:spAutoFit/>
          </a:bodyPr>
          <a:lstStyle>
            <a:defPPr>
              <a:defRPr lang="en-US"/>
            </a:defPPr>
            <a:lvl1pPr>
              <a:defRPr sz="1400">
                <a:solidFill>
                  <a:srgbClr val="C00000"/>
                </a:solidFill>
                <a:cs typeface="B Titr" panose="00000700000000000000" pitchFamily="2" charset="-78"/>
              </a:defRPr>
            </a:lvl1pPr>
          </a:lstStyle>
          <a:p>
            <a:r>
              <a:rPr lang="fa-IR" dirty="0"/>
              <a:t>روشهای شبیه سازی</a:t>
            </a:r>
          </a:p>
          <a:p>
            <a:endParaRPr lang="fa-IR" dirty="0"/>
          </a:p>
        </p:txBody>
      </p:sp>
      <p:sp>
        <p:nvSpPr>
          <p:cNvPr id="13" name="TextBox 12"/>
          <p:cNvSpPr txBox="1"/>
          <p:nvPr/>
        </p:nvSpPr>
        <p:spPr>
          <a:xfrm>
            <a:off x="7651861" y="3334191"/>
            <a:ext cx="2028733" cy="2354491"/>
          </a:xfrm>
          <a:prstGeom prst="rect">
            <a:avLst/>
          </a:prstGeom>
          <a:solidFill>
            <a:schemeClr val="accent2">
              <a:lumMod val="20000"/>
              <a:lumOff val="80000"/>
            </a:schemeClr>
          </a:solidFill>
        </p:spPr>
        <p:txBody>
          <a:bodyPr wrap="square" rtlCol="1">
            <a:spAutoFit/>
          </a:bodyPr>
          <a:lstStyle/>
          <a:p>
            <a:pPr>
              <a:lnSpc>
                <a:spcPct val="150000"/>
              </a:lnSpc>
            </a:pPr>
            <a:r>
              <a:rPr lang="fa-IR" sz="1400" dirty="0" smtClean="0">
                <a:solidFill>
                  <a:srgbClr val="9BBB59">
                    <a:lumMod val="50000"/>
                  </a:srgbClr>
                </a:solidFill>
                <a:cs typeface="B Titr" panose="00000700000000000000" pitchFamily="2" charset="-78"/>
              </a:rPr>
              <a:t>1) روش دلفی</a:t>
            </a:r>
          </a:p>
          <a:p>
            <a:pPr>
              <a:lnSpc>
                <a:spcPct val="150000"/>
              </a:lnSpc>
            </a:pPr>
            <a:r>
              <a:rPr lang="fa-IR" sz="1400" dirty="0" smtClean="0">
                <a:solidFill>
                  <a:srgbClr val="9BBB59">
                    <a:lumMod val="50000"/>
                  </a:srgbClr>
                </a:solidFill>
                <a:cs typeface="B Titr" panose="00000700000000000000" pitchFamily="2" charset="-78"/>
              </a:rPr>
              <a:t>2) توافق جمعی</a:t>
            </a:r>
          </a:p>
          <a:p>
            <a:pPr>
              <a:lnSpc>
                <a:spcPct val="150000"/>
              </a:lnSpc>
            </a:pPr>
            <a:r>
              <a:rPr lang="fa-IR" sz="1400" dirty="0" smtClean="0">
                <a:solidFill>
                  <a:srgbClr val="9BBB59">
                    <a:lumMod val="50000"/>
                  </a:srgbClr>
                </a:solidFill>
                <a:cs typeface="B Titr" panose="00000700000000000000" pitchFamily="2" charset="-78"/>
              </a:rPr>
              <a:t>3)مطالعات تاریخی</a:t>
            </a:r>
          </a:p>
          <a:p>
            <a:pPr>
              <a:lnSpc>
                <a:spcPct val="150000"/>
              </a:lnSpc>
            </a:pPr>
            <a:endParaRPr lang="fa-IR" sz="1400" dirty="0">
              <a:solidFill>
                <a:srgbClr val="9BBB59">
                  <a:lumMod val="50000"/>
                </a:srgbClr>
              </a:solidFill>
              <a:cs typeface="B Titr" panose="00000700000000000000" pitchFamily="2" charset="-78"/>
            </a:endParaRPr>
          </a:p>
          <a:p>
            <a:pPr>
              <a:lnSpc>
                <a:spcPct val="150000"/>
              </a:lnSpc>
            </a:pPr>
            <a:endParaRPr lang="fa-IR" sz="1400" dirty="0" smtClean="0">
              <a:solidFill>
                <a:srgbClr val="9BBB59">
                  <a:lumMod val="50000"/>
                </a:srgbClr>
              </a:solidFill>
              <a:cs typeface="B Titr" panose="00000700000000000000" pitchFamily="2" charset="-78"/>
            </a:endParaRPr>
          </a:p>
          <a:p>
            <a:pPr>
              <a:lnSpc>
                <a:spcPct val="150000"/>
              </a:lnSpc>
            </a:pPr>
            <a:endParaRPr lang="fa-IR" sz="1400" dirty="0" smtClean="0">
              <a:solidFill>
                <a:srgbClr val="9BBB59">
                  <a:lumMod val="50000"/>
                </a:srgbClr>
              </a:solidFill>
              <a:cs typeface="B Titr" panose="00000700000000000000" pitchFamily="2" charset="-78"/>
            </a:endParaRPr>
          </a:p>
          <a:p>
            <a:pPr>
              <a:lnSpc>
                <a:spcPct val="150000"/>
              </a:lnSpc>
            </a:pPr>
            <a:endParaRPr lang="fa-IR" sz="1400" dirty="0">
              <a:solidFill>
                <a:srgbClr val="9BBB59">
                  <a:lumMod val="50000"/>
                </a:srgbClr>
              </a:solidFill>
              <a:cs typeface="B Titr" panose="00000700000000000000" pitchFamily="2" charset="-78"/>
            </a:endParaRPr>
          </a:p>
        </p:txBody>
      </p:sp>
      <p:sp>
        <p:nvSpPr>
          <p:cNvPr id="14" name="Down Arrow 13"/>
          <p:cNvSpPr/>
          <p:nvPr/>
        </p:nvSpPr>
        <p:spPr>
          <a:xfrm>
            <a:off x="7859345" y="2443051"/>
            <a:ext cx="1757162" cy="7440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a:solidFill>
                <a:prstClr val="white"/>
              </a:solidFill>
            </a:endParaRPr>
          </a:p>
        </p:txBody>
      </p:sp>
      <p:sp>
        <p:nvSpPr>
          <p:cNvPr id="15" name="Down Arrow 14"/>
          <p:cNvSpPr/>
          <p:nvPr/>
        </p:nvSpPr>
        <p:spPr>
          <a:xfrm>
            <a:off x="5437816" y="2409047"/>
            <a:ext cx="1757162" cy="7440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a:solidFill>
                <a:prstClr val="white"/>
              </a:solidFill>
            </a:endParaRPr>
          </a:p>
        </p:txBody>
      </p:sp>
      <p:sp>
        <p:nvSpPr>
          <p:cNvPr id="16" name="Down Arrow 15"/>
          <p:cNvSpPr/>
          <p:nvPr/>
        </p:nvSpPr>
        <p:spPr>
          <a:xfrm>
            <a:off x="3036699" y="2401760"/>
            <a:ext cx="1757162" cy="7440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a:solidFill>
                <a:prstClr val="white"/>
              </a:solidFill>
            </a:endParaRPr>
          </a:p>
        </p:txBody>
      </p:sp>
      <p:sp>
        <p:nvSpPr>
          <p:cNvPr id="17" name="Down Arrow 16"/>
          <p:cNvSpPr/>
          <p:nvPr/>
        </p:nvSpPr>
        <p:spPr>
          <a:xfrm>
            <a:off x="663679" y="2401760"/>
            <a:ext cx="1757162" cy="7440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a:solidFill>
                <a:prstClr val="white"/>
              </a:solidFill>
            </a:endParaRPr>
          </a:p>
        </p:txBody>
      </p:sp>
      <p:sp>
        <p:nvSpPr>
          <p:cNvPr id="18" name="TextBox 17"/>
          <p:cNvSpPr txBox="1"/>
          <p:nvPr/>
        </p:nvSpPr>
        <p:spPr>
          <a:xfrm>
            <a:off x="6764980" y="1153215"/>
            <a:ext cx="3945891" cy="461665"/>
          </a:xfrm>
          <a:prstGeom prst="rect">
            <a:avLst/>
          </a:prstGeom>
          <a:noFill/>
        </p:spPr>
        <p:txBody>
          <a:bodyPr wrap="square" rtlCol="1">
            <a:spAutoFit/>
          </a:bodyPr>
          <a:lstStyle/>
          <a:p>
            <a:pPr algn="ctr"/>
            <a:r>
              <a:rPr lang="fa-IR" sz="2400" dirty="0" smtClean="0">
                <a:solidFill>
                  <a:prstClr val="black"/>
                </a:solidFill>
                <a:cs typeface="B Titr" panose="00000700000000000000" pitchFamily="2" charset="-78"/>
              </a:rPr>
              <a:t>مدلهای پیش بینی</a:t>
            </a:r>
            <a:endParaRPr lang="fa-IR" sz="2400" dirty="0">
              <a:solidFill>
                <a:prstClr val="black"/>
              </a:solidFill>
              <a:cs typeface="B Titr" panose="00000700000000000000" pitchFamily="2" charset="-78"/>
            </a:endParaRPr>
          </a:p>
        </p:txBody>
      </p:sp>
      <p:sp>
        <p:nvSpPr>
          <p:cNvPr id="19" name="Down Arrow 18"/>
          <p:cNvSpPr/>
          <p:nvPr/>
        </p:nvSpPr>
        <p:spPr>
          <a:xfrm>
            <a:off x="7942544" y="2443051"/>
            <a:ext cx="1757162" cy="744050"/>
          </a:xfrm>
          <a:prstGeom prst="down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a:solidFill>
                <a:prstClr val="white"/>
              </a:solidFill>
            </a:endParaRPr>
          </a:p>
        </p:txBody>
      </p:sp>
      <p:sp>
        <p:nvSpPr>
          <p:cNvPr id="20" name="Down Arrow 19"/>
          <p:cNvSpPr/>
          <p:nvPr/>
        </p:nvSpPr>
        <p:spPr>
          <a:xfrm>
            <a:off x="5521015" y="2409047"/>
            <a:ext cx="1757162" cy="744050"/>
          </a:xfrm>
          <a:prstGeom prst="down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a:solidFill>
                <a:prstClr val="white"/>
              </a:solidFill>
            </a:endParaRPr>
          </a:p>
        </p:txBody>
      </p:sp>
      <p:sp>
        <p:nvSpPr>
          <p:cNvPr id="21" name="Down Arrow 20"/>
          <p:cNvSpPr/>
          <p:nvPr/>
        </p:nvSpPr>
        <p:spPr>
          <a:xfrm>
            <a:off x="3108263" y="2392354"/>
            <a:ext cx="1757162" cy="744050"/>
          </a:xfrm>
          <a:prstGeom prst="down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a:solidFill>
                <a:prstClr val="white"/>
              </a:solidFill>
            </a:endParaRPr>
          </a:p>
        </p:txBody>
      </p:sp>
      <p:sp>
        <p:nvSpPr>
          <p:cNvPr id="22" name="Down Arrow 21"/>
          <p:cNvSpPr/>
          <p:nvPr/>
        </p:nvSpPr>
        <p:spPr>
          <a:xfrm>
            <a:off x="746878" y="2401760"/>
            <a:ext cx="1757162" cy="744050"/>
          </a:xfrm>
          <a:prstGeom prst="down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600">
              <a:solidFill>
                <a:prstClr val="white"/>
              </a:solidFill>
            </a:endParaRPr>
          </a:p>
        </p:txBody>
      </p:sp>
    </p:spTree>
    <p:extLst>
      <p:ext uri="{BB962C8B-B14F-4D97-AF65-F5344CB8AC3E}">
        <p14:creationId xmlns:p14="http://schemas.microsoft.com/office/powerpoint/2010/main" val="1759508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2" name="Rectangle 1"/>
          <p:cNvSpPr/>
          <p:nvPr/>
        </p:nvSpPr>
        <p:spPr>
          <a:xfrm>
            <a:off x="768" y="1224186"/>
            <a:ext cx="9217024" cy="546303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a-IR" b="1" dirty="0" smtClean="0">
                <a:solidFill>
                  <a:srgbClr val="9BBB59">
                    <a:lumMod val="50000"/>
                  </a:srgbClr>
                </a:solidFill>
              </a:rPr>
              <a:t>1- پيش </a:t>
            </a:r>
            <a:r>
              <a:rPr lang="fa-IR" b="1" dirty="0">
                <a:solidFill>
                  <a:srgbClr val="9BBB59">
                    <a:lumMod val="50000"/>
                  </a:srgbClr>
                </a:solidFill>
              </a:rPr>
              <a:t>بيني </a:t>
            </a:r>
            <a:r>
              <a:rPr lang="fa-IR" b="1" dirty="0">
                <a:solidFill>
                  <a:srgbClr val="9BBB59">
                    <a:lumMod val="50000"/>
                  </a:srgbClr>
                </a:solidFill>
                <a:cs typeface="B Zar" panose="00000400000000000000" pitchFamily="2" charset="-78"/>
              </a:rPr>
              <a:t>کیفی</a:t>
            </a:r>
            <a:r>
              <a:rPr lang="fa-IR" b="1" dirty="0" smtClean="0">
                <a:solidFill>
                  <a:srgbClr val="9BBB59">
                    <a:lumMod val="50000"/>
                  </a:srgbClr>
                </a:solidFill>
              </a:rPr>
              <a:t>، قضاوتي (نظری)</a:t>
            </a:r>
            <a:endParaRPr lang="fa-IR" b="1" dirty="0">
              <a:solidFill>
                <a:srgbClr val="9BBB59">
                  <a:lumMod val="50000"/>
                </a:srgbClr>
              </a:solidFill>
            </a:endParaRPr>
          </a:p>
          <a:p>
            <a:r>
              <a:rPr lang="fa-IR" dirty="0">
                <a:solidFill>
                  <a:srgbClr val="9BBB59">
                    <a:lumMod val="50000"/>
                  </a:srgbClr>
                </a:solidFill>
              </a:rPr>
              <a:t> </a:t>
            </a:r>
          </a:p>
          <a:p>
            <a:r>
              <a:rPr lang="fa-IR" sz="2000" dirty="0">
                <a:solidFill>
                  <a:srgbClr val="9BBB59">
                    <a:lumMod val="50000"/>
                  </a:srgbClr>
                </a:solidFill>
              </a:rPr>
              <a:t>درمواقعي كه اطلاعات دقيق وكاملي درمورد مسئله وجود نداشته باشد از اين نوع پيش بيني استفاده مي شود . در اين روش كوشش مي شود نظرات ذهني به صورت پيش بيني هاي كمي در آيد و قابل استفاده </a:t>
            </a:r>
            <a:r>
              <a:rPr lang="fa-IR" sz="2000" dirty="0" smtClean="0">
                <a:solidFill>
                  <a:srgbClr val="9BBB59">
                    <a:lumMod val="50000"/>
                  </a:srgbClr>
                </a:solidFill>
              </a:rPr>
              <a:t>شود. </a:t>
            </a:r>
            <a:r>
              <a:rPr lang="fa-IR" sz="2000" dirty="0">
                <a:solidFill>
                  <a:srgbClr val="9BBB59">
                    <a:lumMod val="50000"/>
                  </a:srgbClr>
                </a:solidFill>
              </a:rPr>
              <a:t>استفاده از نظرات كارشناسان </a:t>
            </a:r>
            <a:r>
              <a:rPr lang="fa-IR" sz="2000" dirty="0" smtClean="0">
                <a:solidFill>
                  <a:srgbClr val="9BBB59">
                    <a:lumMod val="50000"/>
                  </a:srgbClr>
                </a:solidFill>
              </a:rPr>
              <a:t>فن، </a:t>
            </a:r>
            <a:r>
              <a:rPr lang="fa-IR" sz="2000" dirty="0">
                <a:solidFill>
                  <a:srgbClr val="9BBB59">
                    <a:lumMod val="50000"/>
                  </a:srgbClr>
                </a:solidFill>
              </a:rPr>
              <a:t>سازمان هايي كه درآينده نگري صاحب تجربه </a:t>
            </a:r>
            <a:r>
              <a:rPr lang="fa-IR" sz="2000" dirty="0" smtClean="0">
                <a:solidFill>
                  <a:srgbClr val="9BBB59">
                    <a:lumMod val="50000"/>
                  </a:srgbClr>
                </a:solidFill>
              </a:rPr>
              <a:t>اند، </a:t>
            </a:r>
            <a:r>
              <a:rPr lang="fa-IR" sz="2000" dirty="0">
                <a:solidFill>
                  <a:srgbClr val="9BBB59">
                    <a:lumMod val="50000"/>
                  </a:srgbClr>
                </a:solidFill>
              </a:rPr>
              <a:t>و ساير متخصصان مي توانند در انجام اين نوع پيش بيني ها مفيد </a:t>
            </a:r>
            <a:r>
              <a:rPr lang="fa-IR" sz="2000" dirty="0" smtClean="0">
                <a:solidFill>
                  <a:srgbClr val="9BBB59">
                    <a:lumMod val="50000"/>
                  </a:srgbClr>
                </a:solidFill>
              </a:rPr>
              <a:t>باشد. </a:t>
            </a:r>
            <a:r>
              <a:rPr lang="fa-IR" sz="2000" dirty="0">
                <a:solidFill>
                  <a:srgbClr val="9BBB59">
                    <a:lumMod val="50000"/>
                  </a:srgbClr>
                </a:solidFill>
              </a:rPr>
              <a:t>به هر حال در </a:t>
            </a:r>
            <a:r>
              <a:rPr lang="fa-IR" sz="2000" dirty="0" err="1">
                <a:solidFill>
                  <a:srgbClr val="9BBB59">
                    <a:lumMod val="50000"/>
                  </a:srgbClr>
                </a:solidFill>
              </a:rPr>
              <a:t>اين</a:t>
            </a:r>
            <a:r>
              <a:rPr lang="fa-IR" sz="2000" dirty="0">
                <a:solidFill>
                  <a:srgbClr val="9BBB59">
                    <a:lumMod val="50000"/>
                  </a:srgbClr>
                </a:solidFill>
              </a:rPr>
              <a:t> </a:t>
            </a:r>
            <a:r>
              <a:rPr lang="fa-IR" sz="2000" dirty="0" smtClean="0">
                <a:solidFill>
                  <a:srgbClr val="9BBB59">
                    <a:lumMod val="50000"/>
                  </a:srgbClr>
                </a:solidFill>
              </a:rPr>
              <a:t>روش </a:t>
            </a:r>
            <a:r>
              <a:rPr lang="fa-IR" sz="2000" dirty="0" err="1" smtClean="0">
                <a:solidFill>
                  <a:srgbClr val="9BBB59">
                    <a:lumMod val="50000"/>
                  </a:srgbClr>
                </a:solidFill>
              </a:rPr>
              <a:t>اتكاي</a:t>
            </a:r>
            <a:r>
              <a:rPr lang="fa-IR" sz="2000" dirty="0" smtClean="0">
                <a:solidFill>
                  <a:srgbClr val="9BBB59">
                    <a:lumMod val="50000"/>
                  </a:srgbClr>
                </a:solidFill>
              </a:rPr>
              <a:t> </a:t>
            </a:r>
            <a:r>
              <a:rPr lang="fa-IR" sz="2000" dirty="0">
                <a:solidFill>
                  <a:srgbClr val="9BBB59">
                    <a:lumMod val="50000"/>
                  </a:srgbClr>
                </a:solidFill>
              </a:rPr>
              <a:t>ما بر قضاوت ذهني افراد و تعبير وتفسير </a:t>
            </a:r>
            <a:r>
              <a:rPr lang="fa-IR" sz="2000" dirty="0" err="1">
                <a:solidFill>
                  <a:srgbClr val="9BBB59">
                    <a:lumMod val="50000"/>
                  </a:srgbClr>
                </a:solidFill>
              </a:rPr>
              <a:t>هاي</a:t>
            </a:r>
            <a:r>
              <a:rPr lang="fa-IR" sz="2000" dirty="0">
                <a:solidFill>
                  <a:srgbClr val="9BBB59">
                    <a:lumMod val="50000"/>
                  </a:srgbClr>
                </a:solidFill>
              </a:rPr>
              <a:t> </a:t>
            </a:r>
            <a:r>
              <a:rPr lang="fa-IR" sz="2000" dirty="0" smtClean="0">
                <a:solidFill>
                  <a:srgbClr val="9BBB59">
                    <a:lumMod val="50000"/>
                  </a:srgbClr>
                </a:solidFill>
              </a:rPr>
              <a:t>آنها </a:t>
            </a:r>
            <a:r>
              <a:rPr lang="fa-IR" sz="2000" dirty="0">
                <a:solidFill>
                  <a:srgbClr val="9BBB59">
                    <a:lumMod val="50000"/>
                  </a:srgbClr>
                </a:solidFill>
              </a:rPr>
              <a:t>از اطلاعات براي پيش بيني آينده خواهد </a:t>
            </a:r>
            <a:r>
              <a:rPr lang="fa-IR" sz="2000" dirty="0" smtClean="0">
                <a:solidFill>
                  <a:srgbClr val="9BBB59">
                    <a:lumMod val="50000"/>
                  </a:srgbClr>
                </a:solidFill>
              </a:rPr>
              <a:t>بود.</a:t>
            </a:r>
            <a:endParaRPr lang="fa-IR" sz="2000" dirty="0">
              <a:solidFill>
                <a:srgbClr val="9BBB59">
                  <a:lumMod val="50000"/>
                </a:srgbClr>
              </a:solidFill>
            </a:endParaRPr>
          </a:p>
          <a:p>
            <a:r>
              <a:rPr lang="fa-IR" sz="2000" dirty="0" smtClean="0">
                <a:solidFill>
                  <a:srgbClr val="9BBB59">
                    <a:lumMod val="50000"/>
                  </a:srgbClr>
                </a:solidFill>
              </a:rPr>
              <a:t> </a:t>
            </a:r>
            <a:endParaRPr lang="fa-IR" sz="2000" dirty="0">
              <a:solidFill>
                <a:srgbClr val="9BBB59">
                  <a:lumMod val="50000"/>
                </a:srgbClr>
              </a:solidFill>
            </a:endParaRPr>
          </a:p>
          <a:p>
            <a:r>
              <a:rPr lang="fa-IR" sz="2000" b="1" dirty="0" smtClean="0">
                <a:solidFill>
                  <a:srgbClr val="9BBB59">
                    <a:lumMod val="50000"/>
                  </a:srgbClr>
                </a:solidFill>
              </a:rPr>
              <a:t>الف- در </a:t>
            </a:r>
            <a:r>
              <a:rPr lang="fa-IR" sz="2000" b="1" dirty="0">
                <a:solidFill>
                  <a:srgbClr val="9BBB59">
                    <a:lumMod val="50000"/>
                  </a:srgbClr>
                </a:solidFill>
              </a:rPr>
              <a:t>روش </a:t>
            </a:r>
            <a:r>
              <a:rPr lang="fa-IR" sz="2000" b="1" dirty="0" smtClean="0">
                <a:solidFill>
                  <a:srgbClr val="9BBB59">
                    <a:lumMod val="50000"/>
                  </a:srgbClr>
                </a:solidFill>
              </a:rPr>
              <a:t>دلفي؛ </a:t>
            </a:r>
            <a:r>
              <a:rPr lang="fa-IR" sz="2000" dirty="0">
                <a:solidFill>
                  <a:srgbClr val="9BBB59">
                    <a:lumMod val="50000"/>
                  </a:srgbClr>
                </a:solidFill>
              </a:rPr>
              <a:t>نظرات كتبي وانفرادي اعلام مي شود </a:t>
            </a:r>
            <a:r>
              <a:rPr lang="fa-IR" sz="2000" dirty="0" smtClean="0">
                <a:solidFill>
                  <a:srgbClr val="9BBB59">
                    <a:lumMod val="50000"/>
                  </a:srgbClr>
                </a:solidFill>
              </a:rPr>
              <a:t>و </a:t>
            </a:r>
            <a:r>
              <a:rPr lang="fa-IR" sz="2000" dirty="0">
                <a:solidFill>
                  <a:srgbClr val="9BBB59">
                    <a:lumMod val="50000"/>
                  </a:srgbClr>
                </a:solidFill>
              </a:rPr>
              <a:t>افراد گروه تحت نظر اكثريت قرار نمي گيرند و آزادانه نظر واقعي خود را ابراز مي </a:t>
            </a:r>
            <a:r>
              <a:rPr lang="fa-IR" sz="2000" dirty="0" smtClean="0">
                <a:solidFill>
                  <a:srgbClr val="9BBB59">
                    <a:lumMod val="50000"/>
                  </a:srgbClr>
                </a:solidFill>
              </a:rPr>
              <a:t>نمايند. با </a:t>
            </a:r>
            <a:r>
              <a:rPr lang="fa-IR" sz="2000" dirty="0">
                <a:solidFill>
                  <a:srgbClr val="9BBB59">
                    <a:lumMod val="50000"/>
                  </a:srgbClr>
                </a:solidFill>
              </a:rPr>
              <a:t>ادامه جريان ارسال اطلاعات و نظر جوييهاي جديد مدير مي تواند بر اساس نظريات گرد آوري شده همگن مبنايي را براي پيش بيني به دست </a:t>
            </a:r>
            <a:r>
              <a:rPr lang="fa-IR" sz="2000" dirty="0" smtClean="0">
                <a:solidFill>
                  <a:srgbClr val="9BBB59">
                    <a:lumMod val="50000"/>
                  </a:srgbClr>
                </a:solidFill>
              </a:rPr>
              <a:t>آورد.</a:t>
            </a:r>
            <a:endParaRPr lang="fa-IR" sz="2000" dirty="0">
              <a:solidFill>
                <a:srgbClr val="9BBB59">
                  <a:lumMod val="50000"/>
                </a:srgbClr>
              </a:solidFill>
            </a:endParaRPr>
          </a:p>
          <a:p>
            <a:endParaRPr lang="fa-IR" sz="2000" dirty="0" smtClean="0">
              <a:solidFill>
                <a:srgbClr val="9BBB59">
                  <a:lumMod val="50000"/>
                </a:srgbClr>
              </a:solidFill>
            </a:endParaRPr>
          </a:p>
          <a:p>
            <a:r>
              <a:rPr lang="fa-IR" sz="2000" b="1" dirty="0" smtClean="0">
                <a:solidFill>
                  <a:srgbClr val="9BBB59">
                    <a:lumMod val="50000"/>
                  </a:srgbClr>
                </a:solidFill>
              </a:rPr>
              <a:t>ب- در روش </a:t>
            </a:r>
            <a:r>
              <a:rPr lang="fa-IR" sz="2000" b="1" dirty="0">
                <a:solidFill>
                  <a:srgbClr val="9BBB59">
                    <a:lumMod val="50000"/>
                  </a:srgbClr>
                </a:solidFill>
              </a:rPr>
              <a:t>توافق </a:t>
            </a:r>
            <a:r>
              <a:rPr lang="fa-IR" sz="2000" b="1" dirty="0" smtClean="0">
                <a:solidFill>
                  <a:srgbClr val="9BBB59">
                    <a:lumMod val="50000"/>
                  </a:srgbClr>
                </a:solidFill>
              </a:rPr>
              <a:t>جمعي؛ </a:t>
            </a:r>
            <a:r>
              <a:rPr lang="fa-IR" sz="2000" dirty="0" smtClean="0">
                <a:solidFill>
                  <a:srgbClr val="9BBB59">
                    <a:lumMod val="50000"/>
                  </a:srgbClr>
                </a:solidFill>
              </a:rPr>
              <a:t>اعتقاد </a:t>
            </a:r>
            <a:r>
              <a:rPr lang="fa-IR" sz="2000" dirty="0">
                <a:solidFill>
                  <a:srgbClr val="9BBB59">
                    <a:lumMod val="50000"/>
                  </a:srgbClr>
                </a:solidFill>
              </a:rPr>
              <a:t>بر اين است كه نظر جمع متخصصان برتر از نظر يك نفر </a:t>
            </a:r>
            <a:r>
              <a:rPr lang="fa-IR" sz="2000" dirty="0" smtClean="0">
                <a:solidFill>
                  <a:srgbClr val="9BBB59">
                    <a:lumMod val="50000"/>
                  </a:srgbClr>
                </a:solidFill>
              </a:rPr>
              <a:t>است. </a:t>
            </a:r>
            <a:r>
              <a:rPr lang="fa-IR" sz="2000" dirty="0">
                <a:solidFill>
                  <a:srgbClr val="9BBB59">
                    <a:lumMod val="50000"/>
                  </a:srgbClr>
                </a:solidFill>
              </a:rPr>
              <a:t>از اين رو طي جلساتي نظر افراد حضوراً گرد آوري مي شود و پس از بحث و گفتگو آنچه كه مورد توافق جمع است اساس پيش بيني قرار مي </a:t>
            </a:r>
            <a:r>
              <a:rPr lang="fa-IR" sz="2000" dirty="0" smtClean="0">
                <a:solidFill>
                  <a:srgbClr val="9BBB59">
                    <a:lumMod val="50000"/>
                  </a:srgbClr>
                </a:solidFill>
              </a:rPr>
              <a:t>گيرد. </a:t>
            </a:r>
            <a:r>
              <a:rPr lang="fa-IR" sz="2000" dirty="0">
                <a:solidFill>
                  <a:srgbClr val="9BBB59">
                    <a:lumMod val="50000"/>
                  </a:srgbClr>
                </a:solidFill>
              </a:rPr>
              <a:t>به علت اينكه افراد بايد در جلسه نظرات خود را علني ابراز </a:t>
            </a:r>
            <a:r>
              <a:rPr lang="fa-IR" sz="2000" dirty="0" smtClean="0">
                <a:solidFill>
                  <a:srgbClr val="9BBB59">
                    <a:lumMod val="50000"/>
                  </a:srgbClr>
                </a:solidFill>
              </a:rPr>
              <a:t>كنند، </a:t>
            </a:r>
            <a:r>
              <a:rPr lang="fa-IR" sz="2000" dirty="0">
                <a:solidFill>
                  <a:srgbClr val="9BBB59">
                    <a:lumMod val="50000"/>
                  </a:srgbClr>
                </a:solidFill>
              </a:rPr>
              <a:t>جو جلسه و نظر سايرين مي تواند نظرات ابراز شده را تحت تاثير قرار </a:t>
            </a:r>
            <a:r>
              <a:rPr lang="fa-IR" sz="2000" dirty="0" smtClean="0">
                <a:solidFill>
                  <a:srgbClr val="9BBB59">
                    <a:lumMod val="50000"/>
                  </a:srgbClr>
                </a:solidFill>
              </a:rPr>
              <a:t>دهد.</a:t>
            </a:r>
            <a:endParaRPr lang="fa-IR" sz="2000" dirty="0">
              <a:solidFill>
                <a:srgbClr val="9BBB59">
                  <a:lumMod val="50000"/>
                </a:srgbClr>
              </a:solidFill>
            </a:endParaRPr>
          </a:p>
          <a:p>
            <a:r>
              <a:rPr lang="fa-IR" dirty="0">
                <a:solidFill>
                  <a:srgbClr val="9BBB59">
                    <a:lumMod val="50000"/>
                  </a:srgbClr>
                </a:solidFill>
              </a:rPr>
              <a:t> </a:t>
            </a:r>
          </a:p>
        </p:txBody>
      </p:sp>
    </p:spTree>
    <p:extLst>
      <p:ext uri="{BB962C8B-B14F-4D97-AF65-F5344CB8AC3E}">
        <p14:creationId xmlns:p14="http://schemas.microsoft.com/office/powerpoint/2010/main" val="1986930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2" name="Rectangle 1"/>
          <p:cNvSpPr/>
          <p:nvPr/>
        </p:nvSpPr>
        <p:spPr>
          <a:xfrm>
            <a:off x="719832" y="1038225"/>
            <a:ext cx="9001000" cy="6032421"/>
          </a:xfrm>
          <a:prstGeom prst="rect">
            <a:avLst/>
          </a:prstGeom>
        </p:spPr>
        <p:txBody>
          <a:bodyPr wrap="square">
            <a:spAutoFit/>
          </a:bodyPr>
          <a:lstStyle/>
          <a:p>
            <a:pPr algn="just"/>
            <a:r>
              <a:rPr lang="fa-IR" b="1" u="sng" dirty="0" smtClean="0">
                <a:solidFill>
                  <a:srgbClr val="9BBB59">
                    <a:lumMod val="50000"/>
                  </a:srgbClr>
                </a:solidFill>
                <a:cs typeface="B Zar" panose="00000400000000000000" pitchFamily="2" charset="-78"/>
              </a:rPr>
              <a:t>2- پيش بيني کمی، بر </a:t>
            </a:r>
            <a:r>
              <a:rPr lang="fa-IR" b="1" u="sng" dirty="0">
                <a:solidFill>
                  <a:srgbClr val="9BBB59">
                    <a:lumMod val="50000"/>
                  </a:srgbClr>
                </a:solidFill>
                <a:cs typeface="B Zar" panose="00000400000000000000" pitchFamily="2" charset="-78"/>
              </a:rPr>
              <a:t>مبناي </a:t>
            </a:r>
            <a:r>
              <a:rPr lang="fa-IR" b="1" u="sng" dirty="0" smtClean="0">
                <a:solidFill>
                  <a:srgbClr val="9BBB59">
                    <a:lumMod val="50000"/>
                  </a:srgbClr>
                </a:solidFill>
                <a:cs typeface="B Zar" panose="00000400000000000000" pitchFamily="2" charset="-78"/>
              </a:rPr>
              <a:t>گذشته(سری های زمانی)</a:t>
            </a:r>
          </a:p>
          <a:p>
            <a:pPr algn="just"/>
            <a:endParaRPr lang="fa-IR" dirty="0">
              <a:solidFill>
                <a:srgbClr val="9BBB59">
                  <a:lumMod val="50000"/>
                </a:srgbClr>
              </a:solidFill>
              <a:cs typeface="B Zar" panose="00000400000000000000" pitchFamily="2" charset="-78"/>
            </a:endParaRPr>
          </a:p>
          <a:p>
            <a:pPr algn="just"/>
            <a:r>
              <a:rPr lang="fa-IR" sz="2000" dirty="0">
                <a:solidFill>
                  <a:srgbClr val="9BBB59">
                    <a:lumMod val="75000"/>
                  </a:srgbClr>
                </a:solidFill>
                <a:cs typeface="B Zar" panose="00000400000000000000" pitchFamily="2" charset="-78"/>
              </a:rPr>
              <a:t>در اين نوع پيش بيني آمار و ارقام و اطلاعات گذشته را اساس پيش بيني آينده قرار مي </a:t>
            </a:r>
            <a:r>
              <a:rPr lang="fa-IR" sz="2000" dirty="0" smtClean="0">
                <a:solidFill>
                  <a:srgbClr val="9BBB59">
                    <a:lumMod val="75000"/>
                  </a:srgbClr>
                </a:solidFill>
                <a:cs typeface="B Zar" panose="00000400000000000000" pitchFamily="2" charset="-78"/>
              </a:rPr>
              <a:t>دهيم. </a:t>
            </a:r>
            <a:r>
              <a:rPr lang="fa-IR" sz="2000" dirty="0">
                <a:solidFill>
                  <a:srgbClr val="9BBB59">
                    <a:lumMod val="75000"/>
                  </a:srgbClr>
                </a:solidFill>
                <a:cs typeface="B Zar" panose="00000400000000000000" pitchFamily="2" charset="-78"/>
              </a:rPr>
              <a:t>به عبارت ديگر فرض ما بر اين است كه در كوتاه مدت مي توان روند گذشته را به آينده تسري </a:t>
            </a:r>
            <a:r>
              <a:rPr lang="fa-IR" sz="2000" dirty="0" smtClean="0">
                <a:solidFill>
                  <a:srgbClr val="9BBB59">
                    <a:lumMod val="75000"/>
                  </a:srgbClr>
                </a:solidFill>
                <a:cs typeface="B Zar" panose="00000400000000000000" pitchFamily="2" charset="-78"/>
              </a:rPr>
              <a:t>داد. </a:t>
            </a:r>
            <a:r>
              <a:rPr lang="fa-IR" sz="2000" dirty="0">
                <a:solidFill>
                  <a:srgbClr val="9BBB59">
                    <a:lumMod val="75000"/>
                  </a:srgbClr>
                </a:solidFill>
                <a:cs typeface="B Zar" panose="00000400000000000000" pitchFamily="2" charset="-78"/>
              </a:rPr>
              <a:t>از اين رو اين روش براي پيش بيني هاي بلند مدت قابليت استفاده چنداني ندارد زيرا اگر چه اطلاعات گذشته راهنماي خوبي براي آينده است اما به علت تغييراتي كه در طول زمان رخ مي دهد اين روش به طور دقيق نمي تواند آينده را آنچنان كه اتفاق خواهد افتاد پيش بيني </a:t>
            </a:r>
            <a:r>
              <a:rPr lang="fa-IR" sz="2000" dirty="0" smtClean="0">
                <a:solidFill>
                  <a:srgbClr val="9BBB59">
                    <a:lumMod val="75000"/>
                  </a:srgbClr>
                </a:solidFill>
                <a:cs typeface="B Zar" panose="00000400000000000000" pitchFamily="2" charset="-78"/>
              </a:rPr>
              <a:t>كند. </a:t>
            </a:r>
            <a:r>
              <a:rPr lang="fa-IR" sz="2000" dirty="0">
                <a:solidFill>
                  <a:srgbClr val="9BBB59">
                    <a:lumMod val="75000"/>
                  </a:srgbClr>
                </a:solidFill>
                <a:cs typeface="B Zar" panose="00000400000000000000" pitchFamily="2" charset="-78"/>
              </a:rPr>
              <a:t>بنابراين در مواردي كه كه دوره پيش بيني بلند مدت باشد نمي توان از اين روش به طور موثر سود </a:t>
            </a:r>
            <a:r>
              <a:rPr lang="fa-IR" sz="2000" dirty="0" smtClean="0">
                <a:solidFill>
                  <a:srgbClr val="9BBB59">
                    <a:lumMod val="75000"/>
                  </a:srgbClr>
                </a:solidFill>
                <a:cs typeface="B Zar" panose="00000400000000000000" pitchFamily="2" charset="-78"/>
              </a:rPr>
              <a:t>جست.</a:t>
            </a:r>
            <a:endParaRPr lang="fa-IR" sz="2000" dirty="0">
              <a:solidFill>
                <a:srgbClr val="9BBB59">
                  <a:lumMod val="75000"/>
                </a:srgbClr>
              </a:solidFill>
              <a:cs typeface="B Zar" panose="00000400000000000000" pitchFamily="2" charset="-78"/>
            </a:endParaRPr>
          </a:p>
          <a:p>
            <a:pPr algn="just"/>
            <a:r>
              <a:rPr lang="fa-IR" sz="2000" dirty="0">
                <a:solidFill>
                  <a:srgbClr val="9BBB59">
                    <a:lumMod val="75000"/>
                  </a:srgbClr>
                </a:solidFill>
                <a:cs typeface="B Zar" panose="00000400000000000000" pitchFamily="2" charset="-78"/>
              </a:rPr>
              <a:t> </a:t>
            </a:r>
          </a:p>
          <a:p>
            <a:pPr algn="just"/>
            <a:r>
              <a:rPr lang="fa-IR" sz="2000" b="1" dirty="0">
                <a:solidFill>
                  <a:srgbClr val="9BBB59">
                    <a:lumMod val="75000"/>
                  </a:srgbClr>
                </a:solidFill>
                <a:cs typeface="B Zar" panose="00000400000000000000" pitchFamily="2" charset="-78"/>
              </a:rPr>
              <a:t>الف- روش ميانگين متحرك؛ </a:t>
            </a:r>
            <a:r>
              <a:rPr lang="fa-IR" sz="2000" dirty="0" smtClean="0">
                <a:solidFill>
                  <a:srgbClr val="9BBB59">
                    <a:lumMod val="75000"/>
                  </a:srgbClr>
                </a:solidFill>
                <a:cs typeface="B Zar" panose="00000400000000000000" pitchFamily="2" charset="-78"/>
              </a:rPr>
              <a:t>ميانگيني </a:t>
            </a:r>
            <a:r>
              <a:rPr lang="fa-IR" sz="2000" dirty="0">
                <a:solidFill>
                  <a:srgbClr val="9BBB59">
                    <a:lumMod val="75000"/>
                  </a:srgbClr>
                </a:solidFill>
                <a:cs typeface="B Zar" panose="00000400000000000000" pitchFamily="2" charset="-78"/>
              </a:rPr>
              <a:t>كه با استفاده از اطلاعات جديد مرتباً به روز در آورده شود ميانگين متحرك نام دارند . ساده ترين روش محاسبه ميانگين متحرك آن است كه آمار واقعي در آخرين دوره را براي دوره بعد در نظر </a:t>
            </a:r>
            <a:r>
              <a:rPr lang="fa-IR" sz="2000" dirty="0" smtClean="0">
                <a:solidFill>
                  <a:srgbClr val="9BBB59">
                    <a:lumMod val="75000"/>
                  </a:srgbClr>
                </a:solidFill>
                <a:cs typeface="B Zar" panose="00000400000000000000" pitchFamily="2" charset="-78"/>
              </a:rPr>
              <a:t>بگيريم. يكي </a:t>
            </a:r>
            <a:r>
              <a:rPr lang="fa-IR" sz="2000" dirty="0">
                <a:solidFill>
                  <a:srgbClr val="9BBB59">
                    <a:lumMod val="75000"/>
                  </a:srgbClr>
                </a:solidFill>
                <a:cs typeface="B Zar" panose="00000400000000000000" pitchFamily="2" charset="-78"/>
              </a:rPr>
              <a:t>از اشكالات انتخاب يك دوره ، در محاسبه ميانگين متحرك آن است كه تمامي عوامل موثر در تعيين آمار واقعي دوره قبل در دوره بعد منعكس مي شود و اين امر ممكن است همواره صحيح نباشد . براي جلوگيري از اين مشكل در محاسبه ميانگين متحرك اغلب به جاي يك دوره از آمار و اطلاعات واقعي چند دوره براي پيش بيني آينده استفاده مي </a:t>
            </a:r>
            <a:r>
              <a:rPr lang="fa-IR" sz="2000" dirty="0" smtClean="0">
                <a:solidFill>
                  <a:srgbClr val="9BBB59">
                    <a:lumMod val="75000"/>
                  </a:srgbClr>
                </a:solidFill>
                <a:cs typeface="B Zar" panose="00000400000000000000" pitchFamily="2" charset="-78"/>
              </a:rPr>
              <a:t>شود.</a:t>
            </a:r>
          </a:p>
          <a:p>
            <a:pPr algn="just"/>
            <a:endParaRPr lang="fa-IR" sz="2000" dirty="0" smtClean="0">
              <a:solidFill>
                <a:srgbClr val="9BBB59">
                  <a:lumMod val="75000"/>
                </a:srgbClr>
              </a:solidFill>
              <a:cs typeface="B Zar" panose="00000400000000000000" pitchFamily="2" charset="-78"/>
            </a:endParaRPr>
          </a:p>
          <a:p>
            <a:pPr algn="just"/>
            <a:r>
              <a:rPr lang="fa-IR" sz="2000" b="1" dirty="0">
                <a:solidFill>
                  <a:srgbClr val="9BBB59">
                    <a:lumMod val="75000"/>
                  </a:srgbClr>
                </a:solidFill>
                <a:cs typeface="B Zar" panose="00000400000000000000" pitchFamily="2" charset="-78"/>
              </a:rPr>
              <a:t>ب- روش ميانگين متحرك وزني؛ </a:t>
            </a:r>
            <a:r>
              <a:rPr lang="fa-IR" sz="2000" dirty="0">
                <a:solidFill>
                  <a:srgbClr val="9BBB59">
                    <a:lumMod val="75000"/>
                  </a:srgbClr>
                </a:solidFill>
                <a:cs typeface="B Zar" panose="00000400000000000000" pitchFamily="2" charset="-78"/>
              </a:rPr>
              <a:t>در روش ميانگين متحرك ساده به آمار و ارقام گذشته ارزش مساوي داده مي شود در صورتي كه اغلب ، آمار جديد ترين دوره ارزش بيشتري نسبت به آمار دوره هاي قبلي دارد .در برخی موارد بهتر است به امار جدیدتر وزن بیشتری نسبت به آمار قدیمی تر داده شود که در روش میانگین وزنی چنین است.</a:t>
            </a:r>
            <a:endParaRPr lang="en-US" sz="2000" dirty="0">
              <a:solidFill>
                <a:srgbClr val="9BBB59">
                  <a:lumMod val="75000"/>
                </a:srgbClr>
              </a:solidFill>
              <a:cs typeface="B Zar" panose="00000400000000000000" pitchFamily="2" charset="-78"/>
            </a:endParaRPr>
          </a:p>
          <a:p>
            <a:pPr algn="just"/>
            <a:endParaRPr lang="fa-IR" sz="2000" dirty="0">
              <a:solidFill>
                <a:srgbClr val="9BBB59">
                  <a:lumMod val="75000"/>
                </a:srgbClr>
              </a:solidFill>
              <a:cs typeface="B Zar" panose="00000400000000000000" pitchFamily="2" charset="-78"/>
            </a:endParaRPr>
          </a:p>
        </p:txBody>
      </p:sp>
    </p:spTree>
    <p:extLst>
      <p:ext uri="{BB962C8B-B14F-4D97-AF65-F5344CB8AC3E}">
        <p14:creationId xmlns:p14="http://schemas.microsoft.com/office/powerpoint/2010/main" val="53823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2" name="Rectangle 1"/>
          <p:cNvSpPr/>
          <p:nvPr/>
        </p:nvSpPr>
        <p:spPr>
          <a:xfrm>
            <a:off x="647824" y="1759321"/>
            <a:ext cx="9145016" cy="4401205"/>
          </a:xfrm>
          <a:prstGeom prst="rect">
            <a:avLst/>
          </a:prstGeom>
        </p:spPr>
        <p:txBody>
          <a:bodyPr wrap="square">
            <a:spAutoFit/>
          </a:bodyPr>
          <a:lstStyle/>
          <a:p>
            <a:pPr algn="just"/>
            <a:r>
              <a:rPr lang="fa-IR" sz="2000" b="1" dirty="0">
                <a:solidFill>
                  <a:srgbClr val="9BBB59">
                    <a:lumMod val="75000"/>
                  </a:srgbClr>
                </a:solidFill>
                <a:cs typeface="B Zar" panose="00000400000000000000" pitchFamily="2" charset="-78"/>
              </a:rPr>
              <a:t>ج- روش نمو هموار؛ </a:t>
            </a:r>
            <a:r>
              <a:rPr lang="fa-IR" sz="2000" dirty="0">
                <a:solidFill>
                  <a:srgbClr val="9BBB59">
                    <a:lumMod val="75000"/>
                  </a:srgbClr>
                </a:solidFill>
                <a:cs typeface="B Zar" panose="00000400000000000000" pitchFamily="2" charset="-78"/>
              </a:rPr>
              <a:t>در روش ميانگين متحرك وزني بر اساس نظر سازمان به آمار گذشته ارزش هاي متفاوتي داده مي شود اما در روش نمو هموار نظم اين ارزش گذاري تابع تصاعد هندسي نزولي است . بدين معني كه اطلاعات جديدتر به طريق تصاعد هندسي داراي وزن بيشتري نسبت به آمار دوره هاي قبل خود مي باشند.</a:t>
            </a:r>
            <a:endParaRPr lang="en-US" sz="2000" dirty="0">
              <a:solidFill>
                <a:srgbClr val="9BBB59">
                  <a:lumMod val="75000"/>
                </a:srgbClr>
              </a:solidFill>
              <a:cs typeface="B Zar" panose="00000400000000000000" pitchFamily="2" charset="-78"/>
            </a:endParaRPr>
          </a:p>
          <a:p>
            <a:pPr algn="just"/>
            <a:r>
              <a:rPr lang="fa-IR" sz="2000" dirty="0">
                <a:solidFill>
                  <a:srgbClr val="9BBB59">
                    <a:lumMod val="75000"/>
                  </a:srgbClr>
                </a:solidFill>
                <a:cs typeface="B Zar" panose="00000400000000000000" pitchFamily="2" charset="-78"/>
              </a:rPr>
              <a:t> </a:t>
            </a:r>
          </a:p>
          <a:p>
            <a:pPr algn="just"/>
            <a:r>
              <a:rPr lang="fa-IR" sz="2000" b="1" dirty="0">
                <a:solidFill>
                  <a:srgbClr val="9BBB59">
                    <a:lumMod val="75000"/>
                  </a:srgbClr>
                </a:solidFill>
                <a:cs typeface="B Zar" panose="00000400000000000000" pitchFamily="2" charset="-78"/>
              </a:rPr>
              <a:t>د - روش باكس (جنكينز)؛ </a:t>
            </a:r>
            <a:r>
              <a:rPr lang="fa-IR" sz="2000" dirty="0">
                <a:solidFill>
                  <a:srgbClr val="9BBB59">
                    <a:lumMod val="75000"/>
                  </a:srgbClr>
                </a:solidFill>
                <a:cs typeface="B Zar" panose="00000400000000000000" pitchFamily="2" charset="-78"/>
              </a:rPr>
              <a:t>در اين روش ابتدا تحليل گر مدلي آزمايشي براساس اطلاعات گذشته طراحي مي كند. سپس ضرائب متغيير هاي مدل مذكور را برآورد كرده‌، به كمك اطلاعات موجود مدل را موردكنترل قرار مي دهد تا قدرت پيش بيني آن سنجيده شود. در صورتي كه مدل گوياي اطلاعات گذشته بود مي توان از آن براي پيش بيني آينده استفاده كرد. درغير اين صورت بايد مدل را بايد مورد تجديد نظر قرار داد ومراحل فوق را آنقدر تكرار كرد تا مدلي رضايت بخش بدست آورد. در این روش بايد اطلاعات زيادي در دسترس باشد و بدين جهت اغلب به كمك برنامه هاي كامپيوتري از اين روش استفاده كرد.</a:t>
            </a:r>
            <a:endParaRPr lang="en-US" sz="2000" dirty="0">
              <a:solidFill>
                <a:srgbClr val="9BBB59">
                  <a:lumMod val="75000"/>
                </a:srgbClr>
              </a:solidFill>
              <a:cs typeface="B Zar" panose="00000400000000000000" pitchFamily="2" charset="-78"/>
            </a:endParaRPr>
          </a:p>
          <a:p>
            <a:pPr algn="just"/>
            <a:r>
              <a:rPr lang="fa-IR" sz="2000" dirty="0">
                <a:solidFill>
                  <a:srgbClr val="9BBB59">
                    <a:lumMod val="75000"/>
                  </a:srgbClr>
                </a:solidFill>
                <a:cs typeface="B Zar" panose="00000400000000000000" pitchFamily="2" charset="-78"/>
              </a:rPr>
              <a:t> </a:t>
            </a:r>
            <a:endParaRPr lang="en-US" sz="2000" dirty="0">
              <a:solidFill>
                <a:srgbClr val="9BBB59">
                  <a:lumMod val="75000"/>
                </a:srgbClr>
              </a:solidFill>
              <a:cs typeface="B Zar" panose="00000400000000000000" pitchFamily="2" charset="-78"/>
            </a:endParaRPr>
          </a:p>
          <a:p>
            <a:pPr algn="just"/>
            <a:r>
              <a:rPr lang="fa-IR" sz="2000" b="1" dirty="0">
                <a:solidFill>
                  <a:srgbClr val="9BBB59">
                    <a:lumMod val="75000"/>
                  </a:srgbClr>
                </a:solidFill>
                <a:cs typeface="B Zar" panose="00000400000000000000" pitchFamily="2" charset="-78"/>
              </a:rPr>
              <a:t>ه- روش هاي تعيين روند؛ </a:t>
            </a:r>
            <a:r>
              <a:rPr lang="fa-IR" sz="2000" dirty="0">
                <a:solidFill>
                  <a:srgbClr val="9BBB59">
                    <a:lumMod val="75000"/>
                  </a:srgbClr>
                </a:solidFill>
                <a:cs typeface="B Zar" panose="00000400000000000000" pitchFamily="2" charset="-78"/>
              </a:rPr>
              <a:t>در مواقعي كه روند خاصي افزايشي يا كاهشي در آمار و ارقام گذشته وجود داشته باشد روش هاي ميانگين متحرك و نمو هموار ساده نمي توانند براي پيش بيني آينده مفيد واقع شوند. در اين گونه موارد روش هاي ديگري نیز وجود دارند كه از جمله آنها روش نمو هموار دوبل و روش كمترين مجذورات می </a:t>
            </a:r>
            <a:r>
              <a:rPr lang="fa-IR" sz="2000" dirty="0" smtClean="0">
                <a:solidFill>
                  <a:srgbClr val="9BBB59">
                    <a:lumMod val="75000"/>
                  </a:srgbClr>
                </a:solidFill>
                <a:cs typeface="B Zar" panose="00000400000000000000" pitchFamily="2" charset="-78"/>
              </a:rPr>
              <a:t>باشند.</a:t>
            </a:r>
            <a:endParaRPr lang="en-US" sz="2000" dirty="0">
              <a:solidFill>
                <a:srgbClr val="9BBB59">
                  <a:lumMod val="75000"/>
                </a:srgbClr>
              </a:solidFill>
              <a:cs typeface="B Zar" panose="00000400000000000000" pitchFamily="2" charset="-78"/>
            </a:endParaRPr>
          </a:p>
        </p:txBody>
      </p:sp>
      <p:sp>
        <p:nvSpPr>
          <p:cNvPr id="6" name="Rectangle 5"/>
          <p:cNvSpPr/>
          <p:nvPr/>
        </p:nvSpPr>
        <p:spPr>
          <a:xfrm>
            <a:off x="3309848" y="1122864"/>
            <a:ext cx="6290260" cy="44627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a-IR" b="1" u="sng" dirty="0" smtClean="0">
                <a:solidFill>
                  <a:srgbClr val="9BBB59">
                    <a:lumMod val="50000"/>
                  </a:srgbClr>
                </a:solidFill>
              </a:rPr>
              <a:t>2- پيش </a:t>
            </a:r>
            <a:r>
              <a:rPr lang="fa-IR" b="1" u="sng" dirty="0">
                <a:solidFill>
                  <a:srgbClr val="9BBB59">
                    <a:lumMod val="50000"/>
                  </a:srgbClr>
                </a:solidFill>
              </a:rPr>
              <a:t>بيني </a:t>
            </a:r>
            <a:r>
              <a:rPr lang="fa-IR" b="1" u="sng" dirty="0">
                <a:solidFill>
                  <a:srgbClr val="9BBB59">
                    <a:lumMod val="50000"/>
                  </a:srgbClr>
                </a:solidFill>
                <a:cs typeface="B Zar" panose="00000400000000000000" pitchFamily="2" charset="-78"/>
              </a:rPr>
              <a:t>کمی، بر مبناي گذشته(سری های زمانی</a:t>
            </a:r>
            <a:r>
              <a:rPr lang="fa-IR" b="1" u="sng" dirty="0" smtClean="0">
                <a:solidFill>
                  <a:srgbClr val="9BBB59">
                    <a:lumMod val="50000"/>
                  </a:srgbClr>
                </a:solidFill>
                <a:cs typeface="B Zar" panose="00000400000000000000" pitchFamily="2" charset="-78"/>
              </a:rPr>
              <a:t>) </a:t>
            </a:r>
            <a:r>
              <a:rPr lang="fa-IR" sz="1800" u="sng" dirty="0" smtClean="0">
                <a:solidFill>
                  <a:srgbClr val="9BBB59">
                    <a:lumMod val="50000"/>
                  </a:srgbClr>
                </a:solidFill>
              </a:rPr>
              <a:t>(ادامه)</a:t>
            </a:r>
            <a:endParaRPr lang="fa-IR" sz="1800" u="sng" dirty="0">
              <a:solidFill>
                <a:srgbClr val="9BBB59">
                  <a:lumMod val="50000"/>
                </a:srgbClr>
              </a:solidFill>
            </a:endParaRPr>
          </a:p>
        </p:txBody>
      </p:sp>
    </p:spTree>
    <p:extLst>
      <p:ext uri="{BB962C8B-B14F-4D97-AF65-F5344CB8AC3E}">
        <p14:creationId xmlns:p14="http://schemas.microsoft.com/office/powerpoint/2010/main" val="934309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2" name="Rectangle 1"/>
          <p:cNvSpPr/>
          <p:nvPr/>
        </p:nvSpPr>
        <p:spPr>
          <a:xfrm>
            <a:off x="431799" y="1224186"/>
            <a:ext cx="9230521" cy="475514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a-IR" b="1" u="sng" dirty="0">
                <a:solidFill>
                  <a:srgbClr val="9BBB59">
                    <a:lumMod val="50000"/>
                  </a:srgbClr>
                </a:solidFill>
              </a:rPr>
              <a:t>3- پيش بيني </a:t>
            </a:r>
            <a:r>
              <a:rPr lang="fa-IR" b="1" u="sng" dirty="0" smtClean="0">
                <a:solidFill>
                  <a:srgbClr val="9BBB59">
                    <a:lumMod val="50000"/>
                  </a:srgbClr>
                </a:solidFill>
              </a:rPr>
              <a:t>با روش های سببی (علت </a:t>
            </a:r>
            <a:r>
              <a:rPr lang="fa-IR" b="1" u="sng" dirty="0">
                <a:solidFill>
                  <a:srgbClr val="9BBB59">
                    <a:lumMod val="50000"/>
                  </a:srgbClr>
                </a:solidFill>
              </a:rPr>
              <a:t>و </a:t>
            </a:r>
            <a:r>
              <a:rPr lang="fa-IR" b="1" u="sng" dirty="0" smtClean="0">
                <a:solidFill>
                  <a:srgbClr val="9BBB59">
                    <a:lumMod val="50000"/>
                  </a:srgbClr>
                </a:solidFill>
              </a:rPr>
              <a:t>معلولي)</a:t>
            </a:r>
            <a:endParaRPr lang="en-US" b="1" u="sng" dirty="0">
              <a:solidFill>
                <a:srgbClr val="9BBB59">
                  <a:lumMod val="50000"/>
                </a:srgbClr>
              </a:solidFill>
            </a:endParaRPr>
          </a:p>
          <a:p>
            <a:pPr algn="just"/>
            <a:r>
              <a:rPr lang="fa-IR" sz="2000"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 </a:t>
            </a:r>
            <a:endParaRPr lang="en-US" sz="2000" dirty="0">
              <a:solidFill>
                <a:prstClr val="black"/>
              </a:solidFill>
              <a:latin typeface="Times New Roman" panose="02020603050405020304" pitchFamily="18" charset="0"/>
              <a:ea typeface="Times New Roman" panose="02020603050405020304" pitchFamily="18" charset="0"/>
              <a:cs typeface="B Zar" panose="00000400000000000000" pitchFamily="2" charset="-78"/>
            </a:endParaRPr>
          </a:p>
          <a:p>
            <a:pPr algn="just"/>
            <a:r>
              <a:rPr lang="fa-IR" sz="2000" dirty="0">
                <a:solidFill>
                  <a:srgbClr val="9BBB59">
                    <a:lumMod val="75000"/>
                  </a:srgbClr>
                </a:solidFill>
              </a:rPr>
              <a:t>اگر اطلاعات كافي در مورد موضوع پيش بيني موجود و روابط بين متغير ها نيز مشخص </a:t>
            </a:r>
            <a:r>
              <a:rPr lang="fa-IR" sz="2000" dirty="0" smtClean="0">
                <a:solidFill>
                  <a:srgbClr val="9BBB59">
                    <a:lumMod val="75000"/>
                  </a:srgbClr>
                </a:solidFill>
              </a:rPr>
              <a:t>باشد، </a:t>
            </a:r>
            <a:r>
              <a:rPr lang="fa-IR" sz="2000" dirty="0">
                <a:solidFill>
                  <a:srgbClr val="9BBB59">
                    <a:lumMod val="75000"/>
                  </a:srgbClr>
                </a:solidFill>
              </a:rPr>
              <a:t>ما مي توانيم از اين روش استفاده </a:t>
            </a:r>
            <a:r>
              <a:rPr lang="fa-IR" sz="2000" dirty="0" smtClean="0">
                <a:solidFill>
                  <a:srgbClr val="9BBB59">
                    <a:lumMod val="75000"/>
                  </a:srgbClr>
                </a:solidFill>
              </a:rPr>
              <a:t>كنيم. </a:t>
            </a:r>
            <a:r>
              <a:rPr lang="fa-IR" sz="2000" dirty="0">
                <a:solidFill>
                  <a:srgbClr val="9BBB59">
                    <a:lumMod val="75000"/>
                  </a:srgbClr>
                </a:solidFill>
              </a:rPr>
              <a:t>به عنوان مثال اگر بين فروش و متغير هاي ديگري مانند درآمد </a:t>
            </a:r>
            <a:r>
              <a:rPr lang="fa-IR" sz="2000" dirty="0" smtClean="0">
                <a:solidFill>
                  <a:srgbClr val="9BBB59">
                    <a:lumMod val="75000"/>
                  </a:srgbClr>
                </a:solidFill>
              </a:rPr>
              <a:t>ملي، </a:t>
            </a:r>
            <a:r>
              <a:rPr lang="fa-IR" sz="2000" dirty="0">
                <a:solidFill>
                  <a:srgbClr val="9BBB59">
                    <a:lumMod val="75000"/>
                  </a:srgbClr>
                </a:solidFill>
              </a:rPr>
              <a:t>قيمت كالا و درآمد </a:t>
            </a:r>
            <a:r>
              <a:rPr lang="fa-IR" sz="2000" dirty="0" smtClean="0">
                <a:solidFill>
                  <a:srgbClr val="9BBB59">
                    <a:lumMod val="75000"/>
                  </a:srgbClr>
                </a:solidFill>
              </a:rPr>
              <a:t>خالص، </a:t>
            </a:r>
            <a:r>
              <a:rPr lang="fa-IR" sz="2000" dirty="0">
                <a:solidFill>
                  <a:srgbClr val="9BBB59">
                    <a:lumMod val="75000"/>
                  </a:srgbClr>
                </a:solidFill>
              </a:rPr>
              <a:t>رابطه اي وجود داشته باشد مي توان با استفاده از روش كمترين مجذورات كه نوعي روش علت ومعلولي </a:t>
            </a:r>
            <a:r>
              <a:rPr lang="fa-IR" sz="2000" dirty="0" smtClean="0">
                <a:solidFill>
                  <a:srgbClr val="9BBB59">
                    <a:lumMod val="75000"/>
                  </a:srgbClr>
                </a:solidFill>
              </a:rPr>
              <a:t>است، </a:t>
            </a:r>
            <a:r>
              <a:rPr lang="fa-IR" sz="2000" dirty="0">
                <a:solidFill>
                  <a:srgbClr val="9BBB59">
                    <a:lumMod val="75000"/>
                  </a:srgbClr>
                </a:solidFill>
              </a:rPr>
              <a:t>مدلي براي روابط مذكور تنظيم كرد و به پيش بيني پرداخت.</a:t>
            </a:r>
            <a:endParaRPr lang="en-US" sz="2000" dirty="0">
              <a:solidFill>
                <a:srgbClr val="9BBB59">
                  <a:lumMod val="75000"/>
                </a:srgbClr>
              </a:solidFill>
            </a:endParaRPr>
          </a:p>
          <a:p>
            <a:pPr algn="just"/>
            <a:r>
              <a:rPr lang="fa-IR" sz="2000" dirty="0">
                <a:solidFill>
                  <a:srgbClr val="9BBB59">
                    <a:lumMod val="75000"/>
                  </a:srgbClr>
                </a:solidFill>
              </a:rPr>
              <a:t> </a:t>
            </a:r>
            <a:endParaRPr lang="en-US" sz="2000" dirty="0">
              <a:solidFill>
                <a:srgbClr val="9BBB59">
                  <a:lumMod val="75000"/>
                </a:srgbClr>
              </a:solidFill>
            </a:endParaRPr>
          </a:p>
          <a:p>
            <a:pPr algn="just"/>
            <a:r>
              <a:rPr lang="fa-IR" sz="2000" b="1" dirty="0">
                <a:solidFill>
                  <a:srgbClr val="9BBB59">
                    <a:lumMod val="75000"/>
                  </a:srgbClr>
                </a:solidFill>
              </a:rPr>
              <a:t> الف- روش رگرسيون؛ </a:t>
            </a:r>
            <a:r>
              <a:rPr lang="fa-IR" sz="2000" dirty="0">
                <a:solidFill>
                  <a:srgbClr val="9BBB59">
                    <a:lumMod val="75000"/>
                  </a:srgbClr>
                </a:solidFill>
              </a:rPr>
              <a:t>مدل رگرسيون ، مدلي است كه رابطه يك متغير </a:t>
            </a:r>
            <a:r>
              <a:rPr lang="en-US" sz="2000" dirty="0">
                <a:solidFill>
                  <a:srgbClr val="9BBB59">
                    <a:lumMod val="75000"/>
                  </a:srgbClr>
                </a:solidFill>
              </a:rPr>
              <a:t>Y</a:t>
            </a:r>
            <a:r>
              <a:rPr lang="fa-IR" sz="2000" dirty="0">
                <a:solidFill>
                  <a:srgbClr val="9BBB59">
                    <a:lumMod val="75000"/>
                  </a:srgbClr>
                </a:solidFill>
              </a:rPr>
              <a:t> ( متغير وابسته به فروش ) را با يك يا چند </a:t>
            </a:r>
            <a:r>
              <a:rPr lang="fa-IR" sz="2000" dirty="0" smtClean="0">
                <a:solidFill>
                  <a:srgbClr val="9BBB59">
                    <a:lumMod val="75000"/>
                  </a:srgbClr>
                </a:solidFill>
              </a:rPr>
              <a:t>متغير . </a:t>
            </a:r>
            <a:r>
              <a:rPr lang="fa-IR" sz="2000" dirty="0">
                <a:solidFill>
                  <a:srgbClr val="9BBB59">
                    <a:lumMod val="75000"/>
                  </a:srgbClr>
                </a:solidFill>
              </a:rPr>
              <a:t>. . و </a:t>
            </a:r>
            <a:r>
              <a:rPr lang="en-US" sz="2000" dirty="0">
                <a:solidFill>
                  <a:srgbClr val="9BBB59">
                    <a:lumMod val="75000"/>
                  </a:srgbClr>
                </a:solidFill>
              </a:rPr>
              <a:t>X2</a:t>
            </a:r>
            <a:r>
              <a:rPr lang="fa-IR" sz="2000" dirty="0">
                <a:solidFill>
                  <a:srgbClr val="9BBB59">
                    <a:lumMod val="75000"/>
                  </a:srgbClr>
                </a:solidFill>
              </a:rPr>
              <a:t>  و </a:t>
            </a:r>
            <a:r>
              <a:rPr lang="en-US" sz="2000" dirty="0">
                <a:solidFill>
                  <a:srgbClr val="9BBB59">
                    <a:lumMod val="75000"/>
                  </a:srgbClr>
                </a:solidFill>
              </a:rPr>
              <a:t>X1</a:t>
            </a:r>
            <a:r>
              <a:rPr lang="fa-IR" sz="2000" dirty="0">
                <a:solidFill>
                  <a:srgbClr val="9BBB59">
                    <a:lumMod val="75000"/>
                  </a:srgbClr>
                </a:solidFill>
              </a:rPr>
              <a:t>  ( متغير هاي مستقل مثل تعداد خانه ها ، مصالح ساختماني ، . . . ) بيان مي كند. براي محاسبه شاخص فصلي با استفاده از روش رگرسيون امار و اطلاعات حداقل 3 سال لازم است.</a:t>
            </a:r>
          </a:p>
          <a:p>
            <a:pPr algn="just"/>
            <a:endParaRPr lang="en-US" sz="2000" dirty="0">
              <a:solidFill>
                <a:srgbClr val="9BBB59">
                  <a:lumMod val="75000"/>
                </a:srgbClr>
              </a:solidFill>
            </a:endParaRPr>
          </a:p>
          <a:p>
            <a:pPr algn="just"/>
            <a:r>
              <a:rPr lang="fa-IR" sz="2000" dirty="0">
                <a:solidFill>
                  <a:srgbClr val="9BBB59">
                    <a:lumMod val="75000"/>
                  </a:srgbClr>
                </a:solidFill>
              </a:rPr>
              <a:t> </a:t>
            </a:r>
            <a:r>
              <a:rPr lang="fa-IR" sz="2000" b="1" dirty="0">
                <a:solidFill>
                  <a:srgbClr val="9BBB59">
                    <a:lumMod val="75000"/>
                  </a:srgbClr>
                </a:solidFill>
              </a:rPr>
              <a:t>ب- مدل اقتصاد سنجي؛ </a:t>
            </a:r>
            <a:r>
              <a:rPr lang="fa-IR" sz="2000" dirty="0">
                <a:solidFill>
                  <a:srgbClr val="9BBB59">
                    <a:lumMod val="75000"/>
                  </a:srgbClr>
                </a:solidFill>
              </a:rPr>
              <a:t>اين مدل يك مدل رياضي است كه يك رشته روابط علت ومعلولي بين متغير هاي اقتصادي برقرار مي سازد. به عبارت ديگر مدل اقتصاد سنجي مركب از يك سري معادلات رگرسيون مستقل از هم مي باشد. اين مدل داراي دقت فراواني مي باشد و براي دوره هاي كوتاه مدت و ميان مدت و بلند مدت قابل استفاده است. اما مدل مذكور داراي هزينه بسياري مي </a:t>
            </a:r>
            <a:r>
              <a:rPr lang="fa-IR" sz="2000" dirty="0" smtClean="0">
                <a:solidFill>
                  <a:srgbClr val="9BBB59">
                    <a:lumMod val="75000"/>
                  </a:srgbClr>
                </a:solidFill>
              </a:rPr>
              <a:t>باشد.</a:t>
            </a:r>
            <a:endParaRPr lang="en-US" sz="2000" dirty="0">
              <a:solidFill>
                <a:srgbClr val="9BBB59">
                  <a:lumMod val="75000"/>
                </a:srgbClr>
              </a:solidFill>
            </a:endParaRPr>
          </a:p>
        </p:txBody>
      </p:sp>
    </p:spTree>
    <p:extLst>
      <p:ext uri="{BB962C8B-B14F-4D97-AF65-F5344CB8AC3E}">
        <p14:creationId xmlns:p14="http://schemas.microsoft.com/office/powerpoint/2010/main" val="1624667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2" name="Rectangle 1"/>
          <p:cNvSpPr/>
          <p:nvPr/>
        </p:nvSpPr>
        <p:spPr>
          <a:xfrm>
            <a:off x="882899" y="2218069"/>
            <a:ext cx="8712968" cy="40934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a-IR" sz="2000" dirty="0">
                <a:solidFill>
                  <a:srgbClr val="9BBB59">
                    <a:lumMod val="75000"/>
                  </a:srgbClr>
                </a:solidFill>
              </a:rPr>
              <a:t> </a:t>
            </a:r>
            <a:r>
              <a:rPr lang="fa-IR" sz="2000" b="1" dirty="0">
                <a:solidFill>
                  <a:srgbClr val="9BBB59">
                    <a:lumMod val="75000"/>
                  </a:srgbClr>
                </a:solidFill>
              </a:rPr>
              <a:t>ج- مدل داده- ستاده؛ </a:t>
            </a:r>
            <a:r>
              <a:rPr lang="fa-IR" sz="2000" dirty="0">
                <a:solidFill>
                  <a:srgbClr val="9BBB59">
                    <a:lumMod val="75000"/>
                  </a:srgbClr>
                </a:solidFill>
              </a:rPr>
              <a:t>اين مدل تحليلي است بر جريان داده و ستاده هاي بين سازمان ها . مدل مذكور نشان گر آن است كه كه به ازاي چه ميزان از داده ، چقدر ستاده حاصل مي شود. اطلاعات زيادي براي استفاده از اين مدل مورد نياز است. اين مدل براي پيش بيني هاي ميان مدت و بلند مدت مفيد است ولي براي دوره هاي كوتاه مدت چندان مناسب نيست. هزينه اين مدل همانند هزينه مدل اقتصاد سنجي زياد مي باشد</a:t>
            </a:r>
            <a:r>
              <a:rPr lang="fa-IR" sz="2000" dirty="0" smtClean="0">
                <a:solidFill>
                  <a:srgbClr val="9BBB59">
                    <a:lumMod val="75000"/>
                  </a:srgbClr>
                </a:solidFill>
              </a:rPr>
              <a:t>.</a:t>
            </a:r>
          </a:p>
          <a:p>
            <a:pPr algn="just"/>
            <a:endParaRPr lang="en-US" sz="2000" dirty="0">
              <a:solidFill>
                <a:srgbClr val="9BBB59">
                  <a:lumMod val="75000"/>
                </a:srgbClr>
              </a:solidFill>
            </a:endParaRPr>
          </a:p>
          <a:p>
            <a:pPr algn="just"/>
            <a:r>
              <a:rPr lang="fa-IR" sz="2000" dirty="0">
                <a:solidFill>
                  <a:srgbClr val="9BBB59">
                    <a:lumMod val="75000"/>
                  </a:srgbClr>
                </a:solidFill>
              </a:rPr>
              <a:t> </a:t>
            </a:r>
            <a:r>
              <a:rPr lang="fa-IR" sz="2000" b="1" dirty="0">
                <a:solidFill>
                  <a:srgbClr val="9BBB59">
                    <a:lumMod val="75000"/>
                  </a:srgbClr>
                </a:solidFill>
              </a:rPr>
              <a:t>د- مدل شاخص راهنما؛ </a:t>
            </a:r>
            <a:r>
              <a:rPr lang="fa-IR" sz="2000" dirty="0">
                <a:solidFill>
                  <a:srgbClr val="9BBB59">
                    <a:lumMod val="75000"/>
                  </a:srgbClr>
                </a:solidFill>
              </a:rPr>
              <a:t>در اين مدل يك شاخص اصلي به عنوان راهنما تعيين مي شود و پيش بيني ها بر اساس آن انجام مي شود. مثلاً بر اساس شاخص فروش اتومبيل به طور كلي مي توان ميزان مصرف لاستيك اتومبيل را پيش بيني كرد.</a:t>
            </a:r>
            <a:endParaRPr lang="en-US" sz="2000" dirty="0">
              <a:solidFill>
                <a:srgbClr val="9BBB59">
                  <a:lumMod val="75000"/>
                </a:srgbClr>
              </a:solidFill>
            </a:endParaRPr>
          </a:p>
          <a:p>
            <a:pPr algn="just"/>
            <a:r>
              <a:rPr lang="fa-IR" sz="2000" dirty="0">
                <a:solidFill>
                  <a:srgbClr val="9BBB59">
                    <a:lumMod val="75000"/>
                  </a:srgbClr>
                </a:solidFill>
              </a:rPr>
              <a:t> </a:t>
            </a:r>
            <a:endParaRPr lang="en-US" sz="2000" dirty="0">
              <a:solidFill>
                <a:srgbClr val="9BBB59">
                  <a:lumMod val="75000"/>
                </a:srgbClr>
              </a:solidFill>
            </a:endParaRPr>
          </a:p>
          <a:p>
            <a:pPr algn="just"/>
            <a:r>
              <a:rPr lang="fa-IR" sz="2000" b="1" dirty="0">
                <a:solidFill>
                  <a:srgbClr val="9BBB59">
                    <a:lumMod val="75000"/>
                  </a:srgbClr>
                </a:solidFill>
              </a:rPr>
              <a:t>ه- مدت طول عمر؛ </a:t>
            </a:r>
            <a:r>
              <a:rPr lang="fa-IR" sz="2000" dirty="0">
                <a:solidFill>
                  <a:srgbClr val="9BBB59">
                    <a:lumMod val="75000"/>
                  </a:srgbClr>
                </a:solidFill>
              </a:rPr>
              <a:t>اين مدل غالباً براي پيش بيني تقاضا يا فروش محصولات جديد كاربرد دارد. مدل طول عمر روشي براي تجزيه تحليل و پيش بيني نرخ رشد محصولات جديد مي باشد. مرحل پذيرش محصولات جديد به وسيله گروه هاي مختلف در تحليل هاي اين مدل حائز اهميت فراوان مي </a:t>
            </a:r>
            <a:r>
              <a:rPr lang="fa-IR" sz="2000" dirty="0" smtClean="0">
                <a:solidFill>
                  <a:srgbClr val="9BBB59">
                    <a:lumMod val="75000"/>
                  </a:srgbClr>
                </a:solidFill>
              </a:rPr>
              <a:t>باشد. </a:t>
            </a:r>
            <a:r>
              <a:rPr lang="fa-IR" sz="2000" dirty="0">
                <a:solidFill>
                  <a:srgbClr val="9BBB59">
                    <a:lumMod val="75000"/>
                  </a:srgbClr>
                </a:solidFill>
              </a:rPr>
              <a:t>مدل طول عمر بيشتر براي دوره هاي بلند مدت مفيد است و هزينه آن نسبتاً مناسب مي </a:t>
            </a:r>
            <a:r>
              <a:rPr lang="fa-IR" sz="2000" dirty="0" smtClean="0">
                <a:solidFill>
                  <a:srgbClr val="9BBB59">
                    <a:lumMod val="75000"/>
                  </a:srgbClr>
                </a:solidFill>
              </a:rPr>
              <a:t>باشد.</a:t>
            </a:r>
            <a:endParaRPr lang="en-US" sz="2000" dirty="0">
              <a:solidFill>
                <a:srgbClr val="9BBB59">
                  <a:lumMod val="75000"/>
                </a:srgbClr>
              </a:solidFill>
            </a:endParaRPr>
          </a:p>
        </p:txBody>
      </p:sp>
      <p:sp>
        <p:nvSpPr>
          <p:cNvPr id="6" name="Rectangle 5"/>
          <p:cNvSpPr/>
          <p:nvPr/>
        </p:nvSpPr>
        <p:spPr>
          <a:xfrm>
            <a:off x="3672160" y="1405009"/>
            <a:ext cx="6068554" cy="44627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a-IR" b="1" u="sng" dirty="0">
                <a:solidFill>
                  <a:srgbClr val="9BBB59">
                    <a:lumMod val="50000"/>
                  </a:srgbClr>
                </a:solidFill>
              </a:rPr>
              <a:t>3- پيش بيني با روش های سببی (علت و معلولي</a:t>
            </a:r>
            <a:r>
              <a:rPr lang="fa-IR" b="1" u="sng" dirty="0" smtClean="0">
                <a:solidFill>
                  <a:srgbClr val="9BBB59">
                    <a:lumMod val="50000"/>
                  </a:srgbClr>
                </a:solidFill>
              </a:rPr>
              <a:t>) </a:t>
            </a:r>
            <a:r>
              <a:rPr lang="fa-IR" sz="2000" u="sng" dirty="0" smtClean="0">
                <a:solidFill>
                  <a:srgbClr val="9BBB59">
                    <a:lumMod val="50000"/>
                  </a:srgbClr>
                </a:solidFill>
              </a:rPr>
              <a:t>(ادامه)</a:t>
            </a:r>
            <a:endParaRPr lang="en-US" sz="2000" u="sng" dirty="0">
              <a:solidFill>
                <a:srgbClr val="9BBB59">
                  <a:lumMod val="50000"/>
                </a:srgbClr>
              </a:solidFill>
            </a:endParaRPr>
          </a:p>
        </p:txBody>
      </p:sp>
    </p:spTree>
    <p:extLst>
      <p:ext uri="{BB962C8B-B14F-4D97-AF65-F5344CB8AC3E}">
        <p14:creationId xmlns:p14="http://schemas.microsoft.com/office/powerpoint/2010/main" val="2325933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2" name="Rectangle 1"/>
          <p:cNvSpPr/>
          <p:nvPr/>
        </p:nvSpPr>
        <p:spPr>
          <a:xfrm>
            <a:off x="2592040" y="2836538"/>
            <a:ext cx="5485796" cy="646331"/>
          </a:xfrm>
          <a:prstGeom prst="rect">
            <a:avLst/>
          </a:prstGeom>
        </p:spPr>
        <p:txBody>
          <a:bodyPr wrap="none">
            <a:spAutoFit/>
          </a:bodyPr>
          <a:lstStyle/>
          <a:p>
            <a:r>
              <a:rPr lang="fa-IR" sz="36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چشم انداز بازارهای جهانی فولاد</a:t>
            </a:r>
          </a:p>
        </p:txBody>
      </p:sp>
    </p:spTree>
    <p:extLst>
      <p:ext uri="{BB962C8B-B14F-4D97-AF65-F5344CB8AC3E}">
        <p14:creationId xmlns:p14="http://schemas.microsoft.com/office/powerpoint/2010/main" val="278830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6" name="Rectangle 5"/>
          <p:cNvSpPr/>
          <p:nvPr/>
        </p:nvSpPr>
        <p:spPr>
          <a:xfrm>
            <a:off x="6445808" y="1225730"/>
            <a:ext cx="2786340" cy="446276"/>
          </a:xfrm>
          <a:prstGeom prst="rect">
            <a:avLst/>
          </a:prstGeom>
        </p:spPr>
        <p:txBody>
          <a:bodyPr wrap="none">
            <a:spAutoFit/>
          </a:bodyPr>
          <a:lstStyle/>
          <a:p>
            <a:pPr algn="just"/>
            <a:r>
              <a:rPr lang="fa-IR" b="1" u="sng" dirty="0" smtClean="0">
                <a:solidFill>
                  <a:srgbClr val="9BBB59">
                    <a:lumMod val="50000"/>
                  </a:srgbClr>
                </a:solidFill>
                <a:cs typeface="B Zar" panose="00000400000000000000" pitchFamily="2" charset="-78"/>
              </a:rPr>
              <a:t>4- روش های شبیه سازی</a:t>
            </a:r>
            <a:endParaRPr lang="en-US" sz="2000" u="sng" dirty="0">
              <a:solidFill>
                <a:srgbClr val="9BBB59">
                  <a:lumMod val="50000"/>
                </a:srgbClr>
              </a:solidFill>
              <a:cs typeface="B Zar" panose="00000400000000000000" pitchFamily="2" charset="-78"/>
            </a:endParaRPr>
          </a:p>
        </p:txBody>
      </p:sp>
      <p:sp>
        <p:nvSpPr>
          <p:cNvPr id="9" name="Rectangle 2"/>
          <p:cNvSpPr>
            <a:spLocks noChangeArrowheads="1"/>
          </p:cNvSpPr>
          <p:nvPr/>
        </p:nvSpPr>
        <p:spPr bwMode="auto">
          <a:xfrm>
            <a:off x="935856" y="1762669"/>
            <a:ext cx="8296292" cy="53245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hangingPunct="0">
              <a:defRPr>
                <a:solidFill>
                  <a:schemeClr val="tx1"/>
                </a:solidFill>
                <a:latin typeface="Arial" panose="020B0604020202020204" pitchFamily="34" charset="0"/>
              </a:defRPr>
            </a:lvl1pPr>
            <a:lvl2pPr marL="457200" algn="l" rtl="0" eaLnBrk="0" hangingPunct="0">
              <a:defRPr>
                <a:solidFill>
                  <a:schemeClr val="tx1"/>
                </a:solidFill>
                <a:latin typeface="Arial" panose="020B0604020202020204" pitchFamily="34" charset="0"/>
              </a:defRPr>
            </a:lvl2pPr>
            <a:lvl3pPr marL="914400" algn="l" rtl="0" eaLnBrk="0" hangingPunct="0">
              <a:defRPr>
                <a:solidFill>
                  <a:schemeClr val="tx1"/>
                </a:solidFill>
                <a:latin typeface="Arial" panose="020B0604020202020204" pitchFamily="34" charset="0"/>
              </a:defRPr>
            </a:lvl3pPr>
            <a:lvl4pPr marL="1371600" algn="l" rtl="0" eaLnBrk="0" hangingPunct="0">
              <a:defRPr>
                <a:solidFill>
                  <a:schemeClr val="tx1"/>
                </a:solidFill>
                <a:latin typeface="Arial" panose="020B0604020202020204" pitchFamily="34" charset="0"/>
              </a:defRPr>
            </a:lvl4pPr>
            <a:lvl5pPr marL="1828800" algn="l" rtl="0" eaLnBrk="0" hangingPunct="0">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lvl="0" algn="just" rtl="1"/>
            <a:r>
              <a:rPr kumimoji="0" lang="fa-IR" altLang="fa-IR" sz="2000" b="1" i="0" u="none" strike="noStrike" cap="none" normalizeH="0" baseline="0" dirty="0" smtClean="0">
                <a:ln>
                  <a:noFill/>
                </a:ln>
                <a:solidFill>
                  <a:schemeClr val="accent3">
                    <a:lumMod val="75000"/>
                  </a:schemeClr>
                </a:solidFill>
                <a:effectLst/>
                <a:latin typeface="iransans"/>
                <a:cs typeface="B Zar" panose="00000400000000000000" pitchFamily="2" charset="-78"/>
              </a:rPr>
              <a:t>الف- </a:t>
            </a:r>
            <a:r>
              <a:rPr lang="ar-SA" altLang="fa-IR" sz="2000" b="1" dirty="0">
                <a:solidFill>
                  <a:schemeClr val="accent3">
                    <a:lumMod val="75000"/>
                  </a:schemeClr>
                </a:solidFill>
                <a:latin typeface="iransans"/>
                <a:cs typeface="B Zar" panose="00000400000000000000" pitchFamily="2" charset="-78"/>
              </a:rPr>
              <a:t>شبکه </a:t>
            </a:r>
            <a:r>
              <a:rPr lang="ar-SA" altLang="fa-IR" sz="2000" b="1" dirty="0" smtClean="0">
                <a:solidFill>
                  <a:schemeClr val="accent3">
                    <a:lumMod val="75000"/>
                  </a:schemeClr>
                </a:solidFill>
                <a:latin typeface="iransans"/>
                <a:cs typeface="B Zar" panose="00000400000000000000" pitchFamily="2" charset="-78"/>
              </a:rPr>
              <a:t>عصبی</a:t>
            </a:r>
            <a:r>
              <a:rPr lang="fa-IR" altLang="fa-IR" sz="2000" b="1" dirty="0" smtClean="0">
                <a:solidFill>
                  <a:schemeClr val="accent3">
                    <a:lumMod val="75000"/>
                  </a:schemeClr>
                </a:solidFill>
                <a:latin typeface="iransans"/>
                <a:cs typeface="B Zar" panose="00000400000000000000" pitchFamily="2" charset="-78"/>
              </a:rPr>
              <a:t>: </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ی</a:t>
            </a:r>
            <a:r>
              <a:rPr kumimoji="0" lang="ar-SA"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ک</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ar-SA"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شبکه عصبی مصنوعی</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(Artificial Neural Network – ANN) </a:t>
            </a:r>
            <a:r>
              <a:rPr kumimoji="0" lang="ar-SA"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ایده ای برای پردازش اطلاعات است که از</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ar-SA"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سیستم عصبی زیستی</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ar-SA"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الهام گرفته و مانند مغز به پردازش اطلاعات می‌پردازد</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ar-SA"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عنصر کلیدی این ایده، ساختار جدید سیستم پردازش اطلاعات است. این سیستم از شمار زیادی عناصر پردازشی فوق العاده بهم پیوسته به نام</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ar-SA"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نورون‌ها</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(neurons) </a:t>
            </a:r>
            <a:r>
              <a:rPr kumimoji="0" lang="ar-SA"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تشکیل شده که برای حل یک مسئله با هم هماهنگ عمل می‌کنند</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a:t>
            </a:r>
            <a:endParaRPr kumimoji="0" lang="fa-IR" altLang="fa-IR" sz="2000" i="0" u="none" strike="noStrike" cap="none" normalizeH="0" baseline="0" dirty="0" smtClean="0">
              <a:ln>
                <a:noFill/>
              </a:ln>
              <a:solidFill>
                <a:schemeClr val="accent3">
                  <a:lumMod val="75000"/>
                </a:schemeClr>
              </a:solidFill>
              <a:effectLst/>
              <a:cs typeface="B Zar"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شبکه‌های عصبی مصنوعی نیز مانند انسان‌ها با مثال یاد می گیرند و یک شبکه عصبی برای انجام وظیفه‌های مشخص مانند شناسایی الگوها و دسته بندی اطلاعات، در طول یک پروسه یاد گیری تنظیم می‌شود. در سیستم‌های زیستی، یاد گیری با تنظیماتی در اتصالات</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lang="ar-SA" altLang="fa-IR" sz="2000" dirty="0">
                <a:solidFill>
                  <a:schemeClr val="accent3">
                    <a:lumMod val="75000"/>
                  </a:schemeClr>
                </a:solidFill>
                <a:latin typeface="iransans"/>
                <a:cs typeface="B Zar" panose="00000400000000000000" pitchFamily="2" charset="-78"/>
                <a:hlinkClick r:id="rId4"/>
              </a:rPr>
              <a:t>سیناپسی</a:t>
            </a:r>
            <a:r>
              <a:rPr lang="fa-IR" altLang="fa-IR" sz="2000" dirty="0">
                <a:solidFill>
                  <a:schemeClr val="accent3">
                    <a:lumMod val="75000"/>
                  </a:schemeClr>
                </a:solidFill>
                <a:latin typeface="iransans"/>
                <a:cs typeface="B Zar" panose="00000400000000000000" pitchFamily="2" charset="-78"/>
              </a:rPr>
              <a:t> </a:t>
            </a:r>
            <a:r>
              <a:rPr kumimoji="0" lang="ar-SA"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که بین اعصاب قرار دارد همراه است</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ar-SA"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از این روش در شبکه‌های عصبی نیز استفاده می‌شود</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a:t>
            </a:r>
          </a:p>
          <a:p>
            <a:pPr marL="0" marR="0" lvl="0" indent="0" algn="just" defTabSz="914400" rtl="1" eaLnBrk="0" fontAlgn="base" latinLnBrk="0" hangingPunct="0">
              <a:lnSpc>
                <a:spcPct val="100000"/>
              </a:lnSpc>
              <a:spcBef>
                <a:spcPct val="0"/>
              </a:spcBef>
              <a:spcAft>
                <a:spcPct val="0"/>
              </a:spcAft>
              <a:buClrTx/>
              <a:buSzTx/>
              <a:buFontTx/>
              <a:buNone/>
              <a:tabLst/>
            </a:pPr>
            <a:endParaRPr kumimoji="0" lang="fa-IR" altLang="fa-IR" sz="2000" i="0" u="none" strike="noStrike" cap="none" normalizeH="0" baseline="0" dirty="0" smtClean="0">
              <a:ln>
                <a:noFill/>
              </a:ln>
              <a:solidFill>
                <a:schemeClr val="accent3">
                  <a:lumMod val="75000"/>
                </a:schemeClr>
              </a:solidFill>
              <a:effectLst/>
              <a:cs typeface="B Zar"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a-IR" sz="2000" i="0" u="none" strike="noStrike" cap="none" normalizeH="0" baseline="0" dirty="0" smtClean="0">
                <a:ln>
                  <a:noFill/>
                </a:ln>
                <a:solidFill>
                  <a:schemeClr val="accent3">
                    <a:lumMod val="75000"/>
                  </a:schemeClr>
                </a:solidFill>
                <a:effectLst/>
                <a:cs typeface="B Zar" panose="00000400000000000000" pitchFamily="2" charset="-78"/>
              </a:rPr>
              <a:t>شبکه های عصبی مصنوعی</a:t>
            </a:r>
            <a:r>
              <a:rPr kumimoji="0" lang="fa-IR" altLang="fa-IR" sz="2000" i="0" u="none" strike="noStrike" cap="none" normalizeH="0" baseline="0" dirty="0" smtClean="0">
                <a:ln>
                  <a:noFill/>
                </a:ln>
                <a:solidFill>
                  <a:schemeClr val="accent3">
                    <a:lumMod val="75000"/>
                  </a:schemeClr>
                </a:solidFill>
                <a:effectLst/>
                <a:cs typeface="B Zar" panose="00000400000000000000" pitchFamily="2" charset="-78"/>
              </a:rPr>
              <a:t> (ANN) </a:t>
            </a:r>
            <a:r>
              <a:rPr kumimoji="0" lang="ar-SA" altLang="fa-IR" sz="2000" i="0" u="none" strike="noStrike" cap="none" normalizeH="0" baseline="0" dirty="0" smtClean="0">
                <a:ln>
                  <a:noFill/>
                </a:ln>
                <a:solidFill>
                  <a:schemeClr val="accent3">
                    <a:lumMod val="75000"/>
                  </a:schemeClr>
                </a:solidFill>
                <a:effectLst/>
                <a:cs typeface="B Zar" panose="00000400000000000000" pitchFamily="2" charset="-78"/>
              </a:rPr>
              <a:t>که به اختصار به آن شبکه عصبی نیز گفته می‌شود، نوع خاصی از مدل یادگیری است که</a:t>
            </a:r>
            <a:r>
              <a:rPr kumimoji="0" lang="fa-IR" altLang="fa-IR" sz="2000" i="0" u="none" strike="noStrike" cap="none" normalizeH="0" baseline="0" dirty="0" smtClean="0">
                <a:ln>
                  <a:noFill/>
                </a:ln>
                <a:solidFill>
                  <a:schemeClr val="accent3">
                    <a:lumMod val="75000"/>
                  </a:schemeClr>
                </a:solidFill>
                <a:effectLst/>
                <a:cs typeface="B Zar" panose="00000400000000000000" pitchFamily="2" charset="-78"/>
              </a:rPr>
              <a:t> </a:t>
            </a:r>
            <a:r>
              <a:rPr kumimoji="0" lang="ar-SA" altLang="fa-IR" sz="2000" i="0" u="none" strike="noStrike" cap="none" normalizeH="0" baseline="0" dirty="0" smtClean="0">
                <a:ln>
                  <a:noFill/>
                </a:ln>
                <a:solidFill>
                  <a:schemeClr val="accent3">
                    <a:lumMod val="75000"/>
                  </a:schemeClr>
                </a:solidFill>
                <a:effectLst/>
                <a:cs typeface="B Zar" panose="00000400000000000000" pitchFamily="2" charset="-78"/>
              </a:rPr>
              <a:t>روش کارکرد سیناپس‌ها در مغز انسان</a:t>
            </a:r>
            <a:r>
              <a:rPr kumimoji="0" lang="fa-IR" altLang="fa-IR" sz="2000" i="0" u="none" strike="noStrike" cap="none" normalizeH="0" baseline="0" dirty="0" smtClean="0">
                <a:ln>
                  <a:noFill/>
                </a:ln>
                <a:solidFill>
                  <a:schemeClr val="accent3">
                    <a:lumMod val="75000"/>
                  </a:schemeClr>
                </a:solidFill>
                <a:effectLst/>
                <a:cs typeface="B Zar" panose="00000400000000000000" pitchFamily="2" charset="-78"/>
              </a:rPr>
              <a:t> </a:t>
            </a:r>
            <a:r>
              <a:rPr kumimoji="0" lang="ar-SA" altLang="fa-IR" sz="2000" i="0" u="none" strike="noStrike" cap="none" normalizeH="0" baseline="0" dirty="0" smtClean="0">
                <a:ln>
                  <a:noFill/>
                </a:ln>
                <a:solidFill>
                  <a:schemeClr val="accent3">
                    <a:lumMod val="75000"/>
                  </a:schemeClr>
                </a:solidFill>
                <a:effectLst/>
                <a:cs typeface="B Zar" panose="00000400000000000000" pitchFamily="2" charset="-78"/>
              </a:rPr>
              <a:t>را تقلید می‌کند</a:t>
            </a:r>
            <a:r>
              <a:rPr kumimoji="0" lang="fa-IR" altLang="fa-IR" sz="2000" i="0" u="none" strike="noStrike" cap="none" normalizeH="0" baseline="0" dirty="0" smtClean="0">
                <a:ln>
                  <a:noFill/>
                </a:ln>
                <a:solidFill>
                  <a:schemeClr val="accent3">
                    <a:lumMod val="75000"/>
                  </a:schemeClr>
                </a:solidFill>
                <a:effectLst/>
                <a:cs typeface="B Zar" panose="00000400000000000000" pitchFamily="2" charset="-78"/>
              </a:rPr>
              <a:t>.</a:t>
            </a:r>
            <a:endParaRPr lang="fa-IR" altLang="fa-IR" sz="2000" dirty="0">
              <a:solidFill>
                <a:schemeClr val="accent3">
                  <a:lumMod val="75000"/>
                </a:schemeClr>
              </a:solidFill>
              <a:latin typeface="iransans"/>
              <a:cs typeface="B Zar"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fa-IR" altLang="fa-IR" sz="2000" i="0" u="none" strike="noStrike" cap="none" normalizeH="0" baseline="0" dirty="0" smtClean="0">
              <a:ln>
                <a:noFill/>
              </a:ln>
              <a:solidFill>
                <a:schemeClr val="accent3">
                  <a:lumMod val="75000"/>
                </a:schemeClr>
              </a:solidFill>
              <a:effectLst/>
              <a:cs typeface="B Zar"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شبکه</a:t>
            </a:r>
            <a:r>
              <a:rPr kumimoji="0" lang="en-US"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های عصبی مصنوعی با پردازش داده‌های تجربی، دانش یا قانون نهفته در ورای</a:t>
            </a:r>
            <a:r>
              <a:rPr kumimoji="0" lang="en-US"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داده‌ها را به</a:t>
            </a:r>
            <a:r>
              <a:rPr kumimoji="0" lang="en-US"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ساختار شبکه</a:t>
            </a:r>
            <a:r>
              <a:rPr kumimoji="0" lang="en-US"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منتقل می‌کند که به این عمل</a:t>
            </a:r>
            <a:r>
              <a:rPr kumimoji="0" lang="en-US"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یادگیری</a:t>
            </a:r>
            <a:r>
              <a:rPr kumimoji="0" lang="en-US"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می‌گویند. اصولاً</a:t>
            </a:r>
            <a:r>
              <a:rPr kumimoji="0" lang="en-US"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توانایی یادگیری مهمترین ویژگی یک</a:t>
            </a:r>
            <a:r>
              <a:rPr kumimoji="0" lang="en-US"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سیستم هوشمند</a:t>
            </a:r>
            <a:r>
              <a:rPr kumimoji="0" lang="en-US"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است. سیستمی که</a:t>
            </a:r>
            <a:r>
              <a:rPr kumimoji="0" lang="en-US"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قابلیت یادگیری</a:t>
            </a:r>
            <a:r>
              <a:rPr kumimoji="0" lang="en-US"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داشته باشد</a:t>
            </a:r>
            <a:r>
              <a:rPr kumimoji="0" lang="en-US"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منعطف تر است وساده تر برنامه‌ریزی می‌شود، بنابراین بهتر می‌تواند در مورد مسایل و</a:t>
            </a:r>
            <a:r>
              <a:rPr kumimoji="0" lang="en-US"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 </a:t>
            </a:r>
            <a:r>
              <a:rPr kumimoji="0" lang="fa-IR"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معادلات جدید پاسخگو باشد</a:t>
            </a:r>
            <a:r>
              <a:rPr kumimoji="0" lang="en-US" altLang="fa-IR" sz="2000" i="0" u="none" strike="noStrike" cap="none" normalizeH="0" baseline="0" dirty="0" smtClean="0">
                <a:ln>
                  <a:noFill/>
                </a:ln>
                <a:solidFill>
                  <a:schemeClr val="accent3">
                    <a:lumMod val="75000"/>
                  </a:schemeClr>
                </a:solidFill>
                <a:effectLst/>
                <a:latin typeface="iransans"/>
                <a:cs typeface="B Zar" panose="00000400000000000000" pitchFamily="2" charset="-78"/>
              </a:rPr>
              <a:t>.</a:t>
            </a:r>
            <a:endParaRPr kumimoji="0" lang="en-US" altLang="fa-IR" sz="2000" i="0" u="none" strike="noStrike" cap="none" normalizeH="0" baseline="0" dirty="0" smtClean="0">
              <a:ln>
                <a:noFill/>
              </a:ln>
              <a:solidFill>
                <a:schemeClr val="accent3">
                  <a:lumMod val="75000"/>
                </a:schemeClr>
              </a:solidFill>
              <a:effectLst/>
              <a:cs typeface="B Zar" panose="00000400000000000000" pitchFamily="2" charset="-78"/>
            </a:endParaRPr>
          </a:p>
        </p:txBody>
      </p:sp>
    </p:spTree>
    <p:extLst>
      <p:ext uri="{BB962C8B-B14F-4D97-AF65-F5344CB8AC3E}">
        <p14:creationId xmlns:p14="http://schemas.microsoft.com/office/powerpoint/2010/main" val="1284617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2" name="Rectangle 1"/>
          <p:cNvSpPr/>
          <p:nvPr/>
        </p:nvSpPr>
        <p:spPr>
          <a:xfrm>
            <a:off x="935856" y="3240410"/>
            <a:ext cx="7343899" cy="707886"/>
          </a:xfrm>
          <a:prstGeom prst="rect">
            <a:avLst/>
          </a:prstGeom>
        </p:spPr>
        <p:txBody>
          <a:bodyPr wrap="square">
            <a:spAutoFit/>
          </a:bodyPr>
          <a:lstStyle/>
          <a:p>
            <a:r>
              <a:rPr lang="fa-IR" sz="40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مدل همبستگی قیمت نفت خام - </a:t>
            </a:r>
            <a:r>
              <a:rPr lang="fa-IR" sz="40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فولاد</a:t>
            </a:r>
            <a:endParaRPr lang="fa-IR" sz="40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41358535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pic>
        <p:nvPicPr>
          <p:cNvPr id="6"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08233" y="1300532"/>
            <a:ext cx="4831923" cy="2699575"/>
          </a:xfrm>
          <a:prstGeom prst="rect">
            <a:avLst/>
          </a:prstGeom>
          <a:solidFill>
            <a:srgbClr val="D6DFE6"/>
          </a:solidFill>
          <a:ln w="12700">
            <a:solidFill>
              <a:srgbClr val="587993"/>
            </a:solidFill>
            <a:miter lim="800000"/>
            <a:headEnd/>
            <a:tailEnd/>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4966" y="4103043"/>
            <a:ext cx="4819299" cy="2699575"/>
          </a:xfrm>
          <a:prstGeom prst="rect">
            <a:avLst/>
          </a:prstGeom>
          <a:solidFill>
            <a:srgbClr val="D6DFE6"/>
          </a:solidFill>
          <a:ln w="12700">
            <a:solidFill>
              <a:srgbClr val="587993"/>
            </a:solidFill>
            <a:miter lim="800000"/>
            <a:headEnd/>
            <a:tailEnd/>
          </a:ln>
        </p:spPr>
      </p:pic>
      <p:sp>
        <p:nvSpPr>
          <p:cNvPr id="8" name="Rectangle 7"/>
          <p:cNvSpPr/>
          <p:nvPr/>
        </p:nvSpPr>
        <p:spPr>
          <a:xfrm>
            <a:off x="400605" y="1332526"/>
            <a:ext cx="4614361" cy="2246415"/>
          </a:xfrm>
          <a:prstGeom prst="rect">
            <a:avLst/>
          </a:prstGeom>
        </p:spPr>
        <p:txBody>
          <a:bodyPr wrap="square">
            <a:spAutoFit/>
          </a:bodyPr>
          <a:lstStyle/>
          <a:p>
            <a:pPr algn="l" rtl="0"/>
            <a:r>
              <a:rPr lang="en-US" sz="2000" b="1" dirty="0">
                <a:solidFill>
                  <a:srgbClr val="000000"/>
                </a:solidFill>
                <a:latin typeface="Times New Roman" panose="02020603050405020304" pitchFamily="18" charset="0"/>
              </a:rPr>
              <a:t>A Study of the Dynamic Relationship between Crude Oil Price and the Steel Price Index</a:t>
            </a:r>
          </a:p>
          <a:p>
            <a:pPr algn="l" rtl="0"/>
            <a:r>
              <a:rPr lang="en-US" sz="2000" b="1" dirty="0">
                <a:solidFill>
                  <a:srgbClr val="000000"/>
                </a:solidFill>
                <a:latin typeface="Times New Roman" panose="02020603050405020304" pitchFamily="18" charset="0"/>
              </a:rPr>
              <a:t>-----------------------------------------</a:t>
            </a:r>
          </a:p>
          <a:p>
            <a:pPr algn="l" rtl="0"/>
            <a:r>
              <a:rPr lang="en-US" sz="2000" b="1" dirty="0">
                <a:solidFill>
                  <a:srgbClr val="000000"/>
                </a:solidFill>
                <a:latin typeface="Times New Roman" panose="02020603050405020304" pitchFamily="18" charset="0"/>
              </a:rPr>
              <a:t>Ming-Tao </a:t>
            </a:r>
            <a:r>
              <a:rPr lang="en-US" sz="2000" b="1" dirty="0" err="1">
                <a:solidFill>
                  <a:srgbClr val="000000"/>
                </a:solidFill>
                <a:latin typeface="Times New Roman" panose="02020603050405020304" pitchFamily="18" charset="0"/>
              </a:rPr>
              <a:t>Chou,Ya</a:t>
            </a:r>
            <a:r>
              <a:rPr lang="en-US" sz="2000" b="1" dirty="0">
                <a:solidFill>
                  <a:srgbClr val="000000"/>
                </a:solidFill>
                <a:latin typeface="Times New Roman" panose="02020603050405020304" pitchFamily="18" charset="0"/>
              </a:rPr>
              <a:t>-Ling Yang and Su-</a:t>
            </a:r>
            <a:r>
              <a:rPr lang="en-US" sz="2000" b="1" dirty="0" err="1">
                <a:solidFill>
                  <a:srgbClr val="000000"/>
                </a:solidFill>
                <a:latin typeface="Times New Roman" panose="02020603050405020304" pitchFamily="18" charset="0"/>
              </a:rPr>
              <a:t>Chiung</a:t>
            </a:r>
            <a:r>
              <a:rPr lang="en-US" sz="2000" b="1" dirty="0">
                <a:solidFill>
                  <a:srgbClr val="000000"/>
                </a:solidFill>
                <a:latin typeface="Times New Roman" panose="02020603050405020304" pitchFamily="18" charset="0"/>
              </a:rPr>
              <a:t> Chang, Review of Economics &amp; Finance, 2012</a:t>
            </a:r>
          </a:p>
        </p:txBody>
      </p:sp>
    </p:spTree>
    <p:extLst>
      <p:ext uri="{BB962C8B-B14F-4D97-AF65-F5344CB8AC3E}">
        <p14:creationId xmlns:p14="http://schemas.microsoft.com/office/powerpoint/2010/main" val="1566247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6" name="TextBox 5"/>
          <p:cNvSpPr txBox="1"/>
          <p:nvPr/>
        </p:nvSpPr>
        <p:spPr>
          <a:xfrm>
            <a:off x="719832" y="1800250"/>
            <a:ext cx="8756082" cy="4339650"/>
          </a:xfrm>
          <a:prstGeom prst="rect">
            <a:avLst/>
          </a:prstGeom>
          <a:noFill/>
        </p:spPr>
        <p:txBody>
          <a:bodyPr wrap="square" rtlCol="1">
            <a:spAutoFit/>
          </a:bodyPr>
          <a:lstStyle/>
          <a:p>
            <a:pPr algn="just">
              <a:lnSpc>
                <a:spcPct val="150000"/>
              </a:lnSpc>
            </a:pPr>
            <a:r>
              <a:rPr lang="fa-IR" b="1" dirty="0" smtClean="0">
                <a:solidFill>
                  <a:srgbClr val="00B050"/>
                </a:solidFill>
                <a:cs typeface="B Nazanin" panose="00000400000000000000" pitchFamily="2" charset="-78"/>
              </a:rPr>
              <a:t>مطالعه پیش رو برای کشف رابطه بین قیمت نفت و قیمت </a:t>
            </a:r>
            <a:r>
              <a:rPr lang="fa-IR" b="1" dirty="0" err="1" smtClean="0">
                <a:solidFill>
                  <a:srgbClr val="00B050"/>
                </a:solidFill>
                <a:cs typeface="B Nazanin" panose="00000400000000000000" pitchFamily="2" charset="-78"/>
              </a:rPr>
              <a:t>بیلت</a:t>
            </a:r>
            <a:r>
              <a:rPr lang="fa-IR" b="1" dirty="0" smtClean="0">
                <a:solidFill>
                  <a:srgbClr val="00B050"/>
                </a:solidFill>
                <a:cs typeface="B Nazanin" panose="00000400000000000000" pitchFamily="2" charset="-78"/>
              </a:rPr>
              <a:t> انجام پذیرفته است.</a:t>
            </a:r>
          </a:p>
          <a:p>
            <a:pPr algn="just">
              <a:lnSpc>
                <a:spcPct val="150000"/>
              </a:lnSpc>
            </a:pPr>
            <a:r>
              <a:rPr lang="fa-IR" b="1" dirty="0" smtClean="0">
                <a:solidFill>
                  <a:srgbClr val="00B050"/>
                </a:solidFill>
                <a:cs typeface="B Nazanin" panose="00000400000000000000" pitchFamily="2" charset="-78"/>
              </a:rPr>
              <a:t>داده های  ورودی قیمت نفت و </a:t>
            </a:r>
            <a:r>
              <a:rPr lang="fa-IR" b="1" dirty="0" err="1" smtClean="0">
                <a:solidFill>
                  <a:srgbClr val="00B050"/>
                </a:solidFill>
                <a:cs typeface="B Nazanin" panose="00000400000000000000" pitchFamily="2" charset="-78"/>
              </a:rPr>
              <a:t>بیلت</a:t>
            </a:r>
            <a:r>
              <a:rPr lang="fa-IR" b="1" dirty="0" smtClean="0">
                <a:solidFill>
                  <a:srgbClr val="00B050"/>
                </a:solidFill>
                <a:cs typeface="B Nazanin" panose="00000400000000000000" pitchFamily="2" charset="-78"/>
              </a:rPr>
              <a:t> مربوط به دوره های زمانی ژانویه 2012 تا مارس 2018 </a:t>
            </a:r>
            <a:r>
              <a:rPr lang="fa-IR" b="1" dirty="0" err="1" smtClean="0">
                <a:solidFill>
                  <a:srgbClr val="00B050"/>
                </a:solidFill>
                <a:cs typeface="B Nazanin" panose="00000400000000000000" pitchFamily="2" charset="-78"/>
              </a:rPr>
              <a:t>بصورت</a:t>
            </a:r>
            <a:r>
              <a:rPr lang="fa-IR" b="1" dirty="0" smtClean="0">
                <a:solidFill>
                  <a:srgbClr val="00B050"/>
                </a:solidFill>
                <a:cs typeface="B Nazanin" panose="00000400000000000000" pitchFamily="2" charset="-78"/>
              </a:rPr>
              <a:t> ماهیانه می باشند. </a:t>
            </a:r>
            <a:r>
              <a:rPr lang="fa-IR" b="1" dirty="0" smtClean="0">
                <a:solidFill>
                  <a:srgbClr val="FF0000"/>
                </a:solidFill>
                <a:cs typeface="B Nazanin" panose="00000400000000000000" pitchFamily="2" charset="-78"/>
              </a:rPr>
              <a:t>قیمت </a:t>
            </a:r>
            <a:r>
              <a:rPr lang="fa-IR" b="1" dirty="0" err="1" smtClean="0">
                <a:solidFill>
                  <a:srgbClr val="FF0000"/>
                </a:solidFill>
                <a:cs typeface="B Nazanin" panose="00000400000000000000" pitchFamily="2" charset="-78"/>
              </a:rPr>
              <a:t>بیلت</a:t>
            </a:r>
            <a:r>
              <a:rPr lang="fa-IR" b="1" dirty="0" smtClean="0">
                <a:solidFill>
                  <a:srgbClr val="FF0000"/>
                </a:solidFill>
                <a:cs typeface="B Nazanin" panose="00000400000000000000" pitchFamily="2" charset="-78"/>
              </a:rPr>
              <a:t> </a:t>
            </a:r>
            <a:r>
              <a:rPr lang="fa-IR" b="1" dirty="0" err="1" smtClean="0">
                <a:solidFill>
                  <a:srgbClr val="FF0000"/>
                </a:solidFill>
                <a:cs typeface="B Nazanin" panose="00000400000000000000" pitchFamily="2" charset="-78"/>
              </a:rPr>
              <a:t>اکراین</a:t>
            </a:r>
            <a:r>
              <a:rPr lang="fa-IR" b="1" dirty="0" smtClean="0">
                <a:solidFill>
                  <a:srgbClr val="FF0000"/>
                </a:solidFill>
                <a:cs typeface="B Nazanin" panose="00000400000000000000" pitchFamily="2" charset="-78"/>
              </a:rPr>
              <a:t> </a:t>
            </a:r>
            <a:r>
              <a:rPr lang="fa-IR" b="1" dirty="0" smtClean="0">
                <a:solidFill>
                  <a:srgbClr val="00B050"/>
                </a:solidFill>
                <a:cs typeface="B Nazanin" panose="00000400000000000000" pitchFamily="2" charset="-78"/>
              </a:rPr>
              <a:t>به </a:t>
            </a:r>
            <a:r>
              <a:rPr lang="fa-IR" b="1" dirty="0" err="1" smtClean="0">
                <a:solidFill>
                  <a:srgbClr val="00B050"/>
                </a:solidFill>
                <a:cs typeface="B Nazanin" panose="00000400000000000000" pitchFamily="2" charset="-78"/>
              </a:rPr>
              <a:t>ازای</a:t>
            </a:r>
            <a:r>
              <a:rPr lang="fa-IR" b="1" dirty="0" smtClean="0">
                <a:solidFill>
                  <a:srgbClr val="00B050"/>
                </a:solidFill>
                <a:cs typeface="B Nazanin" panose="00000400000000000000" pitchFamily="2" charset="-78"/>
              </a:rPr>
              <a:t> هر  تن و </a:t>
            </a:r>
            <a:r>
              <a:rPr lang="fa-IR" b="1" dirty="0" smtClean="0">
                <a:solidFill>
                  <a:srgbClr val="FF0000"/>
                </a:solidFill>
                <a:cs typeface="B Nazanin" panose="00000400000000000000" pitchFamily="2" charset="-78"/>
              </a:rPr>
              <a:t>قیمت نفت </a:t>
            </a:r>
            <a:r>
              <a:rPr lang="fa-IR" b="1" dirty="0" err="1" smtClean="0">
                <a:solidFill>
                  <a:srgbClr val="FF0000"/>
                </a:solidFill>
                <a:cs typeface="B Nazanin" panose="00000400000000000000" pitchFamily="2" charset="-78"/>
              </a:rPr>
              <a:t>برنت</a:t>
            </a:r>
            <a:r>
              <a:rPr lang="fa-IR" b="1" dirty="0" smtClean="0">
                <a:solidFill>
                  <a:srgbClr val="00B050"/>
                </a:solidFill>
                <a:cs typeface="B Nazanin" panose="00000400000000000000" pitchFamily="2" charset="-78"/>
              </a:rPr>
              <a:t> بازای هر  بشکه مورد مطالعه قرار گرفته </a:t>
            </a:r>
            <a:r>
              <a:rPr lang="fa-IR" b="1" dirty="0" err="1" smtClean="0">
                <a:solidFill>
                  <a:srgbClr val="00B050"/>
                </a:solidFill>
                <a:cs typeface="B Nazanin" panose="00000400000000000000" pitchFamily="2" charset="-78"/>
              </a:rPr>
              <a:t>اند</a:t>
            </a:r>
            <a:r>
              <a:rPr lang="fa-IR" b="1" dirty="0" smtClean="0">
                <a:solidFill>
                  <a:srgbClr val="00B050"/>
                </a:solidFill>
                <a:cs typeface="B Nazanin" panose="00000400000000000000" pitchFamily="2" charset="-78"/>
              </a:rPr>
              <a:t>.</a:t>
            </a:r>
          </a:p>
          <a:p>
            <a:pPr algn="just">
              <a:lnSpc>
                <a:spcPct val="150000"/>
              </a:lnSpc>
            </a:pPr>
            <a:r>
              <a:rPr lang="fa-IR" b="1" dirty="0" smtClean="0">
                <a:solidFill>
                  <a:srgbClr val="00B050"/>
                </a:solidFill>
                <a:cs typeface="B Nazanin" panose="00000400000000000000" pitchFamily="2" charset="-78"/>
              </a:rPr>
              <a:t>برای کشف رابطه بین این دو ، قیمت نفت به عنوان متغیر مستقل و قیمت </a:t>
            </a:r>
            <a:r>
              <a:rPr lang="fa-IR" b="1" dirty="0" err="1" smtClean="0">
                <a:solidFill>
                  <a:srgbClr val="00B050"/>
                </a:solidFill>
                <a:cs typeface="B Nazanin" panose="00000400000000000000" pitchFamily="2" charset="-78"/>
              </a:rPr>
              <a:t>بیلت</a:t>
            </a:r>
            <a:r>
              <a:rPr lang="fa-IR" b="1" dirty="0" smtClean="0">
                <a:solidFill>
                  <a:srgbClr val="00B050"/>
                </a:solidFill>
                <a:cs typeface="B Nazanin" panose="00000400000000000000" pitchFamily="2" charset="-78"/>
              </a:rPr>
              <a:t> به عنوان متغیر  وابسته  در نظر گرفته شده </a:t>
            </a:r>
            <a:r>
              <a:rPr lang="fa-IR" b="1" dirty="0" err="1" smtClean="0">
                <a:solidFill>
                  <a:srgbClr val="00B050"/>
                </a:solidFill>
                <a:cs typeface="B Nazanin" panose="00000400000000000000" pitchFamily="2" charset="-78"/>
              </a:rPr>
              <a:t>اند</a:t>
            </a:r>
            <a:r>
              <a:rPr lang="fa-IR" b="1" dirty="0" smtClean="0">
                <a:solidFill>
                  <a:srgbClr val="00B050"/>
                </a:solidFill>
                <a:cs typeface="B Nazanin" panose="00000400000000000000" pitchFamily="2" charset="-78"/>
              </a:rPr>
              <a:t>. توابع </a:t>
            </a:r>
            <a:r>
              <a:rPr lang="fa-IR" b="1" dirty="0" err="1" smtClean="0">
                <a:solidFill>
                  <a:srgbClr val="00B050"/>
                </a:solidFill>
                <a:cs typeface="B Nazanin" panose="00000400000000000000" pitchFamily="2" charset="-78"/>
              </a:rPr>
              <a:t>رگرسیون</a:t>
            </a:r>
            <a:r>
              <a:rPr lang="fa-IR" b="1" dirty="0" smtClean="0">
                <a:solidFill>
                  <a:srgbClr val="00B050"/>
                </a:solidFill>
                <a:cs typeface="B Nazanin" panose="00000400000000000000" pitchFamily="2" charset="-78"/>
              </a:rPr>
              <a:t> از جمله </a:t>
            </a:r>
            <a:r>
              <a:rPr lang="fa-IR" b="1" dirty="0" err="1" smtClean="0">
                <a:solidFill>
                  <a:srgbClr val="00B050"/>
                </a:solidFill>
                <a:cs typeface="B Nazanin" panose="00000400000000000000" pitchFamily="2" charset="-78"/>
              </a:rPr>
              <a:t>رگرسیون</a:t>
            </a:r>
            <a:r>
              <a:rPr lang="fa-IR" b="1" dirty="0" smtClean="0">
                <a:solidFill>
                  <a:srgbClr val="00B050"/>
                </a:solidFill>
                <a:cs typeface="B Nazanin" panose="00000400000000000000" pitchFamily="2" charset="-78"/>
              </a:rPr>
              <a:t> خطی، نمایی، لگاریتم توان دار و  چند جمله ای با درجات مختلف مورد ارزیابی قرار گرفته </a:t>
            </a:r>
            <a:r>
              <a:rPr lang="fa-IR" b="1" dirty="0" err="1" smtClean="0">
                <a:solidFill>
                  <a:srgbClr val="00B050"/>
                </a:solidFill>
                <a:cs typeface="B Nazanin" panose="00000400000000000000" pitchFamily="2" charset="-78"/>
              </a:rPr>
              <a:t>اند</a:t>
            </a:r>
            <a:r>
              <a:rPr lang="fa-IR" b="1" dirty="0" smtClean="0">
                <a:solidFill>
                  <a:srgbClr val="00B050"/>
                </a:solidFill>
                <a:cs typeface="B Nazanin" panose="00000400000000000000" pitchFamily="2" charset="-78"/>
              </a:rPr>
              <a:t>. یافته های این تحقیق نشان میدهد که </a:t>
            </a:r>
            <a:r>
              <a:rPr lang="fa-IR" b="1" dirty="0" err="1" smtClean="0">
                <a:solidFill>
                  <a:srgbClr val="00B050"/>
                </a:solidFill>
                <a:cs typeface="B Nazanin" panose="00000400000000000000" pitchFamily="2" charset="-78"/>
              </a:rPr>
              <a:t>رگرسیون</a:t>
            </a:r>
            <a:r>
              <a:rPr lang="fa-IR" b="1" dirty="0" smtClean="0">
                <a:solidFill>
                  <a:srgbClr val="00B050"/>
                </a:solidFill>
                <a:cs typeface="B Nazanin" panose="00000400000000000000" pitchFamily="2" charset="-78"/>
              </a:rPr>
              <a:t> توانی بهترین پیش بینی کننده می باشد.</a:t>
            </a:r>
            <a:endParaRPr lang="fa-IR" b="1" dirty="0">
              <a:solidFill>
                <a:srgbClr val="00B050"/>
              </a:solidFill>
              <a:cs typeface="B Nazanin" panose="00000400000000000000" pitchFamily="2" charset="-78"/>
            </a:endParaRPr>
          </a:p>
        </p:txBody>
      </p:sp>
    </p:spTree>
    <p:extLst>
      <p:ext uri="{BB962C8B-B14F-4D97-AF65-F5344CB8AC3E}">
        <p14:creationId xmlns:p14="http://schemas.microsoft.com/office/powerpoint/2010/main" val="557855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6" name="TextBox 5"/>
          <p:cNvSpPr txBox="1"/>
          <p:nvPr/>
        </p:nvSpPr>
        <p:spPr>
          <a:xfrm>
            <a:off x="1431588" y="6822582"/>
            <a:ext cx="65340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rPr>
              <a:t>Source</a:t>
            </a:r>
            <a:r>
              <a:rPr lang="en-US" sz="1200" b="1" kern="0" dirty="0">
                <a:solidFill>
                  <a:prstClr val="black"/>
                </a:solidFill>
              </a:rPr>
              <a:t>: World Bank Commodities Price Forecast (nominal US dollars)October 26, 2017</a:t>
            </a:r>
            <a:endParaRPr kumimoji="0" lang="en-US" sz="1200" b="1" i="0" u="none" strike="noStrike" kern="0" cap="none" spc="0" normalizeH="0" baseline="0" noProof="0" dirty="0">
              <a:ln>
                <a:noFill/>
              </a:ln>
              <a:solidFill>
                <a:prstClr val="black"/>
              </a:solidFill>
              <a:effectLst/>
              <a:uLnTx/>
              <a:uFillTx/>
            </a:endParaRPr>
          </a:p>
        </p:txBody>
      </p:sp>
      <p:graphicFrame>
        <p:nvGraphicFramePr>
          <p:cNvPr id="7" name="Content Placeholder 7"/>
          <p:cNvGraphicFramePr>
            <a:graphicFrameLocks/>
          </p:cNvGraphicFramePr>
          <p:nvPr>
            <p:extLst>
              <p:ext uri="{D42A27DB-BD31-4B8C-83A1-F6EECF244321}">
                <p14:modId xmlns:p14="http://schemas.microsoft.com/office/powerpoint/2010/main" val="1258325271"/>
              </p:ext>
            </p:extLst>
          </p:nvPr>
        </p:nvGraphicFramePr>
        <p:xfrm>
          <a:off x="469033" y="1808961"/>
          <a:ext cx="9142560" cy="469272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03808" y="1224186"/>
            <a:ext cx="1439773" cy="3077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CC"/>
                </a:solidFill>
                <a:effectLst/>
                <a:uLnTx/>
                <a:uFillTx/>
              </a:rPr>
              <a:t>$/</a:t>
            </a:r>
            <a:r>
              <a:rPr kumimoji="0" lang="en-US" sz="1400" b="1" i="0" u="none" strike="noStrike" kern="0" cap="none" spc="0" normalizeH="0" baseline="0" noProof="0" dirty="0" err="1">
                <a:ln>
                  <a:noFill/>
                </a:ln>
                <a:solidFill>
                  <a:srgbClr val="0000CC"/>
                </a:solidFill>
                <a:effectLst/>
                <a:uLnTx/>
                <a:uFillTx/>
              </a:rPr>
              <a:t>bbi</a:t>
            </a:r>
            <a:endParaRPr kumimoji="0" lang="en-US" sz="1400" b="1" i="0" u="none" strike="noStrike" kern="0" cap="none" spc="0" normalizeH="0" baseline="0" noProof="0" dirty="0">
              <a:ln>
                <a:noFill/>
              </a:ln>
              <a:solidFill>
                <a:srgbClr val="0000CC"/>
              </a:solidFill>
              <a:effectLst/>
              <a:uLnTx/>
              <a:uFillTx/>
            </a:endParaRPr>
          </a:p>
        </p:txBody>
      </p:sp>
      <p:sp>
        <p:nvSpPr>
          <p:cNvPr id="9" name="Rectangle 8"/>
          <p:cNvSpPr/>
          <p:nvPr/>
        </p:nvSpPr>
        <p:spPr>
          <a:xfrm>
            <a:off x="2221686" y="1166452"/>
            <a:ext cx="5725691" cy="584775"/>
          </a:xfrm>
          <a:prstGeom prst="rect">
            <a:avLst/>
          </a:prstGeom>
          <a:noFill/>
          <a:ln w="9525">
            <a:noFill/>
            <a:miter lim="800000"/>
            <a:headEnd/>
            <a:tailEnd/>
          </a:ln>
        </p:spPr>
        <p:txBody>
          <a:bodyPr vert="horz" wrap="square" lIns="102870" tIns="51435" rIns="102870" bIns="51435" numCol="1" anchor="ctr" anchorCtr="0" compatLnSpc="1">
            <a:prstTxWarp prst="textNoShape">
              <a:avLst/>
            </a:prstTxWarp>
          </a:bodyPr>
          <a:lstStyle/>
          <a:p>
            <a:pPr algn="l" rtl="0"/>
            <a:r>
              <a:rPr lang="en-US" sz="3200" b="1" kern="0" dirty="0" smtClean="0">
                <a:solidFill>
                  <a:srgbClr val="C0000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Crude oil World price Forecast</a:t>
            </a:r>
            <a:endParaRPr lang="en-US" sz="3200" b="1" kern="0" dirty="0">
              <a:solidFill>
                <a:srgbClr val="C0000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679441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292009138"/>
              </p:ext>
            </p:extLst>
          </p:nvPr>
        </p:nvGraphicFramePr>
        <p:xfrm>
          <a:off x="287778" y="1512220"/>
          <a:ext cx="9792846" cy="5061625"/>
        </p:xfrm>
        <a:graphic>
          <a:graphicData uri="http://schemas.openxmlformats.org/drawingml/2006/table">
            <a:tbl>
              <a:tblPr/>
              <a:tblGrid>
                <a:gridCol w="699489"/>
                <a:gridCol w="699489"/>
                <a:gridCol w="699489"/>
                <a:gridCol w="699489"/>
                <a:gridCol w="699489"/>
                <a:gridCol w="699489"/>
                <a:gridCol w="699489"/>
                <a:gridCol w="699489"/>
                <a:gridCol w="699489"/>
                <a:gridCol w="699489"/>
                <a:gridCol w="699489"/>
                <a:gridCol w="699489"/>
                <a:gridCol w="699489"/>
                <a:gridCol w="699489"/>
              </a:tblGrid>
              <a:tr h="262251">
                <a:tc gridSpan="2">
                  <a:txBody>
                    <a:bodyPr/>
                    <a:lstStyle/>
                    <a:p>
                      <a:pPr algn="ctr" rtl="1" fontAlgn="ctr"/>
                      <a:r>
                        <a:rPr lang="en-US" sz="800" b="1" i="0" u="none" strike="noStrike" dirty="0">
                          <a:solidFill>
                            <a:srgbClr val="000000"/>
                          </a:solidFill>
                          <a:effectLst/>
                          <a:latin typeface="Arial" panose="020B0604020202020204" pitchFamily="34" charset="0"/>
                        </a:rPr>
                        <a:t>Prices in USD</a:t>
                      </a:r>
                    </a:p>
                  </a:txBody>
                  <a:tcPr marL="5445" marR="5445" marT="544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a:txBody>
                    <a:bodyPr/>
                    <a:lstStyle/>
                    <a:p>
                      <a:pPr algn="ctr" rtl="1" fontAlgn="ctr"/>
                      <a:r>
                        <a:rPr lang="en-US" sz="1100" b="1" i="0" u="none" strike="noStrike">
                          <a:solidFill>
                            <a:srgbClr val="000000"/>
                          </a:solidFill>
                          <a:effectLst/>
                          <a:latin typeface="Arial" panose="020B0604020202020204" pitchFamily="34" charset="0"/>
                        </a:rPr>
                        <a:t>Jan</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1" fontAlgn="ctr"/>
                      <a:r>
                        <a:rPr lang="en-US" sz="1100" b="1" i="0" u="none" strike="noStrike">
                          <a:solidFill>
                            <a:srgbClr val="000000"/>
                          </a:solidFill>
                          <a:effectLst/>
                          <a:latin typeface="Arial" panose="020B0604020202020204" pitchFamily="34" charset="0"/>
                        </a:rPr>
                        <a:t>Feb</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1" fontAlgn="ctr"/>
                      <a:r>
                        <a:rPr lang="en-US" sz="1100" b="1" i="0" u="none" strike="noStrike">
                          <a:solidFill>
                            <a:srgbClr val="000000"/>
                          </a:solidFill>
                          <a:effectLst/>
                          <a:latin typeface="Arial" panose="020B0604020202020204" pitchFamily="34" charset="0"/>
                        </a:rPr>
                        <a:t>Mar</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1" fontAlgn="ctr"/>
                      <a:r>
                        <a:rPr lang="en-US" sz="1100" b="1" i="0" u="none" strike="noStrike">
                          <a:solidFill>
                            <a:srgbClr val="000000"/>
                          </a:solidFill>
                          <a:effectLst/>
                          <a:latin typeface="Arial" panose="020B0604020202020204" pitchFamily="34" charset="0"/>
                        </a:rPr>
                        <a:t>Apr</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1" fontAlgn="ctr"/>
                      <a:r>
                        <a:rPr lang="en-US" sz="1100" b="1" i="0" u="none" strike="noStrike">
                          <a:solidFill>
                            <a:srgbClr val="000000"/>
                          </a:solidFill>
                          <a:effectLst/>
                          <a:latin typeface="Arial" panose="020B0604020202020204" pitchFamily="34" charset="0"/>
                        </a:rPr>
                        <a:t>May</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1" fontAlgn="ctr"/>
                      <a:r>
                        <a:rPr lang="en-US" sz="1100" b="1" i="0" u="none" strike="noStrike">
                          <a:solidFill>
                            <a:srgbClr val="000000"/>
                          </a:solidFill>
                          <a:effectLst/>
                          <a:latin typeface="Arial" panose="020B0604020202020204" pitchFamily="34" charset="0"/>
                        </a:rPr>
                        <a:t>Jun</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1" fontAlgn="ctr"/>
                      <a:r>
                        <a:rPr lang="en-US" sz="1100" b="1" i="0" u="none" strike="noStrike">
                          <a:solidFill>
                            <a:srgbClr val="000000"/>
                          </a:solidFill>
                          <a:effectLst/>
                          <a:latin typeface="Arial" panose="020B0604020202020204" pitchFamily="34" charset="0"/>
                        </a:rPr>
                        <a:t>Jul</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1" fontAlgn="ctr"/>
                      <a:r>
                        <a:rPr lang="en-US" sz="1100" b="1" i="0" u="none" strike="noStrike">
                          <a:solidFill>
                            <a:srgbClr val="000000"/>
                          </a:solidFill>
                          <a:effectLst/>
                          <a:latin typeface="Arial" panose="020B0604020202020204" pitchFamily="34" charset="0"/>
                        </a:rPr>
                        <a:t>Aug</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1" fontAlgn="ctr"/>
                      <a:r>
                        <a:rPr lang="en-US" sz="1100" b="1" i="0" u="none" strike="noStrike">
                          <a:solidFill>
                            <a:srgbClr val="000000"/>
                          </a:solidFill>
                          <a:effectLst/>
                          <a:latin typeface="Arial" panose="020B0604020202020204" pitchFamily="34" charset="0"/>
                        </a:rPr>
                        <a:t>Sep</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1" fontAlgn="ctr"/>
                      <a:r>
                        <a:rPr lang="en-US" sz="1100" b="1" i="0" u="none" strike="noStrike">
                          <a:solidFill>
                            <a:srgbClr val="000000"/>
                          </a:solidFill>
                          <a:effectLst/>
                          <a:latin typeface="Arial" panose="020B0604020202020204" pitchFamily="34" charset="0"/>
                        </a:rPr>
                        <a:t>Oct</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1" fontAlgn="ctr"/>
                      <a:r>
                        <a:rPr lang="en-US" sz="1100" b="1" i="0" u="none" strike="noStrike">
                          <a:solidFill>
                            <a:srgbClr val="000000"/>
                          </a:solidFill>
                          <a:effectLst/>
                          <a:latin typeface="Arial" panose="020B0604020202020204" pitchFamily="34" charset="0"/>
                        </a:rPr>
                        <a:t>Nov</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1" fontAlgn="ctr"/>
                      <a:r>
                        <a:rPr lang="en-US" sz="1100" b="1" i="0" u="none" strike="noStrike">
                          <a:solidFill>
                            <a:srgbClr val="000000"/>
                          </a:solidFill>
                          <a:effectLst/>
                          <a:latin typeface="Arial" panose="020B0604020202020204" pitchFamily="34" charset="0"/>
                        </a:rPr>
                        <a:t>Dec</a:t>
                      </a:r>
                    </a:p>
                  </a:txBody>
                  <a:tcPr marL="5445" marR="5445" marT="54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296931">
                <a:tc rowSpan="2">
                  <a:txBody>
                    <a:bodyPr/>
                    <a:lstStyle/>
                    <a:p>
                      <a:pPr algn="ctr" rtl="1" fontAlgn="ctr"/>
                      <a:r>
                        <a:rPr lang="en-US" sz="800" b="1" i="0" u="none" strike="noStrike">
                          <a:solidFill>
                            <a:srgbClr val="000000"/>
                          </a:solidFill>
                          <a:effectLst/>
                          <a:latin typeface="Arial" panose="020B0604020202020204" pitchFamily="34" charset="0"/>
                        </a:rPr>
                        <a:t>2011</a:t>
                      </a:r>
                    </a:p>
                  </a:txBody>
                  <a:tcPr marL="5445" marR="5445" marT="544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1" i="0" u="none" strike="noStrike">
                          <a:solidFill>
                            <a:srgbClr val="000000"/>
                          </a:solidFill>
                          <a:effectLst/>
                          <a:latin typeface="Arial" panose="020B0604020202020204" pitchFamily="34" charset="0"/>
                        </a:rPr>
                        <a:t>Oil Price</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0" i="0" u="none" strike="noStrike" dirty="0">
                          <a:solidFill>
                            <a:srgbClr val="000000"/>
                          </a:solidFill>
                          <a:effectLst/>
                          <a:latin typeface="Arial" panose="020B0604020202020204" pitchFamily="34" charset="0"/>
                        </a:rPr>
                        <a:t> </a:t>
                      </a:r>
                      <a:r>
                        <a:rPr lang="en-US" sz="800" b="0" i="0" u="none" strike="noStrike" dirty="0" smtClean="0">
                          <a:solidFill>
                            <a:srgbClr val="000000"/>
                          </a:solidFill>
                          <a:effectLst/>
                          <a:latin typeface="Arial" panose="020B0604020202020204" pitchFamily="34" charset="0"/>
                        </a:rPr>
                        <a:t>103.96</a:t>
                      </a:r>
                      <a:endParaRPr lang="en-US" sz="800" b="0" i="0" u="none" strike="noStrike" dirty="0">
                        <a:solidFill>
                          <a:srgbClr val="000000"/>
                        </a:solidFill>
                        <a:effectLst/>
                        <a:latin typeface="Arial" panose="020B0604020202020204" pitchFamily="34" charset="0"/>
                      </a:endParaRP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dirty="0">
                          <a:solidFill>
                            <a:srgbClr val="000000"/>
                          </a:solidFill>
                          <a:effectLst/>
                          <a:latin typeface="Arial" panose="020B0604020202020204" pitchFamily="34" charset="0"/>
                        </a:rPr>
                        <a:t>103.96</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114.44</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123.15</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114.46</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113.76</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116.46</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110.08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110.88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109.47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110.5</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107.97</a:t>
                      </a:r>
                    </a:p>
                  </a:txBody>
                  <a:tcPr marL="5445" marR="5445" marT="54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31">
                <a:tc vMerge="1">
                  <a:txBody>
                    <a:bodyPr/>
                    <a:lstStyle/>
                    <a:p>
                      <a:endParaRPr lang="en-US"/>
                    </a:p>
                  </a:txBody>
                  <a:tcPr/>
                </a:tc>
                <a:tc>
                  <a:txBody>
                    <a:bodyPr/>
                    <a:lstStyle/>
                    <a:p>
                      <a:pPr algn="ctr" rtl="1" fontAlgn="ctr"/>
                      <a:r>
                        <a:rPr lang="en-US" sz="800" b="1" i="0" u="none" strike="noStrike">
                          <a:solidFill>
                            <a:srgbClr val="000000"/>
                          </a:solidFill>
                          <a:effectLst/>
                          <a:latin typeface="Arial" panose="020B0604020202020204" pitchFamily="34" charset="0"/>
                        </a:rPr>
                        <a:t>Billet Price</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0" i="0" u="none" strike="noStrike" dirty="0">
                          <a:solidFill>
                            <a:srgbClr val="000000"/>
                          </a:solidFill>
                          <a:effectLst/>
                          <a:latin typeface="Arial" panose="020B0604020202020204" pitchFamily="34" charset="0"/>
                        </a:rPr>
                        <a:t> </a:t>
                      </a:r>
                      <a:r>
                        <a:rPr lang="en-US" sz="800" b="0" i="0" u="none" strike="noStrike" dirty="0" smtClean="0">
                          <a:solidFill>
                            <a:srgbClr val="000000"/>
                          </a:solidFill>
                          <a:effectLst/>
                          <a:latin typeface="Arial" panose="020B0604020202020204" pitchFamily="34" charset="0"/>
                        </a:rPr>
                        <a:t>618</a:t>
                      </a:r>
                      <a:endParaRPr lang="en-US" sz="800" b="0" i="0" u="none" strike="noStrike" dirty="0">
                        <a:solidFill>
                          <a:srgbClr val="000000"/>
                        </a:solidFill>
                        <a:effectLst/>
                        <a:latin typeface="Arial" panose="020B0604020202020204" pitchFamily="34" charset="0"/>
                      </a:endParaRP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618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620</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610</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645</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673</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670</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681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670</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599</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576</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590</a:t>
                      </a:r>
                    </a:p>
                  </a:txBody>
                  <a:tcPr marL="5445" marR="5445" marT="54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96931">
                <a:tc rowSpan="2">
                  <a:txBody>
                    <a:bodyPr/>
                    <a:lstStyle/>
                    <a:p>
                      <a:pPr algn="ctr" rtl="1" fontAlgn="ctr"/>
                      <a:r>
                        <a:rPr lang="en-US" sz="800" b="1" i="0" u="none" strike="noStrike">
                          <a:solidFill>
                            <a:srgbClr val="000000"/>
                          </a:solidFill>
                          <a:effectLst/>
                          <a:latin typeface="Arial" panose="020B0604020202020204" pitchFamily="34" charset="0"/>
                        </a:rPr>
                        <a:t>2012</a:t>
                      </a:r>
                    </a:p>
                  </a:txBody>
                  <a:tcPr marL="5445" marR="5445" marT="544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1" i="0" u="none" strike="noStrike">
                          <a:solidFill>
                            <a:srgbClr val="000000"/>
                          </a:solidFill>
                          <a:effectLst/>
                          <a:latin typeface="Arial" panose="020B0604020202020204" pitchFamily="34" charset="0"/>
                        </a:rPr>
                        <a:t>Oil Price</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0" i="0" u="none" strike="noStrike">
                          <a:solidFill>
                            <a:srgbClr val="000000"/>
                          </a:solidFill>
                          <a:effectLst/>
                          <a:latin typeface="Arial" panose="020B0604020202020204" pitchFamily="34" charset="0"/>
                        </a:rPr>
                        <a:t>110.99</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119.7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124.93</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120.59</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110.52</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95.59</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103.14</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113.34</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113.38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111.97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109.71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109.64</a:t>
                      </a:r>
                    </a:p>
                  </a:txBody>
                  <a:tcPr marL="5445" marR="5445" marT="54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31">
                <a:tc vMerge="1">
                  <a:txBody>
                    <a:bodyPr/>
                    <a:lstStyle/>
                    <a:p>
                      <a:endParaRPr lang="en-US"/>
                    </a:p>
                  </a:txBody>
                  <a:tcPr/>
                </a:tc>
                <a:tc>
                  <a:txBody>
                    <a:bodyPr/>
                    <a:lstStyle/>
                    <a:p>
                      <a:pPr algn="ctr" rtl="1" fontAlgn="ctr"/>
                      <a:r>
                        <a:rPr lang="en-US" sz="800" b="1" i="0" u="none" strike="noStrike">
                          <a:solidFill>
                            <a:srgbClr val="000000"/>
                          </a:solidFill>
                          <a:effectLst/>
                          <a:latin typeface="Arial" panose="020B0604020202020204" pitchFamily="34" charset="0"/>
                        </a:rPr>
                        <a:t>Billet Price</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0" i="0" u="none" strike="noStrike">
                          <a:solidFill>
                            <a:srgbClr val="000000"/>
                          </a:solidFill>
                          <a:effectLst/>
                          <a:latin typeface="Arial" panose="020B0604020202020204" pitchFamily="34" charset="0"/>
                        </a:rPr>
                        <a:t>601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581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608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609</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596</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556</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546</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556</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530</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504</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522</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518</a:t>
                      </a:r>
                    </a:p>
                  </a:txBody>
                  <a:tcPr marL="5445" marR="5445" marT="54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96931">
                <a:tc rowSpan="2">
                  <a:txBody>
                    <a:bodyPr/>
                    <a:lstStyle/>
                    <a:p>
                      <a:pPr algn="ctr" rtl="1" fontAlgn="ctr"/>
                      <a:r>
                        <a:rPr lang="en-US" sz="800" b="1" i="0" u="none" strike="noStrike">
                          <a:solidFill>
                            <a:srgbClr val="000000"/>
                          </a:solidFill>
                          <a:effectLst/>
                          <a:latin typeface="Arial" panose="020B0604020202020204" pitchFamily="34" charset="0"/>
                        </a:rPr>
                        <a:t>2013</a:t>
                      </a:r>
                    </a:p>
                  </a:txBody>
                  <a:tcPr marL="5445" marR="5445" marT="544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1" i="0" u="none" strike="noStrike">
                          <a:solidFill>
                            <a:srgbClr val="000000"/>
                          </a:solidFill>
                          <a:effectLst/>
                          <a:latin typeface="Arial" panose="020B0604020202020204" pitchFamily="34" charset="0"/>
                        </a:rPr>
                        <a:t>Oil Price</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0" i="0" u="none" strike="noStrike">
                          <a:solidFill>
                            <a:srgbClr val="000000"/>
                          </a:solidFill>
                          <a:effectLst/>
                          <a:latin typeface="Arial" panose="020B0604020202020204" pitchFamily="34" charset="0"/>
                        </a:rPr>
                        <a:t>112.93</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116.46</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109.24</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102.88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103.03</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103.11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107.72</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110.96</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111.62</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109.48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108.08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110.63</a:t>
                      </a:r>
                    </a:p>
                  </a:txBody>
                  <a:tcPr marL="5445" marR="5445" marT="54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31">
                <a:tc vMerge="1">
                  <a:txBody>
                    <a:bodyPr/>
                    <a:lstStyle/>
                    <a:p>
                      <a:endParaRPr lang="en-US"/>
                    </a:p>
                  </a:txBody>
                  <a:tcPr/>
                </a:tc>
                <a:tc>
                  <a:txBody>
                    <a:bodyPr/>
                    <a:lstStyle/>
                    <a:p>
                      <a:pPr algn="ctr" rtl="1" fontAlgn="ctr"/>
                      <a:r>
                        <a:rPr lang="en-US" sz="800" b="1" i="0" u="none" strike="noStrike">
                          <a:solidFill>
                            <a:srgbClr val="000000"/>
                          </a:solidFill>
                          <a:effectLst/>
                          <a:latin typeface="Arial" panose="020B0604020202020204" pitchFamily="34" charset="0"/>
                        </a:rPr>
                        <a:t>Billet Price</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0" i="0" u="none" strike="noStrike">
                          <a:solidFill>
                            <a:srgbClr val="000000"/>
                          </a:solidFill>
                          <a:effectLst/>
                          <a:latin typeface="Arial" panose="020B0604020202020204" pitchFamily="34" charset="0"/>
                        </a:rPr>
                        <a:t>538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527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532</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514</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503</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492</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506</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511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497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498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505</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503</a:t>
                      </a:r>
                    </a:p>
                  </a:txBody>
                  <a:tcPr marL="5445" marR="5445" marT="54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96931">
                <a:tc rowSpan="2">
                  <a:txBody>
                    <a:bodyPr/>
                    <a:lstStyle/>
                    <a:p>
                      <a:pPr algn="ctr" rtl="1" fontAlgn="ctr"/>
                      <a:r>
                        <a:rPr lang="en-US" sz="800" b="1" i="0" u="none" strike="noStrike">
                          <a:solidFill>
                            <a:srgbClr val="000000"/>
                          </a:solidFill>
                          <a:effectLst/>
                          <a:latin typeface="Arial" panose="020B0604020202020204" pitchFamily="34" charset="0"/>
                        </a:rPr>
                        <a:t>2014</a:t>
                      </a:r>
                    </a:p>
                  </a:txBody>
                  <a:tcPr marL="5445" marR="5445" marT="544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1" i="0" u="none" strike="noStrike">
                          <a:solidFill>
                            <a:srgbClr val="000000"/>
                          </a:solidFill>
                          <a:effectLst/>
                          <a:latin typeface="Arial" panose="020B0604020202020204" pitchFamily="34" charset="0"/>
                        </a:rPr>
                        <a:t>Oil Price</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0" i="0" u="none" strike="noStrike">
                          <a:solidFill>
                            <a:srgbClr val="000000"/>
                          </a:solidFill>
                          <a:effectLst/>
                          <a:latin typeface="Arial" panose="020B0604020202020204" pitchFamily="34" charset="0"/>
                        </a:rPr>
                        <a:t>107.57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108.81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107.41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107.88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109.68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111.87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106.98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101.92</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97.34</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87.27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78.44</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62.16</a:t>
                      </a:r>
                    </a:p>
                  </a:txBody>
                  <a:tcPr marL="5445" marR="5445" marT="54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31">
                <a:tc vMerge="1">
                  <a:txBody>
                    <a:bodyPr/>
                    <a:lstStyle/>
                    <a:p>
                      <a:endParaRPr lang="en-US"/>
                    </a:p>
                  </a:txBody>
                  <a:tcPr/>
                </a:tc>
                <a:tc>
                  <a:txBody>
                    <a:bodyPr/>
                    <a:lstStyle/>
                    <a:p>
                      <a:pPr algn="ctr" rtl="1" fontAlgn="ctr"/>
                      <a:r>
                        <a:rPr lang="en-US" sz="800" b="1" i="0" u="none" strike="noStrike">
                          <a:solidFill>
                            <a:srgbClr val="000000"/>
                          </a:solidFill>
                          <a:effectLst/>
                          <a:latin typeface="Arial" panose="020B0604020202020204" pitchFamily="34" charset="0"/>
                        </a:rPr>
                        <a:t>Billet Price</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0" i="0" u="none" strike="noStrike">
                          <a:solidFill>
                            <a:srgbClr val="000000"/>
                          </a:solidFill>
                          <a:effectLst/>
                          <a:latin typeface="Arial" panose="020B0604020202020204" pitchFamily="34" charset="0"/>
                        </a:rPr>
                        <a:t>498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487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493</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dirty="0">
                          <a:solidFill>
                            <a:srgbClr val="000000"/>
                          </a:solidFill>
                          <a:effectLst/>
                          <a:latin typeface="Arial" panose="020B0604020202020204" pitchFamily="34" charset="0"/>
                        </a:rPr>
                        <a:t>501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494</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490</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494</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510</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501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471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428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400</a:t>
                      </a:r>
                    </a:p>
                  </a:txBody>
                  <a:tcPr marL="5445" marR="5445" marT="54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96931">
                <a:tc rowSpan="2">
                  <a:txBody>
                    <a:bodyPr/>
                    <a:lstStyle/>
                    <a:p>
                      <a:pPr algn="ctr" rtl="1" fontAlgn="ctr"/>
                      <a:r>
                        <a:rPr lang="en-US" sz="800" b="1" i="0" u="none" strike="noStrike">
                          <a:solidFill>
                            <a:srgbClr val="000000"/>
                          </a:solidFill>
                          <a:effectLst/>
                          <a:latin typeface="Arial" panose="020B0604020202020204" pitchFamily="34" charset="0"/>
                        </a:rPr>
                        <a:t>2015</a:t>
                      </a:r>
                    </a:p>
                  </a:txBody>
                  <a:tcPr marL="5445" marR="5445" marT="544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1" i="0" u="none" strike="noStrike">
                          <a:solidFill>
                            <a:srgbClr val="000000"/>
                          </a:solidFill>
                          <a:effectLst/>
                          <a:latin typeface="Arial" panose="020B0604020202020204" pitchFamily="34" charset="0"/>
                        </a:rPr>
                        <a:t>Oil Price</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0" i="0" u="none" strike="noStrike">
                          <a:solidFill>
                            <a:srgbClr val="000000"/>
                          </a:solidFill>
                          <a:effectLst/>
                          <a:latin typeface="Arial" panose="020B0604020202020204" pitchFamily="34" charset="0"/>
                        </a:rPr>
                        <a:t>48.42</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57.93</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55.79</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59.39</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64.56</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62.35</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55.87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46.99</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47.23</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48.12</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44.42</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37.72</a:t>
                      </a:r>
                    </a:p>
                  </a:txBody>
                  <a:tcPr marL="5445" marR="5445" marT="54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31">
                <a:tc vMerge="1">
                  <a:txBody>
                    <a:bodyPr/>
                    <a:lstStyle/>
                    <a:p>
                      <a:endParaRPr lang="en-US"/>
                    </a:p>
                  </a:txBody>
                  <a:tcPr/>
                </a:tc>
                <a:tc>
                  <a:txBody>
                    <a:bodyPr/>
                    <a:lstStyle/>
                    <a:p>
                      <a:pPr algn="ctr" rtl="1" fontAlgn="ctr"/>
                      <a:r>
                        <a:rPr lang="en-US" sz="800" b="1" i="0" u="none" strike="noStrike">
                          <a:solidFill>
                            <a:srgbClr val="000000"/>
                          </a:solidFill>
                          <a:effectLst/>
                          <a:latin typeface="Arial" panose="020B0604020202020204" pitchFamily="34" charset="0"/>
                        </a:rPr>
                        <a:t>Billet Price</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0" i="0" u="none" strike="noStrike">
                          <a:solidFill>
                            <a:srgbClr val="000000"/>
                          </a:solidFill>
                          <a:effectLst/>
                          <a:latin typeface="Arial" panose="020B0604020202020204" pitchFamily="34" charset="0"/>
                        </a:rPr>
                        <a:t>393</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359</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358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363</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373</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359</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327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318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291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268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270</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256</a:t>
                      </a:r>
                    </a:p>
                  </a:txBody>
                  <a:tcPr marL="5445" marR="5445" marT="54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96931">
                <a:tc rowSpan="2">
                  <a:txBody>
                    <a:bodyPr/>
                    <a:lstStyle/>
                    <a:p>
                      <a:pPr algn="ctr" rtl="1" fontAlgn="ctr"/>
                      <a:r>
                        <a:rPr lang="en-US" sz="800" b="1" i="0" u="none" strike="noStrike">
                          <a:solidFill>
                            <a:srgbClr val="000000"/>
                          </a:solidFill>
                          <a:effectLst/>
                          <a:latin typeface="Arial" panose="020B0604020202020204" pitchFamily="34" charset="0"/>
                        </a:rPr>
                        <a:t>2016</a:t>
                      </a:r>
                    </a:p>
                  </a:txBody>
                  <a:tcPr marL="5445" marR="5445" marT="544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1" i="0" u="none" strike="noStrike">
                          <a:solidFill>
                            <a:srgbClr val="000000"/>
                          </a:solidFill>
                          <a:effectLst/>
                          <a:latin typeface="Arial" panose="020B0604020202020204" pitchFamily="34" charset="0"/>
                        </a:rPr>
                        <a:t>Oil Price</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0" i="0" u="none" strike="noStrike">
                          <a:solidFill>
                            <a:srgbClr val="000000"/>
                          </a:solidFill>
                          <a:effectLst/>
                          <a:latin typeface="Arial" panose="020B0604020202020204" pitchFamily="34" charset="0"/>
                        </a:rPr>
                        <a:t>30.8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33.2</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38.72</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38.67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45.37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49.64</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50.35</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46.97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46.83</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51.93</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45.58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54.46</a:t>
                      </a:r>
                    </a:p>
                  </a:txBody>
                  <a:tcPr marL="5445" marR="5445" marT="54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31">
                <a:tc vMerge="1">
                  <a:txBody>
                    <a:bodyPr/>
                    <a:lstStyle/>
                    <a:p>
                      <a:endParaRPr lang="en-US"/>
                    </a:p>
                  </a:txBody>
                  <a:tcPr/>
                </a:tc>
                <a:tc>
                  <a:txBody>
                    <a:bodyPr/>
                    <a:lstStyle/>
                    <a:p>
                      <a:pPr algn="ctr" rtl="1" fontAlgn="ctr"/>
                      <a:r>
                        <a:rPr lang="en-US" sz="800" b="1" i="0" u="none" strike="noStrike">
                          <a:solidFill>
                            <a:srgbClr val="000000"/>
                          </a:solidFill>
                          <a:effectLst/>
                          <a:latin typeface="Arial" panose="020B0604020202020204" pitchFamily="34" charset="0"/>
                        </a:rPr>
                        <a:t>Billet Price</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0" i="0" u="none" strike="noStrike">
                          <a:solidFill>
                            <a:srgbClr val="000000"/>
                          </a:solidFill>
                          <a:effectLst/>
                          <a:latin typeface="Arial" panose="020B0604020202020204" pitchFamily="34" charset="0"/>
                        </a:rPr>
                        <a:t>249</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249</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306</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381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378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314</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317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319</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319</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327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383</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393</a:t>
                      </a:r>
                    </a:p>
                  </a:txBody>
                  <a:tcPr marL="5445" marR="5445" marT="54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96931">
                <a:tc rowSpan="2">
                  <a:txBody>
                    <a:bodyPr/>
                    <a:lstStyle/>
                    <a:p>
                      <a:pPr algn="ctr" rtl="1" fontAlgn="ctr"/>
                      <a:r>
                        <a:rPr lang="en-US" sz="800" b="1" i="0" u="none" strike="noStrike">
                          <a:solidFill>
                            <a:srgbClr val="000000"/>
                          </a:solidFill>
                          <a:effectLst/>
                          <a:latin typeface="Arial" panose="020B0604020202020204" pitchFamily="34" charset="0"/>
                        </a:rPr>
                        <a:t>2017</a:t>
                      </a:r>
                    </a:p>
                  </a:txBody>
                  <a:tcPr marL="5445" marR="5445" marT="544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1" i="0" u="none" strike="noStrike">
                          <a:solidFill>
                            <a:srgbClr val="000000"/>
                          </a:solidFill>
                          <a:effectLst/>
                          <a:latin typeface="Arial" panose="020B0604020202020204" pitchFamily="34" charset="0"/>
                        </a:rPr>
                        <a:t>Oil Price</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0" i="0" u="none" strike="noStrike">
                          <a:solidFill>
                            <a:srgbClr val="000000"/>
                          </a:solidFill>
                          <a:effectLst/>
                          <a:latin typeface="Arial" panose="020B0604020202020204" pitchFamily="34" charset="0"/>
                        </a:rPr>
                        <a:t>57.1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56.81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55.9</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55.24</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49.1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49.95</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46.71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52.42</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52.75</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55.62</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62.07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63.73</a:t>
                      </a:r>
                    </a:p>
                  </a:txBody>
                  <a:tcPr marL="5445" marR="5445" marT="54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31">
                <a:tc vMerge="1">
                  <a:txBody>
                    <a:bodyPr/>
                    <a:lstStyle/>
                    <a:p>
                      <a:endParaRPr lang="en-US"/>
                    </a:p>
                  </a:txBody>
                  <a:tcPr/>
                </a:tc>
                <a:tc>
                  <a:txBody>
                    <a:bodyPr/>
                    <a:lstStyle/>
                    <a:p>
                      <a:pPr algn="ctr" rtl="1" fontAlgn="ctr"/>
                      <a:r>
                        <a:rPr lang="en-US" sz="800" b="1" i="0" u="none" strike="noStrike">
                          <a:solidFill>
                            <a:srgbClr val="000000"/>
                          </a:solidFill>
                          <a:effectLst/>
                          <a:latin typeface="Arial" panose="020B0604020202020204" pitchFamily="34" charset="0"/>
                        </a:rPr>
                        <a:t>Billet Price</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0" i="0" u="none" strike="noStrike">
                          <a:solidFill>
                            <a:srgbClr val="000000"/>
                          </a:solidFill>
                          <a:effectLst/>
                          <a:latin typeface="Arial" panose="020B0604020202020204" pitchFamily="34" charset="0"/>
                        </a:rPr>
                        <a:t>386</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376</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401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383</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391</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397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428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490</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512</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489</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464</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506</a:t>
                      </a:r>
                    </a:p>
                  </a:txBody>
                  <a:tcPr marL="5445" marR="5445" marT="54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1170">
                <a:tc rowSpan="2">
                  <a:txBody>
                    <a:bodyPr/>
                    <a:lstStyle/>
                    <a:p>
                      <a:pPr algn="ctr" rtl="1" fontAlgn="ctr"/>
                      <a:r>
                        <a:rPr lang="en-US" sz="800" b="1" i="0" u="none" strike="noStrike">
                          <a:solidFill>
                            <a:srgbClr val="000000"/>
                          </a:solidFill>
                          <a:effectLst/>
                          <a:latin typeface="Arial" panose="020B0604020202020204" pitchFamily="34" charset="0"/>
                        </a:rPr>
                        <a:t>2018</a:t>
                      </a:r>
                    </a:p>
                  </a:txBody>
                  <a:tcPr marL="5445" marR="5445" marT="544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1" i="0" u="none" strike="noStrike">
                          <a:solidFill>
                            <a:srgbClr val="000000"/>
                          </a:solidFill>
                          <a:effectLst/>
                          <a:latin typeface="Arial" panose="020B0604020202020204" pitchFamily="34" charset="0"/>
                        </a:rPr>
                        <a:t>Oil Price</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0" i="0" u="none" strike="noStrike">
                          <a:solidFill>
                            <a:srgbClr val="000000"/>
                          </a:solidFill>
                          <a:effectLst/>
                          <a:latin typeface="Arial" panose="020B0604020202020204" pitchFamily="34" charset="0"/>
                        </a:rPr>
                        <a:t>67.62</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68.58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64.37</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 </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 </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 </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 </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 </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 </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 </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 </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en-US" sz="800" b="0" i="0" u="none" strike="noStrike">
                          <a:solidFill>
                            <a:srgbClr val="000000"/>
                          </a:solidFill>
                          <a:effectLst/>
                          <a:latin typeface="Arial" panose="020B0604020202020204" pitchFamily="34" charset="0"/>
                        </a:rPr>
                        <a:t> </a:t>
                      </a:r>
                    </a:p>
                  </a:txBody>
                  <a:tcPr marL="5445" marR="5445" marT="54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170">
                <a:tc vMerge="1">
                  <a:txBody>
                    <a:bodyPr/>
                    <a:lstStyle/>
                    <a:p>
                      <a:endParaRPr lang="en-US"/>
                    </a:p>
                  </a:txBody>
                  <a:tcPr/>
                </a:tc>
                <a:tc>
                  <a:txBody>
                    <a:bodyPr/>
                    <a:lstStyle/>
                    <a:p>
                      <a:pPr algn="ctr" rtl="1" fontAlgn="ctr"/>
                      <a:r>
                        <a:rPr lang="en-US" sz="800" b="1" i="0" u="none" strike="noStrike">
                          <a:solidFill>
                            <a:srgbClr val="000000"/>
                          </a:solidFill>
                          <a:effectLst/>
                          <a:latin typeface="Arial" panose="020B0604020202020204" pitchFamily="34" charset="0"/>
                        </a:rPr>
                        <a:t>Billet Price</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fontAlgn="ctr"/>
                      <a:r>
                        <a:rPr lang="en-US" sz="800" b="0" i="0" u="none" strike="noStrike">
                          <a:solidFill>
                            <a:srgbClr val="000000"/>
                          </a:solidFill>
                          <a:effectLst/>
                          <a:latin typeface="Arial" panose="020B0604020202020204" pitchFamily="34" charset="0"/>
                        </a:rPr>
                        <a:t>513</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506</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538</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 </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 </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 </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 </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 </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 </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 </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a:solidFill>
                            <a:srgbClr val="000000"/>
                          </a:solidFill>
                          <a:effectLst/>
                          <a:latin typeface="Arial" panose="020B0604020202020204" pitchFamily="34" charset="0"/>
                        </a:rPr>
                        <a:t> </a:t>
                      </a:r>
                    </a:p>
                  </a:txBody>
                  <a:tcPr marL="5445" marR="5445" marT="54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fontAlgn="ctr"/>
                      <a:r>
                        <a:rPr lang="en-US" sz="800" b="0" i="0" u="none" strike="noStrike" dirty="0">
                          <a:solidFill>
                            <a:srgbClr val="000000"/>
                          </a:solidFill>
                          <a:effectLst/>
                          <a:latin typeface="Arial" panose="020B0604020202020204" pitchFamily="34" charset="0"/>
                        </a:rPr>
                        <a:t> </a:t>
                      </a:r>
                    </a:p>
                  </a:txBody>
                  <a:tcPr marL="5445" marR="5445" marT="544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365756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183990540"/>
              </p:ext>
            </p:extLst>
          </p:nvPr>
        </p:nvGraphicFramePr>
        <p:xfrm>
          <a:off x="359792" y="1357181"/>
          <a:ext cx="8784976" cy="52166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6867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635709109"/>
              </p:ext>
            </p:extLst>
          </p:nvPr>
        </p:nvGraphicFramePr>
        <p:xfrm>
          <a:off x="431800" y="1728242"/>
          <a:ext cx="8280920" cy="47126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982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2758345291"/>
              </p:ext>
            </p:extLst>
          </p:nvPr>
        </p:nvGraphicFramePr>
        <p:xfrm>
          <a:off x="287784" y="1512218"/>
          <a:ext cx="8784976" cy="54246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021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3040976876"/>
              </p:ext>
            </p:extLst>
          </p:nvPr>
        </p:nvGraphicFramePr>
        <p:xfrm>
          <a:off x="287784" y="1872258"/>
          <a:ext cx="8424936" cy="4928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6625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pic>
        <p:nvPicPr>
          <p:cNvPr id="6" name="Picture 5">
            <a:extLst>
              <a:ext uri="{FF2B5EF4-FFF2-40B4-BE49-F238E27FC236}">
                <a16:creationId xmlns="" xmlns:a16="http://schemas.microsoft.com/office/drawing/2014/main" id="{95F2A4DF-DA96-44F0-9157-BCB8E4A83F18}"/>
              </a:ext>
            </a:extLst>
          </p:cNvPr>
          <p:cNvPicPr>
            <a:picLocks noChangeAspect="1"/>
          </p:cNvPicPr>
          <p:nvPr/>
        </p:nvPicPr>
        <p:blipFill>
          <a:blip r:embed="rId4"/>
          <a:stretch>
            <a:fillRect/>
          </a:stretch>
        </p:blipFill>
        <p:spPr>
          <a:xfrm>
            <a:off x="863848" y="1224186"/>
            <a:ext cx="8165262" cy="5832698"/>
          </a:xfrm>
          <a:prstGeom prst="rect">
            <a:avLst/>
          </a:prstGeom>
        </p:spPr>
      </p:pic>
    </p:spTree>
    <p:extLst>
      <p:ext uri="{BB962C8B-B14F-4D97-AF65-F5344CB8AC3E}">
        <p14:creationId xmlns:p14="http://schemas.microsoft.com/office/powerpoint/2010/main" val="3978277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8" name="TextBox 7"/>
          <p:cNvSpPr txBox="1"/>
          <p:nvPr/>
        </p:nvSpPr>
        <p:spPr>
          <a:xfrm>
            <a:off x="628225" y="1944266"/>
            <a:ext cx="8971883" cy="3277820"/>
          </a:xfrm>
          <a:prstGeom prst="rect">
            <a:avLst/>
          </a:prstGeom>
          <a:noFill/>
        </p:spPr>
        <p:txBody>
          <a:bodyPr wrap="square" rtlCol="1">
            <a:spAutoFit/>
          </a:bodyPr>
          <a:lstStyle/>
          <a:p>
            <a:pPr algn="just">
              <a:lnSpc>
                <a:spcPct val="150000"/>
              </a:lnSpc>
            </a:pPr>
            <a:r>
              <a:rPr lang="fa-IR" b="1" dirty="0" smtClean="0">
                <a:solidFill>
                  <a:srgbClr val="00B050"/>
                </a:solidFill>
                <a:cs typeface="B Nazanin" panose="00000400000000000000" pitchFamily="2" charset="-78"/>
              </a:rPr>
              <a:t>همانگونه که در نمودارها نشان داده شده است، افزایش و کاهش قیمت نفت و فولاد در بیشتر موارد یکسان است. با توجه به اینکه عوامل دیگری نیز بر قیمت فولاد اثر میگذارند نمو توان انتظار داشت با استفاده از این </a:t>
            </a:r>
            <a:r>
              <a:rPr lang="fa-IR" b="1" dirty="0" err="1" smtClean="0">
                <a:solidFill>
                  <a:srgbClr val="00B050"/>
                </a:solidFill>
                <a:cs typeface="B Nazanin" panose="00000400000000000000" pitchFamily="2" charset="-78"/>
              </a:rPr>
              <a:t>معادلات</a:t>
            </a:r>
            <a:r>
              <a:rPr lang="fa-IR" b="1" dirty="0" smtClean="0">
                <a:solidFill>
                  <a:srgbClr val="00B050"/>
                </a:solidFill>
                <a:cs typeface="B Nazanin" panose="00000400000000000000" pitchFamily="2" charset="-78"/>
              </a:rPr>
              <a:t> قیمت دقیق فولاد را پیش بینی کرد. با این وجود بالاترین ضریب تعیین مربوط به مدل </a:t>
            </a:r>
            <a:r>
              <a:rPr lang="fa-IR" b="1" dirty="0" err="1" smtClean="0">
                <a:solidFill>
                  <a:srgbClr val="00B050"/>
                </a:solidFill>
                <a:cs typeface="B Nazanin" panose="00000400000000000000" pitchFamily="2" charset="-78"/>
              </a:rPr>
              <a:t>رگرسیون</a:t>
            </a:r>
            <a:r>
              <a:rPr lang="fa-IR" b="1" dirty="0" smtClean="0">
                <a:solidFill>
                  <a:srgbClr val="00B050"/>
                </a:solidFill>
                <a:cs typeface="B Nazanin" panose="00000400000000000000" pitchFamily="2" charset="-78"/>
              </a:rPr>
              <a:t> توانی با معادله </a:t>
            </a:r>
            <a:r>
              <a:rPr lang="en-US" sz="2000" b="1" dirty="0">
                <a:cs typeface="B Nazanin" panose="00000400000000000000" pitchFamily="2" charset="-78"/>
              </a:rPr>
              <a:t>y = 41.055x</a:t>
            </a:r>
            <a:r>
              <a:rPr lang="en-US" sz="2000" b="1" baseline="30000" dirty="0">
                <a:cs typeface="B Nazanin" panose="00000400000000000000" pitchFamily="2" charset="-78"/>
              </a:rPr>
              <a:t>0.6 </a:t>
            </a:r>
            <a:r>
              <a:rPr lang="fa-IR" sz="2000" b="1" baseline="30000" dirty="0" smtClean="0">
                <a:cs typeface="B Nazanin" panose="00000400000000000000" pitchFamily="2" charset="-78"/>
              </a:rPr>
              <a:t> </a:t>
            </a:r>
            <a:r>
              <a:rPr lang="fa-IR" b="1" dirty="0" smtClean="0">
                <a:solidFill>
                  <a:srgbClr val="00B050"/>
                </a:solidFill>
                <a:cs typeface="B Nazanin" panose="00000400000000000000" pitchFamily="2" charset="-78"/>
              </a:rPr>
              <a:t>می باشد.</a:t>
            </a:r>
          </a:p>
          <a:p>
            <a:pPr algn="just">
              <a:lnSpc>
                <a:spcPct val="150000"/>
              </a:lnSpc>
            </a:pPr>
            <a:r>
              <a:rPr lang="fa-IR" b="1" dirty="0" smtClean="0">
                <a:solidFill>
                  <a:srgbClr val="00B050"/>
                </a:solidFill>
                <a:cs typeface="B Nazanin" panose="00000400000000000000" pitchFamily="2" charset="-78"/>
              </a:rPr>
              <a:t>ضریب همبستگی بین قیمت نفت و </a:t>
            </a:r>
            <a:r>
              <a:rPr lang="fa-IR" b="1" dirty="0" err="1" smtClean="0">
                <a:solidFill>
                  <a:srgbClr val="00B050"/>
                </a:solidFill>
                <a:cs typeface="B Nazanin" panose="00000400000000000000" pitchFamily="2" charset="-78"/>
              </a:rPr>
              <a:t>بیلت</a:t>
            </a:r>
            <a:r>
              <a:rPr lang="fa-IR" b="1" dirty="0" smtClean="0">
                <a:solidFill>
                  <a:srgbClr val="00B050"/>
                </a:solidFill>
                <a:cs typeface="B Nazanin" panose="00000400000000000000" pitchFamily="2" charset="-78"/>
              </a:rPr>
              <a:t> برابر 0/87 می باشد.</a:t>
            </a:r>
            <a:endParaRPr lang="fa-IR" b="1" dirty="0">
              <a:solidFill>
                <a:srgbClr val="00B050"/>
              </a:solidFill>
              <a:cs typeface="B Nazanin" panose="00000400000000000000" pitchFamily="2" charset="-78"/>
            </a:endParaRPr>
          </a:p>
        </p:txBody>
      </p:sp>
    </p:spTree>
    <p:extLst>
      <p:ext uri="{BB962C8B-B14F-4D97-AF65-F5344CB8AC3E}">
        <p14:creationId xmlns:p14="http://schemas.microsoft.com/office/powerpoint/2010/main" val="484957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6" name="Content Placeholder 2"/>
          <p:cNvSpPr>
            <a:spLocks noGrp="1"/>
          </p:cNvSpPr>
          <p:nvPr>
            <p:ph idx="1"/>
          </p:nvPr>
        </p:nvSpPr>
        <p:spPr>
          <a:xfrm>
            <a:off x="442162" y="1656234"/>
            <a:ext cx="9145131" cy="1584176"/>
          </a:xfrm>
        </p:spPr>
        <p:txBody>
          <a:bodyPr>
            <a:normAutofit fontScale="25000" lnSpcReduction="20000"/>
          </a:bodyPr>
          <a:lstStyle/>
          <a:p>
            <a:pPr marL="0" indent="0" algn="ctr">
              <a:buNone/>
            </a:pPr>
            <a:endParaRPr lang="fa-IR" sz="9030" b="1" dirty="0" smtClean="0">
              <a:solidFill>
                <a:srgbClr val="FF0000"/>
              </a:solidFill>
              <a:latin typeface="+mj-lt"/>
              <a:cs typeface="B Nazanin" panose="00000400000000000000" pitchFamily="2" charset="-78"/>
            </a:endParaRPr>
          </a:p>
          <a:p>
            <a:pPr marL="0" indent="0" algn="ctr">
              <a:buNone/>
            </a:pPr>
            <a:r>
              <a:rPr lang="en-US" sz="19200" b="1" dirty="0" smtClean="0">
                <a:solidFill>
                  <a:srgbClr val="FF0000"/>
                </a:solidFill>
                <a:latin typeface="+mj-lt"/>
                <a:cs typeface="B Nazanin" panose="00000400000000000000" pitchFamily="2" charset="-78"/>
              </a:rPr>
              <a:t>Y </a:t>
            </a:r>
            <a:r>
              <a:rPr lang="en-US" sz="19200" b="1" dirty="0">
                <a:solidFill>
                  <a:srgbClr val="FF0000"/>
                </a:solidFill>
                <a:latin typeface="+mj-lt"/>
                <a:cs typeface="B Nazanin" panose="00000400000000000000" pitchFamily="2" charset="-78"/>
              </a:rPr>
              <a:t>= </a:t>
            </a:r>
            <a:r>
              <a:rPr lang="en-US" sz="19200" b="1" dirty="0" smtClean="0">
                <a:solidFill>
                  <a:srgbClr val="FF0000"/>
                </a:solidFill>
                <a:latin typeface="+mj-lt"/>
                <a:cs typeface="B Nazanin" panose="00000400000000000000" pitchFamily="2" charset="-78"/>
              </a:rPr>
              <a:t>41x</a:t>
            </a:r>
            <a:r>
              <a:rPr lang="en-US" sz="19200" b="1" baseline="30000" dirty="0" smtClean="0">
                <a:solidFill>
                  <a:srgbClr val="FF0000"/>
                </a:solidFill>
                <a:latin typeface="+mj-lt"/>
                <a:cs typeface="B Nazanin" panose="00000400000000000000" pitchFamily="2" charset="-78"/>
              </a:rPr>
              <a:t>0.6</a:t>
            </a:r>
          </a:p>
          <a:p>
            <a:pPr marL="0" indent="0" algn="ctr">
              <a:buNone/>
            </a:pPr>
            <a:endParaRPr lang="fa-IR" sz="9030" b="1" baseline="30000" dirty="0" smtClean="0">
              <a:solidFill>
                <a:srgbClr val="FF0000"/>
              </a:solidFill>
              <a:latin typeface="+mj-lt"/>
              <a:cs typeface="B Nazanin" panose="00000400000000000000" pitchFamily="2" charset="-78"/>
            </a:endParaRPr>
          </a:p>
          <a:p>
            <a:pPr marL="0" indent="0" algn="ctr">
              <a:buNone/>
            </a:pPr>
            <a:r>
              <a:rPr lang="en-US" sz="12800" b="1" baseline="30000" dirty="0" smtClean="0">
                <a:solidFill>
                  <a:srgbClr val="FF0000"/>
                </a:solidFill>
                <a:latin typeface="+mj-lt"/>
                <a:cs typeface="B Nazanin" panose="00000400000000000000" pitchFamily="2" charset="-78"/>
              </a:rPr>
              <a:t>X=predictor variable</a:t>
            </a:r>
            <a:r>
              <a:rPr lang="fa-IR" sz="9030" b="1" baseline="30000" dirty="0" smtClean="0">
                <a:solidFill>
                  <a:srgbClr val="FF0000"/>
                </a:solidFill>
                <a:latin typeface="+mj-lt"/>
                <a:cs typeface="B Nazanin" panose="00000400000000000000" pitchFamily="2" charset="-78"/>
              </a:rPr>
              <a:t>قیمت</a:t>
            </a:r>
            <a:r>
              <a:rPr lang="fa-IR" sz="9030" b="1" dirty="0" smtClean="0">
                <a:solidFill>
                  <a:srgbClr val="FF0000"/>
                </a:solidFill>
                <a:latin typeface="+mj-lt"/>
                <a:cs typeface="B Nazanin" panose="00000400000000000000" pitchFamily="2" charset="-78"/>
              </a:rPr>
              <a:t> هر بشکه نفت =</a:t>
            </a:r>
          </a:p>
          <a:p>
            <a:pPr marL="0" indent="0" algn="ctr">
              <a:buNone/>
            </a:pPr>
            <a:r>
              <a:rPr lang="en-US" sz="9030" b="1" dirty="0" smtClean="0">
                <a:solidFill>
                  <a:srgbClr val="FF0000"/>
                </a:solidFill>
                <a:latin typeface="+mj-lt"/>
                <a:cs typeface="B Nazanin" panose="00000400000000000000" pitchFamily="2" charset="-78"/>
              </a:rPr>
              <a:t>Y=outcome variable=</a:t>
            </a:r>
            <a:r>
              <a:rPr lang="fa-IR" sz="9030" b="1" dirty="0" smtClean="0">
                <a:solidFill>
                  <a:srgbClr val="FF0000"/>
                </a:solidFill>
                <a:latin typeface="+mj-lt"/>
                <a:cs typeface="B Nazanin" panose="00000400000000000000" pitchFamily="2" charset="-78"/>
              </a:rPr>
              <a:t>قیمت هر تن بیلت</a:t>
            </a:r>
            <a:endParaRPr lang="en-US" sz="2310" dirty="0">
              <a:latin typeface="+mj-lt"/>
              <a:cs typeface="B Nazanin" panose="00000400000000000000" pitchFamily="2" charset="-78"/>
            </a:endParaRPr>
          </a:p>
          <a:p>
            <a:pPr marL="0" indent="0" algn="r">
              <a:buNone/>
            </a:pPr>
            <a:endParaRPr lang="en-US" sz="2310" dirty="0">
              <a:latin typeface="+mj-lt"/>
              <a:cs typeface="B Nazanin" panose="00000400000000000000" pitchFamily="2" charset="-78"/>
            </a:endParaRPr>
          </a:p>
        </p:txBody>
      </p:sp>
      <p:sp>
        <p:nvSpPr>
          <p:cNvPr id="2" name="Rectangle 1"/>
          <p:cNvSpPr/>
          <p:nvPr/>
        </p:nvSpPr>
        <p:spPr>
          <a:xfrm>
            <a:off x="2304008" y="3494411"/>
            <a:ext cx="7066343" cy="623248"/>
          </a:xfrm>
          <a:prstGeom prst="rect">
            <a:avLst/>
          </a:prstGeom>
        </p:spPr>
        <p:txBody>
          <a:bodyPr wrap="square">
            <a:spAutoFit/>
          </a:bodyPr>
          <a:lstStyle/>
          <a:p>
            <a:pPr algn="just">
              <a:lnSpc>
                <a:spcPct val="150000"/>
              </a:lnSpc>
            </a:pPr>
            <a:r>
              <a:rPr lang="fa-IR" b="1" dirty="0">
                <a:solidFill>
                  <a:srgbClr val="00B050"/>
                </a:solidFill>
                <a:cs typeface="B Nazanin" panose="00000400000000000000" pitchFamily="2" charset="-78"/>
              </a:rPr>
              <a:t>ضریب همبستگی بین قیمت نفت و </a:t>
            </a:r>
            <a:r>
              <a:rPr lang="fa-IR" b="1" dirty="0" err="1">
                <a:solidFill>
                  <a:srgbClr val="00B050"/>
                </a:solidFill>
                <a:cs typeface="B Nazanin" panose="00000400000000000000" pitchFamily="2" charset="-78"/>
              </a:rPr>
              <a:t>بیلت</a:t>
            </a:r>
            <a:r>
              <a:rPr lang="fa-IR" b="1" dirty="0">
                <a:solidFill>
                  <a:srgbClr val="00B050"/>
                </a:solidFill>
                <a:cs typeface="B Nazanin" panose="00000400000000000000" pitchFamily="2" charset="-78"/>
              </a:rPr>
              <a:t> برابر 0/87 می باشد.</a:t>
            </a:r>
          </a:p>
        </p:txBody>
      </p:sp>
      <p:sp>
        <p:nvSpPr>
          <p:cNvPr id="7" name="TextBox 6"/>
          <p:cNvSpPr txBox="1"/>
          <p:nvPr/>
        </p:nvSpPr>
        <p:spPr>
          <a:xfrm>
            <a:off x="528785" y="5040610"/>
            <a:ext cx="8971883" cy="1109919"/>
          </a:xfrm>
          <a:prstGeom prst="rect">
            <a:avLst/>
          </a:prstGeom>
          <a:noFill/>
        </p:spPr>
        <p:txBody>
          <a:bodyPr wrap="square" rtlCol="1">
            <a:spAutoFit/>
          </a:bodyPr>
          <a:lstStyle/>
          <a:p>
            <a:pPr algn="just">
              <a:lnSpc>
                <a:spcPct val="150000"/>
              </a:lnSpc>
            </a:pPr>
            <a:r>
              <a:rPr lang="fa-IR" b="1" dirty="0" smtClean="0">
                <a:solidFill>
                  <a:srgbClr val="00B050"/>
                </a:solidFill>
                <a:cs typeface="B Nazanin" panose="00000400000000000000" pitchFamily="2" charset="-78"/>
              </a:rPr>
              <a:t>به عنوان مثال در حال حاضر که قیمت نفت بازای </a:t>
            </a:r>
            <a:r>
              <a:rPr lang="fa-IR" b="1" dirty="0" err="1" smtClean="0">
                <a:solidFill>
                  <a:srgbClr val="00B050"/>
                </a:solidFill>
                <a:cs typeface="B Nazanin" panose="00000400000000000000" pitchFamily="2" charset="-78"/>
              </a:rPr>
              <a:t>هربشکه</a:t>
            </a:r>
            <a:r>
              <a:rPr lang="fa-IR" b="1" dirty="0" smtClean="0">
                <a:solidFill>
                  <a:srgbClr val="00B050"/>
                </a:solidFill>
                <a:cs typeface="B Nazanin" panose="00000400000000000000" pitchFamily="2" charset="-78"/>
              </a:rPr>
              <a:t> 74 دلار می باشد پیش بینی میشود که قیمت </a:t>
            </a:r>
            <a:r>
              <a:rPr lang="fa-IR" b="1" dirty="0" err="1" smtClean="0">
                <a:solidFill>
                  <a:srgbClr val="00B050"/>
                </a:solidFill>
                <a:cs typeface="B Nazanin" panose="00000400000000000000" pitchFamily="2" charset="-78"/>
              </a:rPr>
              <a:t>بیلت</a:t>
            </a:r>
            <a:r>
              <a:rPr lang="fa-IR" b="1" dirty="0" smtClean="0">
                <a:solidFill>
                  <a:srgbClr val="00B050"/>
                </a:solidFill>
                <a:cs typeface="B Nazanin" panose="00000400000000000000" pitchFamily="2" charset="-78"/>
              </a:rPr>
              <a:t> </a:t>
            </a:r>
            <a:r>
              <a:rPr lang="fa-IR" b="1" dirty="0" err="1" smtClean="0">
                <a:solidFill>
                  <a:srgbClr val="00B050"/>
                </a:solidFill>
                <a:cs typeface="B Nazanin" panose="00000400000000000000" pitchFamily="2" charset="-78"/>
              </a:rPr>
              <a:t>اکراین</a:t>
            </a:r>
            <a:r>
              <a:rPr lang="fa-IR" b="1" dirty="0" smtClean="0">
                <a:solidFill>
                  <a:srgbClr val="00B050"/>
                </a:solidFill>
                <a:cs typeface="B Nazanin" panose="00000400000000000000" pitchFamily="2" charset="-78"/>
              </a:rPr>
              <a:t>  تا 543 دلار بر تن افزایش یابد.</a:t>
            </a:r>
            <a:endParaRPr lang="fa-IR" b="1" dirty="0">
              <a:solidFill>
                <a:srgbClr val="00B050"/>
              </a:solidFill>
              <a:cs typeface="B Nazanin" panose="00000400000000000000" pitchFamily="2" charset="-78"/>
            </a:endParaRPr>
          </a:p>
        </p:txBody>
      </p:sp>
    </p:spTree>
    <p:extLst>
      <p:ext uri="{BB962C8B-B14F-4D97-AF65-F5344CB8AC3E}">
        <p14:creationId xmlns:p14="http://schemas.microsoft.com/office/powerpoint/2010/main" val="3910532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2" name="Rectangle 1"/>
          <p:cNvSpPr/>
          <p:nvPr/>
        </p:nvSpPr>
        <p:spPr>
          <a:xfrm>
            <a:off x="1439912" y="3098149"/>
            <a:ext cx="6623819" cy="707886"/>
          </a:xfrm>
          <a:prstGeom prst="rect">
            <a:avLst/>
          </a:prstGeom>
        </p:spPr>
        <p:txBody>
          <a:bodyPr wrap="square">
            <a:spAutoFit/>
          </a:bodyPr>
          <a:lstStyle/>
          <a:p>
            <a:r>
              <a:rPr lang="fa-IR" sz="40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مدل </a:t>
            </a:r>
            <a:r>
              <a:rPr lang="fa-IR" sz="40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همبستگی قیمت مس – </a:t>
            </a:r>
            <a:r>
              <a:rPr lang="fa-IR" sz="40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فولاد</a:t>
            </a:r>
            <a:endParaRPr lang="fa-IR" sz="4000" b="1" dirty="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998462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6" name="TextBox 5"/>
          <p:cNvSpPr txBox="1"/>
          <p:nvPr/>
        </p:nvSpPr>
        <p:spPr>
          <a:xfrm>
            <a:off x="719832" y="1800250"/>
            <a:ext cx="8756082" cy="3808735"/>
          </a:xfrm>
          <a:prstGeom prst="rect">
            <a:avLst/>
          </a:prstGeom>
          <a:noFill/>
        </p:spPr>
        <p:txBody>
          <a:bodyPr wrap="square" rtlCol="1">
            <a:spAutoFit/>
          </a:bodyPr>
          <a:lstStyle/>
          <a:p>
            <a:pPr algn="just">
              <a:lnSpc>
                <a:spcPct val="150000"/>
              </a:lnSpc>
            </a:pPr>
            <a:r>
              <a:rPr lang="fa-IR" b="1" dirty="0" smtClean="0">
                <a:solidFill>
                  <a:srgbClr val="00B050"/>
                </a:solidFill>
                <a:cs typeface="B Nazanin" panose="00000400000000000000" pitchFamily="2" charset="-78"/>
              </a:rPr>
              <a:t>با در نظر گرفتن نوسانات بازار فولاد و با توجه به نقش پیش بینی قیمت فولاد در تصمیمات بهینه مدیریتی، ایجاد و استفاده از نظامهای پیش بینی قیمت اهمیت بالایی در صنعت  پیدا می نماید. تیم مدیریتی شرکت فولاد خوزستان از روشهای متعددی برای پیش بینی وضعیت بازار استفاده می نماید. یکی از این روشها یافتن رابطه بین قیمت فولاد با سایر پارامترهای اقتصادی می باشد. در اینجا </a:t>
            </a:r>
            <a:r>
              <a:rPr lang="fa-IR" b="1" dirty="0" smtClean="0">
                <a:solidFill>
                  <a:srgbClr val="FF0000"/>
                </a:solidFill>
                <a:cs typeface="B Nazanin" panose="00000400000000000000" pitchFamily="2" charset="-78"/>
              </a:rPr>
              <a:t>رابطه بین قیمت مس و قیمت فولاد </a:t>
            </a:r>
            <a:r>
              <a:rPr lang="fa-IR" b="1" dirty="0" smtClean="0">
                <a:solidFill>
                  <a:srgbClr val="00B050"/>
                </a:solidFill>
                <a:cs typeface="B Nazanin" panose="00000400000000000000" pitchFamily="2" charset="-78"/>
              </a:rPr>
              <a:t>مورد بررسی قرار داده شده است.</a:t>
            </a:r>
          </a:p>
          <a:p>
            <a:pPr algn="just">
              <a:lnSpc>
                <a:spcPct val="150000"/>
              </a:lnSpc>
            </a:pPr>
            <a:endParaRPr lang="fa-IR" b="1" dirty="0">
              <a:solidFill>
                <a:srgbClr val="00B050"/>
              </a:solidFill>
              <a:cs typeface="B Nazanin" panose="00000400000000000000" pitchFamily="2" charset="-78"/>
            </a:endParaRPr>
          </a:p>
        </p:txBody>
      </p:sp>
    </p:spTree>
    <p:extLst>
      <p:ext uri="{BB962C8B-B14F-4D97-AF65-F5344CB8AC3E}">
        <p14:creationId xmlns:p14="http://schemas.microsoft.com/office/powerpoint/2010/main" val="2003186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7" name="Rectangle 6"/>
          <p:cNvSpPr/>
          <p:nvPr/>
        </p:nvSpPr>
        <p:spPr>
          <a:xfrm>
            <a:off x="503808" y="1610330"/>
            <a:ext cx="9001000" cy="4339650"/>
          </a:xfrm>
          <a:prstGeom prst="rect">
            <a:avLst/>
          </a:prstGeom>
        </p:spPr>
        <p:txBody>
          <a:bodyPr wrap="square">
            <a:spAutoFit/>
          </a:bodyPr>
          <a:lstStyle/>
          <a:p>
            <a:pPr algn="just">
              <a:lnSpc>
                <a:spcPct val="150000"/>
              </a:lnSpc>
            </a:pPr>
            <a:r>
              <a:rPr lang="fa-IR" b="1" dirty="0">
                <a:solidFill>
                  <a:srgbClr val="00B050"/>
                </a:solidFill>
                <a:cs typeface="B Nazanin" panose="00000400000000000000" pitchFamily="2" charset="-78"/>
              </a:rPr>
              <a:t>مطالعه پیش رو برای کشف رابطه بین </a:t>
            </a:r>
            <a:r>
              <a:rPr lang="fa-IR" b="1" dirty="0" smtClean="0">
                <a:solidFill>
                  <a:srgbClr val="00B050"/>
                </a:solidFill>
                <a:cs typeface="B Nazanin" panose="00000400000000000000" pitchFamily="2" charset="-78"/>
              </a:rPr>
              <a:t>قیمت مس و </a:t>
            </a:r>
            <a:r>
              <a:rPr lang="fa-IR" b="1" dirty="0">
                <a:solidFill>
                  <a:srgbClr val="00B050"/>
                </a:solidFill>
                <a:cs typeface="B Nazanin" panose="00000400000000000000" pitchFamily="2" charset="-78"/>
              </a:rPr>
              <a:t>قیمت </a:t>
            </a:r>
            <a:r>
              <a:rPr lang="fa-IR" b="1" dirty="0" err="1">
                <a:solidFill>
                  <a:srgbClr val="00B050"/>
                </a:solidFill>
                <a:cs typeface="B Nazanin" panose="00000400000000000000" pitchFamily="2" charset="-78"/>
              </a:rPr>
              <a:t>بیلت</a:t>
            </a:r>
            <a:r>
              <a:rPr lang="fa-IR" b="1" dirty="0">
                <a:solidFill>
                  <a:srgbClr val="00B050"/>
                </a:solidFill>
                <a:cs typeface="B Nazanin" panose="00000400000000000000" pitchFamily="2" charset="-78"/>
              </a:rPr>
              <a:t> انجام پذیرفته است.</a:t>
            </a:r>
          </a:p>
          <a:p>
            <a:pPr algn="just">
              <a:lnSpc>
                <a:spcPct val="150000"/>
              </a:lnSpc>
            </a:pPr>
            <a:r>
              <a:rPr lang="fa-IR" b="1" dirty="0">
                <a:solidFill>
                  <a:srgbClr val="00B050"/>
                </a:solidFill>
                <a:cs typeface="B Nazanin" panose="00000400000000000000" pitchFamily="2" charset="-78"/>
              </a:rPr>
              <a:t>داده های  ورودی </a:t>
            </a:r>
            <a:r>
              <a:rPr lang="fa-IR" b="1" dirty="0" smtClean="0">
                <a:solidFill>
                  <a:srgbClr val="00B050"/>
                </a:solidFill>
                <a:cs typeface="B Nazanin" panose="00000400000000000000" pitchFamily="2" charset="-78"/>
              </a:rPr>
              <a:t>قیمت مس و </a:t>
            </a:r>
            <a:r>
              <a:rPr lang="fa-IR" b="1" dirty="0" err="1">
                <a:solidFill>
                  <a:srgbClr val="00B050"/>
                </a:solidFill>
                <a:cs typeface="B Nazanin" panose="00000400000000000000" pitchFamily="2" charset="-78"/>
              </a:rPr>
              <a:t>بیلت</a:t>
            </a:r>
            <a:r>
              <a:rPr lang="fa-IR" b="1" dirty="0">
                <a:solidFill>
                  <a:srgbClr val="00B050"/>
                </a:solidFill>
                <a:cs typeface="B Nazanin" panose="00000400000000000000" pitchFamily="2" charset="-78"/>
              </a:rPr>
              <a:t> مربوط به دوره های زمانی ژانویه 2012 تا مارس 2018 </a:t>
            </a:r>
            <a:r>
              <a:rPr lang="fa-IR" b="1" dirty="0" err="1">
                <a:solidFill>
                  <a:srgbClr val="00B050"/>
                </a:solidFill>
                <a:cs typeface="B Nazanin" panose="00000400000000000000" pitchFamily="2" charset="-78"/>
              </a:rPr>
              <a:t>بصورت</a:t>
            </a:r>
            <a:r>
              <a:rPr lang="fa-IR" b="1" dirty="0">
                <a:solidFill>
                  <a:srgbClr val="00B050"/>
                </a:solidFill>
                <a:cs typeface="B Nazanin" panose="00000400000000000000" pitchFamily="2" charset="-78"/>
              </a:rPr>
              <a:t> ماهیانه می باشند. </a:t>
            </a:r>
            <a:r>
              <a:rPr lang="fa-IR" b="1" dirty="0">
                <a:solidFill>
                  <a:srgbClr val="FF0000"/>
                </a:solidFill>
                <a:cs typeface="B Nazanin" panose="00000400000000000000" pitchFamily="2" charset="-78"/>
              </a:rPr>
              <a:t>قیمت </a:t>
            </a:r>
            <a:r>
              <a:rPr lang="fa-IR" b="1" dirty="0" err="1">
                <a:solidFill>
                  <a:srgbClr val="FF0000"/>
                </a:solidFill>
                <a:cs typeface="B Nazanin" panose="00000400000000000000" pitchFamily="2" charset="-78"/>
              </a:rPr>
              <a:t>بیلت</a:t>
            </a:r>
            <a:r>
              <a:rPr lang="fa-IR" b="1" dirty="0">
                <a:solidFill>
                  <a:srgbClr val="FF0000"/>
                </a:solidFill>
                <a:cs typeface="B Nazanin" panose="00000400000000000000" pitchFamily="2" charset="-78"/>
              </a:rPr>
              <a:t> </a:t>
            </a:r>
            <a:r>
              <a:rPr lang="fa-IR" b="1" dirty="0" err="1">
                <a:solidFill>
                  <a:srgbClr val="FF0000"/>
                </a:solidFill>
                <a:cs typeface="B Nazanin" panose="00000400000000000000" pitchFamily="2" charset="-78"/>
              </a:rPr>
              <a:t>اکراین</a:t>
            </a:r>
            <a:r>
              <a:rPr lang="fa-IR" b="1" dirty="0">
                <a:solidFill>
                  <a:srgbClr val="FF0000"/>
                </a:solidFill>
                <a:cs typeface="B Nazanin" panose="00000400000000000000" pitchFamily="2" charset="-78"/>
              </a:rPr>
              <a:t> </a:t>
            </a:r>
            <a:r>
              <a:rPr lang="fa-IR" b="1" dirty="0">
                <a:solidFill>
                  <a:srgbClr val="00B050"/>
                </a:solidFill>
                <a:cs typeface="B Nazanin" panose="00000400000000000000" pitchFamily="2" charset="-78"/>
              </a:rPr>
              <a:t>به </a:t>
            </a:r>
            <a:r>
              <a:rPr lang="fa-IR" b="1" dirty="0" err="1">
                <a:solidFill>
                  <a:srgbClr val="00B050"/>
                </a:solidFill>
                <a:cs typeface="B Nazanin" panose="00000400000000000000" pitchFamily="2" charset="-78"/>
              </a:rPr>
              <a:t>ازای</a:t>
            </a:r>
            <a:r>
              <a:rPr lang="fa-IR" b="1" dirty="0">
                <a:solidFill>
                  <a:srgbClr val="00B050"/>
                </a:solidFill>
                <a:cs typeface="B Nazanin" panose="00000400000000000000" pitchFamily="2" charset="-78"/>
              </a:rPr>
              <a:t> هر  تن و </a:t>
            </a:r>
            <a:r>
              <a:rPr lang="fa-IR" b="1" dirty="0">
                <a:solidFill>
                  <a:srgbClr val="FF0000"/>
                </a:solidFill>
                <a:cs typeface="B Nazanin" panose="00000400000000000000" pitchFamily="2" charset="-78"/>
              </a:rPr>
              <a:t>قیمت </a:t>
            </a:r>
            <a:r>
              <a:rPr lang="fa-IR" b="1" dirty="0" smtClean="0">
                <a:solidFill>
                  <a:srgbClr val="FF0000"/>
                </a:solidFill>
                <a:cs typeface="B Nazanin" panose="00000400000000000000" pitchFamily="2" charset="-78"/>
              </a:rPr>
              <a:t>جهانی مس </a:t>
            </a:r>
            <a:r>
              <a:rPr lang="fa-IR" b="1" dirty="0" smtClean="0">
                <a:solidFill>
                  <a:srgbClr val="00B050"/>
                </a:solidFill>
                <a:cs typeface="B Nazanin" panose="00000400000000000000" pitchFamily="2" charset="-78"/>
              </a:rPr>
              <a:t>مورد </a:t>
            </a:r>
            <a:r>
              <a:rPr lang="fa-IR" b="1" dirty="0">
                <a:solidFill>
                  <a:srgbClr val="00B050"/>
                </a:solidFill>
                <a:cs typeface="B Nazanin" panose="00000400000000000000" pitchFamily="2" charset="-78"/>
              </a:rPr>
              <a:t>مطالعه قرار گرفته </a:t>
            </a:r>
            <a:r>
              <a:rPr lang="fa-IR" b="1" dirty="0" err="1">
                <a:solidFill>
                  <a:srgbClr val="00B050"/>
                </a:solidFill>
                <a:cs typeface="B Nazanin" panose="00000400000000000000" pitchFamily="2" charset="-78"/>
              </a:rPr>
              <a:t>اند</a:t>
            </a:r>
            <a:r>
              <a:rPr lang="fa-IR" b="1" dirty="0">
                <a:solidFill>
                  <a:srgbClr val="00B050"/>
                </a:solidFill>
                <a:cs typeface="B Nazanin" panose="00000400000000000000" pitchFamily="2" charset="-78"/>
              </a:rPr>
              <a:t>.</a:t>
            </a:r>
          </a:p>
          <a:p>
            <a:pPr algn="just">
              <a:lnSpc>
                <a:spcPct val="150000"/>
              </a:lnSpc>
            </a:pPr>
            <a:r>
              <a:rPr lang="fa-IR" b="1" dirty="0">
                <a:solidFill>
                  <a:srgbClr val="00B050"/>
                </a:solidFill>
                <a:cs typeface="B Nazanin" panose="00000400000000000000" pitchFamily="2" charset="-78"/>
              </a:rPr>
              <a:t>برای کشف رابطه بین این دو ، قیمت </a:t>
            </a:r>
            <a:r>
              <a:rPr lang="fa-IR" b="1" dirty="0" smtClean="0">
                <a:solidFill>
                  <a:srgbClr val="00B050"/>
                </a:solidFill>
                <a:cs typeface="B Nazanin" panose="00000400000000000000" pitchFamily="2" charset="-78"/>
              </a:rPr>
              <a:t>مس </a:t>
            </a:r>
            <a:r>
              <a:rPr lang="fa-IR" b="1" dirty="0">
                <a:solidFill>
                  <a:srgbClr val="00B050"/>
                </a:solidFill>
                <a:cs typeface="B Nazanin" panose="00000400000000000000" pitchFamily="2" charset="-78"/>
              </a:rPr>
              <a:t>به عنوان متغیر مستقل و قیمت </a:t>
            </a:r>
            <a:r>
              <a:rPr lang="fa-IR" b="1" dirty="0" err="1">
                <a:solidFill>
                  <a:srgbClr val="00B050"/>
                </a:solidFill>
                <a:cs typeface="B Nazanin" panose="00000400000000000000" pitchFamily="2" charset="-78"/>
              </a:rPr>
              <a:t>بیلت</a:t>
            </a:r>
            <a:r>
              <a:rPr lang="fa-IR" b="1" dirty="0">
                <a:solidFill>
                  <a:srgbClr val="00B050"/>
                </a:solidFill>
                <a:cs typeface="B Nazanin" panose="00000400000000000000" pitchFamily="2" charset="-78"/>
              </a:rPr>
              <a:t> به عنوان متغیر  وابسته  در نظر گرفته شده </a:t>
            </a:r>
            <a:r>
              <a:rPr lang="fa-IR" b="1" dirty="0" err="1">
                <a:solidFill>
                  <a:srgbClr val="00B050"/>
                </a:solidFill>
                <a:cs typeface="B Nazanin" panose="00000400000000000000" pitchFamily="2" charset="-78"/>
              </a:rPr>
              <a:t>اند</a:t>
            </a:r>
            <a:r>
              <a:rPr lang="fa-IR" b="1" dirty="0">
                <a:solidFill>
                  <a:srgbClr val="00B050"/>
                </a:solidFill>
                <a:cs typeface="B Nazanin" panose="00000400000000000000" pitchFamily="2" charset="-78"/>
              </a:rPr>
              <a:t>. توابع </a:t>
            </a:r>
            <a:r>
              <a:rPr lang="fa-IR" b="1" dirty="0" err="1">
                <a:solidFill>
                  <a:srgbClr val="00B050"/>
                </a:solidFill>
                <a:cs typeface="B Nazanin" panose="00000400000000000000" pitchFamily="2" charset="-78"/>
              </a:rPr>
              <a:t>رگرسیون</a:t>
            </a:r>
            <a:r>
              <a:rPr lang="fa-IR" b="1" dirty="0">
                <a:solidFill>
                  <a:srgbClr val="00B050"/>
                </a:solidFill>
                <a:cs typeface="B Nazanin" panose="00000400000000000000" pitchFamily="2" charset="-78"/>
              </a:rPr>
              <a:t> از جمله </a:t>
            </a:r>
            <a:r>
              <a:rPr lang="fa-IR" b="1" dirty="0" err="1">
                <a:solidFill>
                  <a:srgbClr val="00B050"/>
                </a:solidFill>
                <a:cs typeface="B Nazanin" panose="00000400000000000000" pitchFamily="2" charset="-78"/>
              </a:rPr>
              <a:t>رگرسیون</a:t>
            </a:r>
            <a:r>
              <a:rPr lang="fa-IR" b="1" dirty="0">
                <a:solidFill>
                  <a:srgbClr val="00B050"/>
                </a:solidFill>
                <a:cs typeface="B Nazanin" panose="00000400000000000000" pitchFamily="2" charset="-78"/>
              </a:rPr>
              <a:t> خطی، نمایی، لگاریتم توان دار و  چند جمله ای با درجات مختلف مورد ارزیابی قرار گرفته </a:t>
            </a:r>
            <a:r>
              <a:rPr lang="fa-IR" b="1" dirty="0" err="1">
                <a:solidFill>
                  <a:srgbClr val="00B050"/>
                </a:solidFill>
                <a:cs typeface="B Nazanin" panose="00000400000000000000" pitchFamily="2" charset="-78"/>
              </a:rPr>
              <a:t>اند</a:t>
            </a:r>
            <a:r>
              <a:rPr lang="fa-IR" b="1" dirty="0">
                <a:solidFill>
                  <a:srgbClr val="00B050"/>
                </a:solidFill>
                <a:cs typeface="B Nazanin" panose="00000400000000000000" pitchFamily="2" charset="-78"/>
              </a:rPr>
              <a:t>. یافته های این تحقیق نشان میدهد که </a:t>
            </a:r>
            <a:r>
              <a:rPr lang="fa-IR" b="1" dirty="0" err="1">
                <a:solidFill>
                  <a:srgbClr val="00B050"/>
                </a:solidFill>
                <a:cs typeface="B Nazanin" panose="00000400000000000000" pitchFamily="2" charset="-78"/>
              </a:rPr>
              <a:t>رگرسیون</a:t>
            </a:r>
            <a:r>
              <a:rPr lang="fa-IR" b="1" dirty="0">
                <a:solidFill>
                  <a:srgbClr val="00B050"/>
                </a:solidFill>
                <a:cs typeface="B Nazanin" panose="00000400000000000000" pitchFamily="2" charset="-78"/>
              </a:rPr>
              <a:t> </a:t>
            </a:r>
            <a:r>
              <a:rPr lang="fa-IR" b="1" dirty="0" smtClean="0">
                <a:solidFill>
                  <a:srgbClr val="00B050"/>
                </a:solidFill>
                <a:cs typeface="B Nazanin" panose="00000400000000000000" pitchFamily="2" charset="-78"/>
              </a:rPr>
              <a:t> لگاریتمی بهترین </a:t>
            </a:r>
            <a:r>
              <a:rPr lang="fa-IR" b="1" dirty="0">
                <a:solidFill>
                  <a:srgbClr val="00B050"/>
                </a:solidFill>
                <a:cs typeface="B Nazanin" panose="00000400000000000000" pitchFamily="2" charset="-78"/>
              </a:rPr>
              <a:t>پیش بینی کننده می باشد.</a:t>
            </a:r>
          </a:p>
        </p:txBody>
      </p:sp>
    </p:spTree>
    <p:extLst>
      <p:ext uri="{BB962C8B-B14F-4D97-AF65-F5344CB8AC3E}">
        <p14:creationId xmlns:p14="http://schemas.microsoft.com/office/powerpoint/2010/main" val="3740624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215080318"/>
              </p:ext>
            </p:extLst>
          </p:nvPr>
        </p:nvGraphicFramePr>
        <p:xfrm>
          <a:off x="13740" y="1052589"/>
          <a:ext cx="10055458" cy="5890022"/>
        </p:xfrm>
        <a:graphic>
          <a:graphicData uri="http://schemas.openxmlformats.org/drawingml/2006/table">
            <a:tbl>
              <a:tblPr/>
              <a:tblGrid>
                <a:gridCol w="718247"/>
                <a:gridCol w="718247"/>
                <a:gridCol w="718247"/>
                <a:gridCol w="718247"/>
                <a:gridCol w="718247"/>
                <a:gridCol w="718247"/>
                <a:gridCol w="718247"/>
                <a:gridCol w="718247"/>
                <a:gridCol w="718247"/>
                <a:gridCol w="718247"/>
                <a:gridCol w="718247"/>
                <a:gridCol w="718247"/>
                <a:gridCol w="718247"/>
                <a:gridCol w="718247"/>
              </a:tblGrid>
              <a:tr h="378878">
                <a:tc gridSpan="2">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Prices in USD</a:t>
                      </a:r>
                    </a:p>
                  </a:txBody>
                  <a:tcPr marL="6767" marR="6767" marT="67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pPr rtl="1"/>
                      <a:endParaRPr lang="fa-IR"/>
                    </a:p>
                  </a:txBody>
                  <a:tcP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Jan</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Feb</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Mar</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Apr</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May</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Jun</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Jul</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Aug</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Sep</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Oct</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Nov</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US" sz="1100" b="1" i="0" u="none" strike="noStrike" dirty="0">
                          <a:solidFill>
                            <a:srgbClr val="000000"/>
                          </a:solidFill>
                          <a:effectLst/>
                          <a:latin typeface="Arial" panose="020B0604020202020204" pitchFamily="34" charset="0"/>
                          <a:cs typeface="Arial" panose="020B0604020202020204" pitchFamily="34" charset="0"/>
                        </a:rPr>
                        <a:t>Dec</a:t>
                      </a:r>
                    </a:p>
                  </a:txBody>
                  <a:tcPr marL="6767" marR="6767" marT="67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380439">
                <a:tc rowSpan="2">
                  <a:txBody>
                    <a:bodyPr/>
                    <a:lstStyle/>
                    <a:p>
                      <a:pPr algn="ctr" rtl="0" fontAlgn="ctr"/>
                      <a:r>
                        <a:rPr lang="fa-IR" sz="1100" b="1" i="0" u="none" strike="noStrike" dirty="0">
                          <a:solidFill>
                            <a:srgbClr val="000000"/>
                          </a:solidFill>
                          <a:effectLst/>
                          <a:latin typeface="Arial" panose="020B0604020202020204" pitchFamily="34" charset="0"/>
                          <a:cs typeface="Arial" panose="020B0604020202020204" pitchFamily="34" charset="0"/>
                        </a:rPr>
                        <a:t>2011</a:t>
                      </a:r>
                    </a:p>
                  </a:txBody>
                  <a:tcPr marL="6767" marR="6767" marT="67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Copper Price</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9555.7</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9867.6</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9503.36</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9492.79</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dirty="0">
                          <a:solidFill>
                            <a:srgbClr val="000000"/>
                          </a:solidFill>
                          <a:effectLst/>
                          <a:latin typeface="Arial" panose="020B0604020202020204" pitchFamily="34" charset="0"/>
                          <a:cs typeface="Arial" panose="020B0604020202020204" pitchFamily="34" charset="0"/>
                        </a:rPr>
                        <a:t>8959.9</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9066.85</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dirty="0">
                          <a:solidFill>
                            <a:srgbClr val="000000"/>
                          </a:solidFill>
                          <a:effectLst/>
                          <a:latin typeface="Arial" panose="020B0604020202020204" pitchFamily="34" charset="0"/>
                          <a:cs typeface="Arial" panose="020B0604020202020204" pitchFamily="34" charset="0"/>
                        </a:rPr>
                        <a:t>9650.46</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dirty="0">
                          <a:solidFill>
                            <a:srgbClr val="000000"/>
                          </a:solidFill>
                          <a:effectLst/>
                          <a:latin typeface="Arial" panose="020B0604020202020204" pitchFamily="34" charset="0"/>
                          <a:cs typeface="Arial" panose="020B0604020202020204" pitchFamily="34" charset="0"/>
                        </a:rPr>
                        <a:t>9000.76</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8300.14</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7394.19</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dirty="0">
                          <a:solidFill>
                            <a:srgbClr val="000000"/>
                          </a:solidFill>
                          <a:effectLst/>
                          <a:latin typeface="Arial" panose="020B0604020202020204" pitchFamily="34" charset="0"/>
                          <a:cs typeface="Arial" panose="020B0604020202020204" pitchFamily="34" charset="0"/>
                        </a:rPr>
                        <a:t>7581.02</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dirty="0">
                          <a:solidFill>
                            <a:srgbClr val="000000"/>
                          </a:solidFill>
                          <a:effectLst/>
                          <a:latin typeface="Arial" panose="020B0604020202020204" pitchFamily="34" charset="0"/>
                          <a:cs typeface="Arial" panose="020B0604020202020204" pitchFamily="34" charset="0"/>
                        </a:rPr>
                        <a:t>7565.48</a:t>
                      </a:r>
                    </a:p>
                  </a:txBody>
                  <a:tcPr marL="6767" marR="6767" marT="67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4483">
                <a:tc vMerge="1">
                  <a:txBody>
                    <a:bodyPr/>
                    <a:lstStyle/>
                    <a:p>
                      <a:pPr rtl="1"/>
                      <a:endParaRPr lang="fa-IR"/>
                    </a:p>
                  </a:txBody>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Billet Price</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618</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618</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620</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610</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645</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673</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670</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681</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670</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dirty="0">
                          <a:solidFill>
                            <a:srgbClr val="000000"/>
                          </a:solidFill>
                          <a:effectLst/>
                          <a:latin typeface="Arial" panose="020B0604020202020204" pitchFamily="34" charset="0"/>
                          <a:cs typeface="Arial" panose="020B0604020202020204" pitchFamily="34" charset="0"/>
                        </a:rPr>
                        <a:t>599</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dirty="0">
                          <a:solidFill>
                            <a:srgbClr val="000000"/>
                          </a:solidFill>
                          <a:effectLst/>
                          <a:latin typeface="Arial" panose="020B0604020202020204" pitchFamily="34" charset="0"/>
                          <a:cs typeface="Arial" panose="020B0604020202020204" pitchFamily="34" charset="0"/>
                        </a:rPr>
                        <a:t>576</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590</a:t>
                      </a:r>
                    </a:p>
                  </a:txBody>
                  <a:tcPr marL="6767" marR="6767" marT="67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483">
                <a:tc rowSpan="2">
                  <a:txBody>
                    <a:bodyPr/>
                    <a:lstStyle/>
                    <a:p>
                      <a:pPr algn="ctr" rtl="0" fontAlgn="ctr"/>
                      <a:r>
                        <a:rPr lang="fa-IR" sz="1100" b="1" i="0" u="none" strike="noStrike">
                          <a:solidFill>
                            <a:srgbClr val="000000"/>
                          </a:solidFill>
                          <a:effectLst/>
                          <a:latin typeface="Arial" panose="020B0604020202020204" pitchFamily="34" charset="0"/>
                          <a:cs typeface="Arial" panose="020B0604020202020204" pitchFamily="34" charset="0"/>
                        </a:rPr>
                        <a:t>2012</a:t>
                      </a:r>
                    </a:p>
                  </a:txBody>
                  <a:tcPr marL="6767" marR="6767" marT="67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Copper Price</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8040.47</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8441.49</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8470.78</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8289.48</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7955.64</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7423.02</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7584.26</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7515.53</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8087.74</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dirty="0">
                          <a:solidFill>
                            <a:srgbClr val="000000"/>
                          </a:solidFill>
                          <a:effectLst/>
                          <a:latin typeface="Arial" panose="020B0604020202020204" pitchFamily="34" charset="0"/>
                          <a:cs typeface="Arial" panose="020B0604020202020204" pitchFamily="34" charset="0"/>
                        </a:rPr>
                        <a:t>8062.03</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dirty="0">
                          <a:solidFill>
                            <a:srgbClr val="000000"/>
                          </a:solidFill>
                          <a:effectLst/>
                          <a:latin typeface="Arial" panose="020B0604020202020204" pitchFamily="34" charset="0"/>
                          <a:cs typeface="Arial" panose="020B0604020202020204" pitchFamily="34" charset="0"/>
                        </a:rPr>
                        <a:t>7711.23</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dirty="0">
                          <a:solidFill>
                            <a:srgbClr val="000000"/>
                          </a:solidFill>
                          <a:effectLst/>
                          <a:latin typeface="Arial" panose="020B0604020202020204" pitchFamily="34" charset="0"/>
                          <a:cs typeface="Arial" panose="020B0604020202020204" pitchFamily="34" charset="0"/>
                        </a:rPr>
                        <a:t>7966.49</a:t>
                      </a:r>
                    </a:p>
                  </a:txBody>
                  <a:tcPr marL="6767" marR="6767" marT="67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4483">
                <a:tc vMerge="1">
                  <a:txBody>
                    <a:bodyPr/>
                    <a:lstStyle/>
                    <a:p>
                      <a:pPr rtl="1"/>
                      <a:endParaRPr lang="fa-IR"/>
                    </a:p>
                  </a:txBody>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Billet Price</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601</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581</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608</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609</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596</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556</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546</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556</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530</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504</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dirty="0">
                          <a:solidFill>
                            <a:srgbClr val="000000"/>
                          </a:solidFill>
                          <a:effectLst/>
                          <a:latin typeface="Arial" panose="020B0604020202020204" pitchFamily="34" charset="0"/>
                          <a:cs typeface="Arial" panose="020B0604020202020204" pitchFamily="34" charset="0"/>
                        </a:rPr>
                        <a:t>522</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dirty="0">
                          <a:solidFill>
                            <a:srgbClr val="000000"/>
                          </a:solidFill>
                          <a:effectLst/>
                          <a:latin typeface="Arial" panose="020B0604020202020204" pitchFamily="34" charset="0"/>
                          <a:cs typeface="Arial" panose="020B0604020202020204" pitchFamily="34" charset="0"/>
                        </a:rPr>
                        <a:t>518</a:t>
                      </a:r>
                    </a:p>
                  </a:txBody>
                  <a:tcPr marL="6767" marR="6767" marT="67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483">
                <a:tc rowSpan="2">
                  <a:txBody>
                    <a:bodyPr/>
                    <a:lstStyle/>
                    <a:p>
                      <a:pPr algn="ctr" rtl="0" fontAlgn="ctr"/>
                      <a:r>
                        <a:rPr lang="fa-IR" sz="1100" b="1" i="0" u="none" strike="noStrike">
                          <a:solidFill>
                            <a:srgbClr val="000000"/>
                          </a:solidFill>
                          <a:effectLst/>
                          <a:latin typeface="Arial" panose="020B0604020202020204" pitchFamily="34" charset="0"/>
                          <a:cs typeface="Arial" panose="020B0604020202020204" pitchFamily="34" charset="0"/>
                        </a:rPr>
                        <a:t>2013</a:t>
                      </a:r>
                    </a:p>
                  </a:txBody>
                  <a:tcPr marL="6767" marR="6767" marT="67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Copper Price</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8047.36</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8060.93</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7645.58</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7234.28</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7249.41</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7000.24</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6906.64</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7192.92</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7159.27</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7203.02</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7070.65</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dirty="0">
                          <a:solidFill>
                            <a:srgbClr val="000000"/>
                          </a:solidFill>
                          <a:effectLst/>
                          <a:latin typeface="Arial" panose="020B0604020202020204" pitchFamily="34" charset="0"/>
                          <a:cs typeface="Arial" panose="020B0604020202020204" pitchFamily="34" charset="0"/>
                        </a:rPr>
                        <a:t>7214.9</a:t>
                      </a:r>
                    </a:p>
                  </a:txBody>
                  <a:tcPr marL="6767" marR="6767" marT="67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4483">
                <a:tc vMerge="1">
                  <a:txBody>
                    <a:bodyPr/>
                    <a:lstStyle/>
                    <a:p>
                      <a:pPr rtl="1"/>
                      <a:endParaRPr lang="fa-IR"/>
                    </a:p>
                  </a:txBody>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Billet Price</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538</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527</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532</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514</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503</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492</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506</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511</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497</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498</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dirty="0">
                          <a:solidFill>
                            <a:srgbClr val="000000"/>
                          </a:solidFill>
                          <a:effectLst/>
                          <a:latin typeface="Arial" panose="020B0604020202020204" pitchFamily="34" charset="0"/>
                          <a:cs typeface="Arial" panose="020B0604020202020204" pitchFamily="34" charset="0"/>
                        </a:rPr>
                        <a:t>505</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dirty="0">
                          <a:solidFill>
                            <a:srgbClr val="000000"/>
                          </a:solidFill>
                          <a:effectLst/>
                          <a:latin typeface="Arial" panose="020B0604020202020204" pitchFamily="34" charset="0"/>
                          <a:cs typeface="Arial" panose="020B0604020202020204" pitchFamily="34" charset="0"/>
                        </a:rPr>
                        <a:t>503</a:t>
                      </a:r>
                    </a:p>
                  </a:txBody>
                  <a:tcPr marL="6767" marR="6767" marT="67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483">
                <a:tc rowSpan="2">
                  <a:txBody>
                    <a:bodyPr/>
                    <a:lstStyle/>
                    <a:p>
                      <a:pPr algn="ctr" rtl="0" fontAlgn="ctr"/>
                      <a:r>
                        <a:rPr lang="fa-IR" sz="1100" b="1" i="0" u="none" strike="noStrike">
                          <a:solidFill>
                            <a:srgbClr val="000000"/>
                          </a:solidFill>
                          <a:effectLst/>
                          <a:latin typeface="Arial" panose="020B0604020202020204" pitchFamily="34" charset="0"/>
                          <a:cs typeface="Arial" panose="020B0604020202020204" pitchFamily="34" charset="0"/>
                        </a:rPr>
                        <a:t>2014</a:t>
                      </a:r>
                    </a:p>
                  </a:txBody>
                  <a:tcPr marL="6767" marR="6767" marT="67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Copper Price</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7291.47</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7149.21</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6650.04</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6673.56</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6891.13</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6821.14</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7113.38</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7001.84</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6872.22</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6737.48</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6712.85</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dirty="0">
                          <a:solidFill>
                            <a:srgbClr val="000000"/>
                          </a:solidFill>
                          <a:effectLst/>
                          <a:latin typeface="Arial" panose="020B0604020202020204" pitchFamily="34" charset="0"/>
                          <a:cs typeface="Arial" panose="020B0604020202020204" pitchFamily="34" charset="0"/>
                        </a:rPr>
                        <a:t>6446.45</a:t>
                      </a:r>
                    </a:p>
                  </a:txBody>
                  <a:tcPr marL="6767" marR="6767" marT="67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4483">
                <a:tc vMerge="1">
                  <a:txBody>
                    <a:bodyPr/>
                    <a:lstStyle/>
                    <a:p>
                      <a:pPr rtl="1"/>
                      <a:endParaRPr lang="fa-IR"/>
                    </a:p>
                  </a:txBody>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Billet Price</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498</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487</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493</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501</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494</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490</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494</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510</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501</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471</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428</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dirty="0">
                          <a:solidFill>
                            <a:srgbClr val="000000"/>
                          </a:solidFill>
                          <a:effectLst/>
                          <a:latin typeface="Arial" panose="020B0604020202020204" pitchFamily="34" charset="0"/>
                          <a:cs typeface="Arial" panose="020B0604020202020204" pitchFamily="34" charset="0"/>
                        </a:rPr>
                        <a:t>400</a:t>
                      </a:r>
                    </a:p>
                  </a:txBody>
                  <a:tcPr marL="6767" marR="6767" marT="67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483">
                <a:tc rowSpan="2">
                  <a:txBody>
                    <a:bodyPr/>
                    <a:lstStyle/>
                    <a:p>
                      <a:pPr algn="ctr" rtl="0" fontAlgn="ctr"/>
                      <a:r>
                        <a:rPr lang="fa-IR" sz="1100" b="1" i="0" u="none" strike="noStrike">
                          <a:solidFill>
                            <a:srgbClr val="000000"/>
                          </a:solidFill>
                          <a:effectLst/>
                          <a:latin typeface="Arial" panose="020B0604020202020204" pitchFamily="34" charset="0"/>
                          <a:cs typeface="Arial" panose="020B0604020202020204" pitchFamily="34" charset="0"/>
                        </a:rPr>
                        <a:t>2015</a:t>
                      </a:r>
                    </a:p>
                  </a:txBody>
                  <a:tcPr marL="6767" marR="6767" marT="67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Copper Price</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5830.54</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dirty="0">
                          <a:solidFill>
                            <a:srgbClr val="000000"/>
                          </a:solidFill>
                          <a:effectLst/>
                          <a:latin typeface="Arial" panose="020B0604020202020204" pitchFamily="34" charset="0"/>
                          <a:cs typeface="Arial" panose="020B0604020202020204" pitchFamily="34" charset="0"/>
                        </a:rPr>
                        <a:t>5729.27</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5939.67</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6042.09</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6294.78</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5833.01</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5456.75</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5127.3</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5217.25</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5216.09</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4799.9</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dirty="0">
                          <a:solidFill>
                            <a:srgbClr val="000000"/>
                          </a:solidFill>
                          <a:effectLst/>
                          <a:latin typeface="Arial" panose="020B0604020202020204" pitchFamily="34" charset="0"/>
                          <a:cs typeface="Arial" panose="020B0604020202020204" pitchFamily="34" charset="0"/>
                        </a:rPr>
                        <a:t>4638.83</a:t>
                      </a:r>
                    </a:p>
                  </a:txBody>
                  <a:tcPr marL="6767" marR="6767" marT="67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4483">
                <a:tc vMerge="1">
                  <a:txBody>
                    <a:bodyPr/>
                    <a:lstStyle/>
                    <a:p>
                      <a:pPr rtl="1"/>
                      <a:endParaRPr lang="fa-IR"/>
                    </a:p>
                  </a:txBody>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Billet Price</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393</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359</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358</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363</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373</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359</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327</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318</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291</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268</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270</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dirty="0">
                          <a:solidFill>
                            <a:srgbClr val="000000"/>
                          </a:solidFill>
                          <a:effectLst/>
                          <a:latin typeface="Arial" panose="020B0604020202020204" pitchFamily="34" charset="0"/>
                          <a:cs typeface="Arial" panose="020B0604020202020204" pitchFamily="34" charset="0"/>
                        </a:rPr>
                        <a:t>256</a:t>
                      </a:r>
                    </a:p>
                  </a:txBody>
                  <a:tcPr marL="6767" marR="6767" marT="67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483">
                <a:tc rowSpan="2">
                  <a:txBody>
                    <a:bodyPr/>
                    <a:lstStyle/>
                    <a:p>
                      <a:pPr algn="ctr" rtl="0" fontAlgn="ctr"/>
                      <a:r>
                        <a:rPr lang="fa-IR" sz="1100" b="1" i="0" u="none" strike="noStrike">
                          <a:solidFill>
                            <a:srgbClr val="000000"/>
                          </a:solidFill>
                          <a:effectLst/>
                          <a:latin typeface="Arial" panose="020B0604020202020204" pitchFamily="34" charset="0"/>
                          <a:cs typeface="Arial" panose="020B0604020202020204" pitchFamily="34" charset="0"/>
                        </a:rPr>
                        <a:t>2016</a:t>
                      </a:r>
                    </a:p>
                  </a:txBody>
                  <a:tcPr marL="6767" marR="6767" marT="67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Copper Price</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4471.79</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4598.62</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4953.8</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4872.74</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4694.54</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4641.97</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4864.9</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4751.67</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4722.2</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4731.26</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5450.93</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dirty="0">
                          <a:solidFill>
                            <a:srgbClr val="000000"/>
                          </a:solidFill>
                          <a:effectLst/>
                          <a:latin typeface="Arial" panose="020B0604020202020204" pitchFamily="34" charset="0"/>
                          <a:cs typeface="Arial" panose="020B0604020202020204" pitchFamily="34" charset="0"/>
                        </a:rPr>
                        <a:t>5660.35</a:t>
                      </a:r>
                    </a:p>
                  </a:txBody>
                  <a:tcPr marL="6767" marR="6767" marT="67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4483">
                <a:tc vMerge="1">
                  <a:txBody>
                    <a:bodyPr/>
                    <a:lstStyle/>
                    <a:p>
                      <a:pPr rtl="1"/>
                      <a:endParaRPr lang="fa-IR"/>
                    </a:p>
                  </a:txBody>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Billet Price</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249</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249</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306</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381</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378</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314</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317</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319</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319</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327</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383</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dirty="0">
                          <a:solidFill>
                            <a:srgbClr val="000000"/>
                          </a:solidFill>
                          <a:effectLst/>
                          <a:latin typeface="Arial" panose="020B0604020202020204" pitchFamily="34" charset="0"/>
                          <a:cs typeface="Arial" panose="020B0604020202020204" pitchFamily="34" charset="0"/>
                        </a:rPr>
                        <a:t>393</a:t>
                      </a:r>
                    </a:p>
                  </a:txBody>
                  <a:tcPr marL="6767" marR="6767" marT="67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483">
                <a:tc rowSpan="2">
                  <a:txBody>
                    <a:bodyPr/>
                    <a:lstStyle/>
                    <a:p>
                      <a:pPr algn="ctr" rtl="0" fontAlgn="ctr"/>
                      <a:r>
                        <a:rPr lang="fa-IR" sz="1100" b="1" i="0" u="none" strike="noStrike">
                          <a:solidFill>
                            <a:srgbClr val="000000"/>
                          </a:solidFill>
                          <a:effectLst/>
                          <a:latin typeface="Arial" panose="020B0604020202020204" pitchFamily="34" charset="0"/>
                          <a:cs typeface="Arial" panose="020B0604020202020204" pitchFamily="34" charset="0"/>
                        </a:rPr>
                        <a:t>2017</a:t>
                      </a:r>
                    </a:p>
                  </a:txBody>
                  <a:tcPr marL="6767" marR="6767" marT="67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Copper Price</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5754.56</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5940.91</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5824.63</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5683.9</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5599.56</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5719.76</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5985.12</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6485.63</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6577.17</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6807.6</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6826.55</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dirty="0">
                          <a:solidFill>
                            <a:srgbClr val="000000"/>
                          </a:solidFill>
                          <a:effectLst/>
                          <a:latin typeface="Arial" panose="020B0604020202020204" pitchFamily="34" charset="0"/>
                          <a:cs typeface="Arial" panose="020B0604020202020204" pitchFamily="34" charset="0"/>
                        </a:rPr>
                        <a:t>6833.89</a:t>
                      </a:r>
                    </a:p>
                  </a:txBody>
                  <a:tcPr marL="6767" marR="6767" marT="67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4483">
                <a:tc vMerge="1">
                  <a:txBody>
                    <a:bodyPr/>
                    <a:lstStyle/>
                    <a:p>
                      <a:pPr rtl="1"/>
                      <a:endParaRPr lang="fa-IR"/>
                    </a:p>
                  </a:txBody>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Billet Price</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386</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376</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401</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383</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391</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397</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428</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490</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512</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489</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464</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dirty="0">
                          <a:solidFill>
                            <a:srgbClr val="000000"/>
                          </a:solidFill>
                          <a:effectLst/>
                          <a:latin typeface="Arial" panose="020B0604020202020204" pitchFamily="34" charset="0"/>
                          <a:cs typeface="Arial" panose="020B0604020202020204" pitchFamily="34" charset="0"/>
                        </a:rPr>
                        <a:t>506</a:t>
                      </a:r>
                    </a:p>
                  </a:txBody>
                  <a:tcPr marL="6767" marR="6767" marT="67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483">
                <a:tc rowSpan="2">
                  <a:txBody>
                    <a:bodyPr/>
                    <a:lstStyle/>
                    <a:p>
                      <a:pPr algn="ctr" rtl="0" fontAlgn="ctr"/>
                      <a:r>
                        <a:rPr lang="fa-IR" sz="1100" b="1" i="0" u="none" strike="noStrike">
                          <a:solidFill>
                            <a:srgbClr val="000000"/>
                          </a:solidFill>
                          <a:effectLst/>
                          <a:latin typeface="Arial" panose="020B0604020202020204" pitchFamily="34" charset="0"/>
                          <a:cs typeface="Arial" panose="020B0604020202020204" pitchFamily="34" charset="0"/>
                        </a:rPr>
                        <a:t>2018</a:t>
                      </a:r>
                    </a:p>
                  </a:txBody>
                  <a:tcPr marL="6767" marR="6767" marT="67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Copper Price</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7065.85</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7006.52</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
                      <a:r>
                        <a:rPr lang="fa-IR" sz="1100" b="0" i="0" u="none" strike="noStrike">
                          <a:solidFill>
                            <a:srgbClr val="000000"/>
                          </a:solidFill>
                          <a:effectLst/>
                          <a:latin typeface="Arial" panose="020B0604020202020204" pitchFamily="34" charset="0"/>
                          <a:cs typeface="Arial" panose="020B0604020202020204" pitchFamily="34" charset="0"/>
                        </a:rPr>
                        <a:t>6799.18</a:t>
                      </a:r>
                    </a:p>
                  </a:txBody>
                  <a:tcPr marL="6767" marR="6767" marT="67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fa-IR" sz="1100" b="0" i="0" u="none" strike="noStrike" dirty="0">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4483">
                <a:tc vMerge="1">
                  <a:txBody>
                    <a:bodyPr/>
                    <a:lstStyle/>
                    <a:p>
                      <a:pPr rtl="1"/>
                      <a:endParaRPr lang="fa-IR"/>
                    </a:p>
                  </a:txBody>
                  <a:tcPr/>
                </a:tc>
                <a:tc>
                  <a:txBody>
                    <a:bodyPr/>
                    <a:lstStyle/>
                    <a:p>
                      <a:pPr algn="ctr" rtl="0" fontAlgn="ctr"/>
                      <a:r>
                        <a:rPr lang="en-US" sz="1100" b="1" i="0" u="none" strike="noStrike">
                          <a:solidFill>
                            <a:srgbClr val="000000"/>
                          </a:solidFill>
                          <a:effectLst/>
                          <a:latin typeface="Arial" panose="020B0604020202020204" pitchFamily="34" charset="0"/>
                          <a:cs typeface="Arial" panose="020B0604020202020204" pitchFamily="34" charset="0"/>
                        </a:rPr>
                        <a:t>Billet Price</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513</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506</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538</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dirty="0">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100" b="0" i="0" u="none" strike="noStrike" dirty="0">
                          <a:solidFill>
                            <a:srgbClr val="000000"/>
                          </a:solidFill>
                          <a:effectLst/>
                          <a:latin typeface="Arial" panose="020B0604020202020204" pitchFamily="34" charset="0"/>
                          <a:cs typeface="Arial" panose="020B0604020202020204" pitchFamily="34" charset="0"/>
                        </a:rPr>
                        <a:t> </a:t>
                      </a:r>
                    </a:p>
                  </a:txBody>
                  <a:tcPr marL="6767" marR="6767" marT="67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14498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158739984"/>
              </p:ext>
            </p:extLst>
          </p:nvPr>
        </p:nvGraphicFramePr>
        <p:xfrm>
          <a:off x="496940" y="1509200"/>
          <a:ext cx="8640960" cy="50646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4259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1704085772"/>
              </p:ext>
            </p:extLst>
          </p:nvPr>
        </p:nvGraphicFramePr>
        <p:xfrm>
          <a:off x="143768" y="1512218"/>
          <a:ext cx="8856984" cy="55897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55515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1821146959"/>
              </p:ext>
            </p:extLst>
          </p:nvPr>
        </p:nvGraphicFramePr>
        <p:xfrm>
          <a:off x="215776" y="1512218"/>
          <a:ext cx="8784976" cy="55897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38613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479469685"/>
              </p:ext>
            </p:extLst>
          </p:nvPr>
        </p:nvGraphicFramePr>
        <p:xfrm>
          <a:off x="0" y="1025441"/>
          <a:ext cx="9601200" cy="60937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9038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784" y="1323357"/>
            <a:ext cx="9144767" cy="5552499"/>
          </a:xfrm>
          <a:prstGeom prst="rect">
            <a:avLst/>
          </a:prstGeom>
        </p:spPr>
      </p:pic>
    </p:spTree>
    <p:extLst>
      <p:ext uri="{BB962C8B-B14F-4D97-AF65-F5344CB8AC3E}">
        <p14:creationId xmlns:p14="http://schemas.microsoft.com/office/powerpoint/2010/main" val="6081066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1793209687"/>
              </p:ext>
            </p:extLst>
          </p:nvPr>
        </p:nvGraphicFramePr>
        <p:xfrm>
          <a:off x="239712" y="1296194"/>
          <a:ext cx="8905056" cy="5400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13494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6" name="Rectangle 5"/>
          <p:cNvSpPr/>
          <p:nvPr/>
        </p:nvSpPr>
        <p:spPr>
          <a:xfrm>
            <a:off x="143768" y="1008606"/>
            <a:ext cx="9001000" cy="6040115"/>
          </a:xfrm>
          <a:prstGeom prst="rect">
            <a:avLst/>
          </a:prstGeom>
        </p:spPr>
        <p:txBody>
          <a:bodyPr wrap="square">
            <a:spAutoFit/>
          </a:bodyPr>
          <a:lstStyle/>
          <a:p>
            <a:pPr algn="just">
              <a:lnSpc>
                <a:spcPct val="150000"/>
              </a:lnSpc>
            </a:pPr>
            <a:r>
              <a:rPr lang="fa-IR" b="1" dirty="0" smtClean="0">
                <a:solidFill>
                  <a:srgbClr val="00B050"/>
                </a:solidFill>
                <a:cs typeface="B Nazanin" panose="00000400000000000000" pitchFamily="2" charset="-78"/>
              </a:rPr>
              <a:t>نتیجه گیری</a:t>
            </a:r>
          </a:p>
          <a:p>
            <a:pPr algn="just">
              <a:lnSpc>
                <a:spcPct val="150000"/>
              </a:lnSpc>
            </a:pPr>
            <a:r>
              <a:rPr lang="fa-IR" b="1" dirty="0">
                <a:solidFill>
                  <a:srgbClr val="00B050"/>
                </a:solidFill>
                <a:cs typeface="B Nazanin" panose="00000400000000000000" pitchFamily="2" charset="-78"/>
              </a:rPr>
              <a:t>همانگونه که در نمودارها نشان داده شده است، افزایش و کاهش قیمت </a:t>
            </a:r>
            <a:r>
              <a:rPr lang="fa-IR" b="1" dirty="0" smtClean="0">
                <a:solidFill>
                  <a:srgbClr val="00B050"/>
                </a:solidFill>
                <a:cs typeface="B Nazanin" panose="00000400000000000000" pitchFamily="2" charset="-78"/>
              </a:rPr>
              <a:t>مس </a:t>
            </a:r>
            <a:r>
              <a:rPr lang="fa-IR" b="1" dirty="0">
                <a:solidFill>
                  <a:srgbClr val="00B050"/>
                </a:solidFill>
                <a:cs typeface="B Nazanin" panose="00000400000000000000" pitchFamily="2" charset="-78"/>
              </a:rPr>
              <a:t>و فولاد در بیشتر موارد یکسان است. با توجه به اینکه عوامل دیگری نیز بر قیمت فولاد اثر میگذارند نمو توان انتظار داشت با استفاده از این </a:t>
            </a:r>
            <a:r>
              <a:rPr lang="fa-IR" b="1" dirty="0" err="1">
                <a:solidFill>
                  <a:srgbClr val="00B050"/>
                </a:solidFill>
                <a:cs typeface="B Nazanin" panose="00000400000000000000" pitchFamily="2" charset="-78"/>
              </a:rPr>
              <a:t>معادلات</a:t>
            </a:r>
            <a:r>
              <a:rPr lang="fa-IR" b="1" dirty="0">
                <a:solidFill>
                  <a:srgbClr val="00B050"/>
                </a:solidFill>
                <a:cs typeface="B Nazanin" panose="00000400000000000000" pitchFamily="2" charset="-78"/>
              </a:rPr>
              <a:t> قیمت دقیق فولاد را پیش بینی کرد. با این وجود بالاترین ضریب تعیین مربوط به مدل </a:t>
            </a:r>
            <a:r>
              <a:rPr lang="fa-IR" b="1" dirty="0" err="1">
                <a:solidFill>
                  <a:srgbClr val="00B050"/>
                </a:solidFill>
                <a:cs typeface="B Nazanin" panose="00000400000000000000" pitchFamily="2" charset="-78"/>
              </a:rPr>
              <a:t>رگرسیون</a:t>
            </a:r>
            <a:r>
              <a:rPr lang="fa-IR" b="1" dirty="0">
                <a:solidFill>
                  <a:srgbClr val="00B050"/>
                </a:solidFill>
                <a:cs typeface="B Nazanin" panose="00000400000000000000" pitchFamily="2" charset="-78"/>
              </a:rPr>
              <a:t> </a:t>
            </a:r>
            <a:r>
              <a:rPr lang="fa-IR" b="1" dirty="0" smtClean="0">
                <a:solidFill>
                  <a:srgbClr val="00B050"/>
                </a:solidFill>
                <a:cs typeface="B Nazanin" panose="00000400000000000000" pitchFamily="2" charset="-78"/>
              </a:rPr>
              <a:t>لگاریتمی می باشد.</a:t>
            </a:r>
            <a:endParaRPr lang="fa-IR" b="1" dirty="0">
              <a:solidFill>
                <a:srgbClr val="00B050"/>
              </a:solidFill>
              <a:cs typeface="B Nazanin" panose="00000400000000000000" pitchFamily="2" charset="-78"/>
            </a:endParaRPr>
          </a:p>
          <a:p>
            <a:pPr algn="just">
              <a:lnSpc>
                <a:spcPct val="150000"/>
              </a:lnSpc>
            </a:pPr>
            <a:r>
              <a:rPr lang="fa-IR" b="1" dirty="0">
                <a:solidFill>
                  <a:srgbClr val="00B050"/>
                </a:solidFill>
                <a:cs typeface="B Nazanin" panose="00000400000000000000" pitchFamily="2" charset="-78"/>
              </a:rPr>
              <a:t>ضریب همبستگی بین قیمت نفت و </a:t>
            </a:r>
            <a:r>
              <a:rPr lang="fa-IR" b="1" dirty="0" err="1">
                <a:solidFill>
                  <a:srgbClr val="00B050"/>
                </a:solidFill>
                <a:cs typeface="B Nazanin" panose="00000400000000000000" pitchFamily="2" charset="-78"/>
              </a:rPr>
              <a:t>بیلت</a:t>
            </a:r>
            <a:r>
              <a:rPr lang="fa-IR" b="1" dirty="0">
                <a:solidFill>
                  <a:srgbClr val="00B050"/>
                </a:solidFill>
                <a:cs typeface="B Nazanin" panose="00000400000000000000" pitchFamily="2" charset="-78"/>
              </a:rPr>
              <a:t> برابر </a:t>
            </a:r>
            <a:r>
              <a:rPr lang="fa-IR" b="1" dirty="0" smtClean="0">
                <a:solidFill>
                  <a:srgbClr val="00B050"/>
                </a:solidFill>
                <a:cs typeface="B Nazanin" panose="00000400000000000000" pitchFamily="2" charset="-78"/>
              </a:rPr>
              <a:t>0/898 </a:t>
            </a:r>
            <a:r>
              <a:rPr lang="fa-IR" b="1" dirty="0">
                <a:solidFill>
                  <a:srgbClr val="00B050"/>
                </a:solidFill>
                <a:cs typeface="B Nazanin" panose="00000400000000000000" pitchFamily="2" charset="-78"/>
              </a:rPr>
              <a:t>می باشد</a:t>
            </a:r>
            <a:r>
              <a:rPr lang="fa-IR" b="1" dirty="0" smtClean="0">
                <a:solidFill>
                  <a:srgbClr val="00B050"/>
                </a:solidFill>
                <a:cs typeface="B Nazanin" panose="00000400000000000000" pitchFamily="2" charset="-78"/>
              </a:rPr>
              <a:t>.</a:t>
            </a:r>
          </a:p>
          <a:p>
            <a:pPr algn="just">
              <a:lnSpc>
                <a:spcPct val="150000"/>
              </a:lnSpc>
            </a:pPr>
            <a:endParaRPr lang="fa-IR" b="1" dirty="0">
              <a:solidFill>
                <a:srgbClr val="00B050"/>
              </a:solidFill>
              <a:cs typeface="B Nazanin" panose="00000400000000000000" pitchFamily="2" charset="-78"/>
            </a:endParaRPr>
          </a:p>
          <a:p>
            <a:pPr algn="ctr" rtl="0">
              <a:defRPr sz="1600" b="0" i="0" u="none" strike="noStrike" kern="1200" baseline="0">
                <a:solidFill>
                  <a:srgbClr val="FF0000"/>
                </a:solidFill>
                <a:latin typeface="+mn-lt"/>
                <a:ea typeface="+mn-ea"/>
                <a:cs typeface="+mn-cs"/>
              </a:defRPr>
            </a:pPr>
            <a:r>
              <a:rPr lang="en-US" sz="3200" b="1" dirty="0">
                <a:latin typeface="Arial Black" panose="020B0A04020102020204" pitchFamily="34" charset="0"/>
              </a:rPr>
              <a:t>y = 518.2ln(x) - 4092.8</a:t>
            </a:r>
            <a:r>
              <a:rPr lang="en-US" dirty="0"/>
              <a:t/>
            </a:r>
            <a:br>
              <a:rPr lang="en-US" dirty="0"/>
            </a:br>
            <a:endParaRPr lang="en-US" dirty="0" smtClean="0"/>
          </a:p>
          <a:p>
            <a:pPr algn="ctr" rtl="0">
              <a:defRPr sz="1600" b="0" i="0" u="none" strike="noStrike" kern="1200" baseline="0">
                <a:solidFill>
                  <a:srgbClr val="FF0000"/>
                </a:solidFill>
                <a:latin typeface="+mn-lt"/>
                <a:ea typeface="+mn-ea"/>
                <a:cs typeface="+mn-cs"/>
              </a:defRPr>
            </a:pPr>
            <a:r>
              <a:rPr lang="en-US" sz="2800" dirty="0" smtClean="0">
                <a:latin typeface="Arial Black" panose="020B0A04020102020204" pitchFamily="34" charset="0"/>
              </a:rPr>
              <a:t>(R² </a:t>
            </a:r>
            <a:r>
              <a:rPr lang="en-US" sz="2800" dirty="0">
                <a:latin typeface="Arial Black" panose="020B0A04020102020204" pitchFamily="34" charset="0"/>
              </a:rPr>
              <a:t>= </a:t>
            </a:r>
            <a:r>
              <a:rPr lang="en-US" sz="2800" dirty="0" smtClean="0">
                <a:latin typeface="Arial Black" panose="020B0A04020102020204" pitchFamily="34" charset="0"/>
              </a:rPr>
              <a:t>0.898)</a:t>
            </a:r>
            <a:endParaRPr lang="en-US" sz="2800" dirty="0">
              <a:latin typeface="Arial Black" panose="020B0A04020102020204" pitchFamily="34" charset="0"/>
            </a:endParaRPr>
          </a:p>
          <a:p>
            <a:pPr algn="just">
              <a:lnSpc>
                <a:spcPct val="150000"/>
              </a:lnSpc>
            </a:pPr>
            <a:endParaRPr lang="fa-IR" b="1" dirty="0" smtClean="0">
              <a:solidFill>
                <a:srgbClr val="00B050"/>
              </a:solidFill>
              <a:cs typeface="B Nazanin" panose="00000400000000000000" pitchFamily="2" charset="-78"/>
            </a:endParaRPr>
          </a:p>
          <a:p>
            <a:pPr algn="just">
              <a:lnSpc>
                <a:spcPct val="150000"/>
              </a:lnSpc>
            </a:pPr>
            <a:endParaRPr lang="fa-IR" b="1" dirty="0" smtClean="0">
              <a:solidFill>
                <a:srgbClr val="00B050"/>
              </a:solidFill>
              <a:cs typeface="B Nazanin" panose="00000400000000000000" pitchFamily="2" charset="-78"/>
            </a:endParaRPr>
          </a:p>
        </p:txBody>
      </p:sp>
    </p:spTree>
    <p:extLst>
      <p:ext uri="{BB962C8B-B14F-4D97-AF65-F5344CB8AC3E}">
        <p14:creationId xmlns:p14="http://schemas.microsoft.com/office/powerpoint/2010/main" val="18373145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6" name="Rectangle 5"/>
          <p:cNvSpPr/>
          <p:nvPr/>
        </p:nvSpPr>
        <p:spPr>
          <a:xfrm>
            <a:off x="143768" y="1008606"/>
            <a:ext cx="9001000" cy="4201150"/>
          </a:xfrm>
          <a:prstGeom prst="rect">
            <a:avLst/>
          </a:prstGeom>
        </p:spPr>
        <p:txBody>
          <a:bodyPr wrap="square">
            <a:spAutoFit/>
          </a:bodyPr>
          <a:lstStyle/>
          <a:p>
            <a:pPr algn="just">
              <a:lnSpc>
                <a:spcPct val="150000"/>
              </a:lnSpc>
            </a:pPr>
            <a:r>
              <a:rPr lang="en-US" sz="6600" b="1" dirty="0" smtClean="0">
                <a:solidFill>
                  <a:srgbClr val="00B050"/>
                </a:solidFill>
                <a:cs typeface="B Nazanin" panose="00000400000000000000" pitchFamily="2" charset="-78"/>
              </a:rPr>
              <a:t>Multiple regression</a:t>
            </a:r>
            <a:endParaRPr lang="fa-IR" sz="6600" b="1" dirty="0" smtClean="0">
              <a:solidFill>
                <a:srgbClr val="00B050"/>
              </a:solidFill>
              <a:cs typeface="B Nazanin" panose="00000400000000000000" pitchFamily="2" charset="-78"/>
            </a:endParaRPr>
          </a:p>
          <a:p>
            <a:pPr algn="just">
              <a:lnSpc>
                <a:spcPct val="150000"/>
              </a:lnSpc>
            </a:pPr>
            <a:r>
              <a:rPr lang="fa-IR" sz="6600" b="1" dirty="0" smtClean="0">
                <a:solidFill>
                  <a:srgbClr val="00B050"/>
                </a:solidFill>
                <a:cs typeface="B Nazanin" panose="00000400000000000000" pitchFamily="2" charset="-78"/>
              </a:rPr>
              <a:t>مدلهای رگرسیون چند متغییره</a:t>
            </a:r>
            <a:endParaRPr lang="en-US" sz="6600" dirty="0" smtClean="0">
              <a:latin typeface="Arial Black" panose="020B0A04020102020204" pitchFamily="34" charset="0"/>
            </a:endParaRPr>
          </a:p>
          <a:p>
            <a:pPr algn="just">
              <a:lnSpc>
                <a:spcPct val="150000"/>
              </a:lnSpc>
            </a:pPr>
            <a:endParaRPr lang="fa-IR" b="1" dirty="0" smtClean="0">
              <a:solidFill>
                <a:srgbClr val="00B050"/>
              </a:solidFill>
              <a:cs typeface="B Nazanin" panose="00000400000000000000" pitchFamily="2" charset="-78"/>
            </a:endParaRPr>
          </a:p>
          <a:p>
            <a:pPr algn="just">
              <a:lnSpc>
                <a:spcPct val="150000"/>
              </a:lnSpc>
            </a:pPr>
            <a:endParaRPr lang="fa-IR" b="1" dirty="0" smtClean="0">
              <a:solidFill>
                <a:srgbClr val="00B050"/>
              </a:solidFill>
              <a:cs typeface="B Nazanin" panose="00000400000000000000" pitchFamily="2" charset="-78"/>
            </a:endParaRPr>
          </a:p>
        </p:txBody>
      </p:sp>
    </p:spTree>
    <p:extLst>
      <p:ext uri="{BB962C8B-B14F-4D97-AF65-F5344CB8AC3E}">
        <p14:creationId xmlns:p14="http://schemas.microsoft.com/office/powerpoint/2010/main" val="26116465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7" name="TextBox 6"/>
          <p:cNvSpPr txBox="1"/>
          <p:nvPr/>
        </p:nvSpPr>
        <p:spPr>
          <a:xfrm>
            <a:off x="1295896" y="1210991"/>
            <a:ext cx="6773301" cy="4801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520" dirty="0">
                <a:solidFill>
                  <a:srgbClr val="00B050"/>
                </a:solidFill>
                <a:latin typeface="Arial Black" panose="020B0A04020102020204" pitchFamily="34" charset="0"/>
              </a:rPr>
              <a:t>Multiple Regression Models - Results</a:t>
            </a:r>
          </a:p>
        </p:txBody>
      </p:sp>
      <p:sp>
        <p:nvSpPr>
          <p:cNvPr id="9" name="Rectangle 8"/>
          <p:cNvSpPr/>
          <p:nvPr/>
        </p:nvSpPr>
        <p:spPr>
          <a:xfrm>
            <a:off x="235913" y="2712616"/>
            <a:ext cx="3688275" cy="738664"/>
          </a:xfrm>
          <a:prstGeom prst="rect">
            <a:avLst/>
          </a:prstGeom>
          <a:effectLst>
            <a:glow rad="1155700">
              <a:schemeClr val="accent1">
                <a:alpha val="40000"/>
              </a:schemeClr>
            </a:glow>
          </a:effectLst>
        </p:spPr>
        <p:txBody>
          <a:bodyPr wrap="square">
            <a:spAutoFit/>
          </a:bodyPr>
          <a:lstStyle/>
          <a:p>
            <a:pPr marL="264600" indent="-360045" algn="l" rtl="0">
              <a:buFont typeface="Arial" panose="020B0604020202020204" pitchFamily="34" charset="0"/>
              <a:buChar char="•"/>
            </a:pPr>
            <a:r>
              <a:rPr lang="en-US" sz="2100" dirty="0">
                <a:solidFill>
                  <a:srgbClr val="FF00FF"/>
                </a:solidFill>
              </a:rPr>
              <a:t>PRO9 is the best  choice for BiPr1 prediction</a:t>
            </a:r>
          </a:p>
        </p:txBody>
      </p:sp>
      <p:sp>
        <p:nvSpPr>
          <p:cNvPr id="10" name="Rectangle 9"/>
          <p:cNvSpPr/>
          <p:nvPr/>
        </p:nvSpPr>
        <p:spPr>
          <a:xfrm>
            <a:off x="332842" y="3520440"/>
            <a:ext cx="3635844" cy="1061829"/>
          </a:xfrm>
          <a:prstGeom prst="rect">
            <a:avLst/>
          </a:prstGeom>
        </p:spPr>
        <p:txBody>
          <a:bodyPr wrap="square">
            <a:spAutoFit/>
          </a:bodyPr>
          <a:lstStyle/>
          <a:p>
            <a:pPr marL="151200" indent="-264600" algn="l" rtl="0">
              <a:buFont typeface="Arial" panose="020B0604020202020204" pitchFamily="34" charset="0"/>
              <a:buChar char="•"/>
            </a:pPr>
            <a:r>
              <a:rPr lang="en-US" sz="2100" dirty="0">
                <a:solidFill>
                  <a:srgbClr val="0070C0"/>
                </a:solidFill>
              </a:rPr>
              <a:t>PRO7 &amp; PRO8 are the best choices for BiPr2  prediction</a:t>
            </a:r>
          </a:p>
        </p:txBody>
      </p:sp>
      <p:sp>
        <p:nvSpPr>
          <p:cNvPr id="11" name="Rectangle 10"/>
          <p:cNvSpPr/>
          <p:nvPr/>
        </p:nvSpPr>
        <p:spPr>
          <a:xfrm>
            <a:off x="280411" y="4640581"/>
            <a:ext cx="3463757" cy="1061829"/>
          </a:xfrm>
          <a:prstGeom prst="rect">
            <a:avLst/>
          </a:prstGeom>
        </p:spPr>
        <p:txBody>
          <a:bodyPr wrap="square">
            <a:spAutoFit/>
          </a:bodyPr>
          <a:lstStyle/>
          <a:p>
            <a:pPr marL="360045" indent="-360045" algn="l" rtl="0">
              <a:buFont typeface="Arial" panose="020B0604020202020204" pitchFamily="34" charset="0"/>
              <a:buChar char="•"/>
            </a:pPr>
            <a:r>
              <a:rPr lang="en-US" sz="2100" dirty="0">
                <a:solidFill>
                  <a:srgbClr val="FFC000"/>
                </a:solidFill>
              </a:rPr>
              <a:t>PRO8 is the best choice for BiPr3 &amp; BiPr4 prediction</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14966" b="20099"/>
          <a:stretch/>
        </p:blipFill>
        <p:spPr>
          <a:xfrm>
            <a:off x="479742" y="5840731"/>
            <a:ext cx="2609250" cy="1280159"/>
          </a:xfrm>
          <a:prstGeom prst="rect">
            <a:avLst/>
          </a:prstGeom>
          <a:solidFill>
            <a:schemeClr val="accent3">
              <a:lumMod val="75000"/>
            </a:schemeClr>
          </a:solidFill>
          <a:ln w="25400">
            <a:solidFill>
              <a:srgbClr val="FFC000"/>
            </a:solidFill>
          </a:ln>
          <a:effectLst>
            <a:glow rad="101600">
              <a:schemeClr val="accent3">
                <a:lumMod val="75000"/>
              </a:schemeClr>
            </a:glow>
          </a:effectLst>
        </p:spPr>
      </p:pic>
      <p:sp>
        <p:nvSpPr>
          <p:cNvPr id="13" name="Rectangle 12"/>
          <p:cNvSpPr/>
          <p:nvPr/>
        </p:nvSpPr>
        <p:spPr>
          <a:xfrm>
            <a:off x="332842" y="1662373"/>
            <a:ext cx="3648472" cy="1015663"/>
          </a:xfrm>
          <a:prstGeom prst="rect">
            <a:avLst/>
          </a:prstGeom>
          <a:effectLst>
            <a:glow rad="1155700">
              <a:schemeClr val="accent1">
                <a:alpha val="40000"/>
              </a:schemeClr>
            </a:glow>
          </a:effectLst>
        </p:spPr>
        <p:txBody>
          <a:bodyPr wrap="square">
            <a:spAutoFit/>
          </a:bodyPr>
          <a:lstStyle/>
          <a:p>
            <a:pPr algn="l" rtl="0"/>
            <a:r>
              <a:rPr lang="en-US" sz="2000" b="1" dirty="0">
                <a:solidFill>
                  <a:srgbClr val="0070C0"/>
                </a:solidFill>
              </a:rPr>
              <a:t>Along with OIL,PMI, and USDX as the first three input variables : </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7748" y="1712627"/>
            <a:ext cx="5736704" cy="4741590"/>
          </a:xfrm>
          <a:prstGeom prst="rect">
            <a:avLst/>
          </a:prstGeom>
          <a:effectLst>
            <a:outerShdw blurRad="50800" dist="50800" dir="5400000" algn="ctr" rotWithShape="0">
              <a:srgbClr val="000000">
                <a:alpha val="92000"/>
              </a:srgbClr>
            </a:outerShdw>
          </a:effectLst>
        </p:spPr>
      </p:pic>
      <p:sp>
        <p:nvSpPr>
          <p:cNvPr id="15" name="TextBox 14"/>
          <p:cNvSpPr txBox="1"/>
          <p:nvPr/>
        </p:nvSpPr>
        <p:spPr>
          <a:xfrm>
            <a:off x="2876354" y="6813102"/>
            <a:ext cx="6412429" cy="307777"/>
          </a:xfrm>
          <a:prstGeom prst="rect">
            <a:avLst/>
          </a:prstGeom>
          <a:noFill/>
        </p:spPr>
        <p:txBody>
          <a:bodyPr wrap="square" rtlCol="0">
            <a:spAutoFit/>
          </a:bodyPr>
          <a:lstStyle/>
          <a:p>
            <a:r>
              <a:rPr lang="en-US" sz="1400" dirty="0"/>
              <a:t>RMSE=Rout Mean Squared Error</a:t>
            </a:r>
          </a:p>
        </p:txBody>
      </p:sp>
    </p:spTree>
    <p:extLst>
      <p:ext uri="{BB962C8B-B14F-4D97-AF65-F5344CB8AC3E}">
        <p14:creationId xmlns:p14="http://schemas.microsoft.com/office/powerpoint/2010/main" val="12148510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7" name="Title 1"/>
          <p:cNvSpPr>
            <a:spLocks noGrp="1"/>
          </p:cNvSpPr>
          <p:nvPr>
            <p:ph type="title"/>
          </p:nvPr>
        </p:nvSpPr>
        <p:spPr>
          <a:xfrm>
            <a:off x="935856" y="1423532"/>
            <a:ext cx="7660958" cy="736758"/>
          </a:xfrm>
        </p:spPr>
        <p:txBody>
          <a:bodyPr>
            <a:normAutofit/>
          </a:bodyPr>
          <a:lstStyle/>
          <a:p>
            <a:pPr rtl="0"/>
            <a:r>
              <a:rPr lang="en-US" sz="3360" u="sng" dirty="0">
                <a:effectLst>
                  <a:outerShdw blurRad="38100" dist="38100" dir="2700000" algn="tl">
                    <a:srgbClr val="000000">
                      <a:alpha val="43137"/>
                    </a:srgbClr>
                  </a:outerShdw>
                </a:effectLst>
                <a:latin typeface="Shruti" pitchFamily="34" charset="0"/>
                <a:cs typeface="Shruti" pitchFamily="34" charset="0"/>
              </a:rPr>
              <a:t>Resulted Regression Equations</a:t>
            </a:r>
            <a:endParaRPr lang="fa-IR" sz="3360" u="sng" dirty="0">
              <a:effectLst>
                <a:outerShdw blurRad="38100" dist="38100" dir="2700000" algn="tl">
                  <a:srgbClr val="000000">
                    <a:alpha val="43137"/>
                  </a:srgbClr>
                </a:outerShdw>
              </a:effectLst>
              <a:latin typeface="Shruti" pitchFamily="34" charset="0"/>
              <a:cs typeface="B Nazanin" panose="000004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1105467833"/>
              </p:ext>
            </p:extLst>
          </p:nvPr>
        </p:nvGraphicFramePr>
        <p:xfrm>
          <a:off x="529194" y="2736354"/>
          <a:ext cx="9281160" cy="4386072"/>
        </p:xfrm>
        <a:graphic>
          <a:graphicData uri="http://schemas.openxmlformats.org/drawingml/2006/table">
            <a:tbl>
              <a:tblPr firstRow="1" bandRow="1">
                <a:tableStyleId>{5C22544A-7EE6-4342-B048-85BDC9FD1C3A}</a:tableStyleId>
              </a:tblPr>
              <a:tblGrid>
                <a:gridCol w="880110"/>
                <a:gridCol w="1634007"/>
                <a:gridCol w="6767043"/>
              </a:tblGrid>
              <a:tr h="773430">
                <a:tc>
                  <a:txBody>
                    <a:bodyPr/>
                    <a:lstStyle/>
                    <a:p>
                      <a:pPr algn="ctr" rtl="0"/>
                      <a:r>
                        <a:rPr lang="en-US" sz="1700" dirty="0" smtClean="0">
                          <a:cs typeface="B Badr" panose="00000400000000000000" pitchFamily="2" charset="-78"/>
                        </a:rPr>
                        <a:t>No.</a:t>
                      </a:r>
                      <a:endParaRPr lang="en-US" sz="1700" dirty="0">
                        <a:cs typeface="B Badr" panose="00000400000000000000" pitchFamily="2" charset="-78"/>
                      </a:endParaRPr>
                    </a:p>
                  </a:txBody>
                  <a:tcPr marL="96012" marR="96012" marT="48006" marB="48006"/>
                </a:tc>
                <a:tc>
                  <a:txBody>
                    <a:bodyPr/>
                    <a:lstStyle/>
                    <a:p>
                      <a:pPr algn="ctr" rtl="0"/>
                      <a:r>
                        <a:rPr lang="en-US" sz="1500" dirty="0" smtClean="0">
                          <a:cs typeface="B Badr" panose="00000400000000000000" pitchFamily="2" charset="-78"/>
                        </a:rPr>
                        <a:t>Dependent</a:t>
                      </a:r>
                      <a:r>
                        <a:rPr lang="en-US" sz="1500" baseline="0" dirty="0" smtClean="0">
                          <a:cs typeface="B Badr" panose="00000400000000000000" pitchFamily="2" charset="-78"/>
                        </a:rPr>
                        <a:t> and Independent Var</a:t>
                      </a:r>
                      <a:r>
                        <a:rPr lang="en-US" sz="1700" baseline="0" dirty="0" smtClean="0">
                          <a:cs typeface="B Badr" panose="00000400000000000000" pitchFamily="2" charset="-78"/>
                        </a:rPr>
                        <a:t>.</a:t>
                      </a:r>
                      <a:endParaRPr lang="en-US" sz="1700" dirty="0">
                        <a:cs typeface="B Badr" panose="00000400000000000000" pitchFamily="2" charset="-78"/>
                      </a:endParaRPr>
                    </a:p>
                  </a:txBody>
                  <a:tcPr marL="96012" marR="96012" marT="48006" marB="48006"/>
                </a:tc>
                <a:tc>
                  <a:txBody>
                    <a:bodyPr/>
                    <a:lstStyle/>
                    <a:p>
                      <a:pPr algn="ctr" rtl="0"/>
                      <a:r>
                        <a:rPr lang="en-US" sz="1900" b="1" dirty="0" smtClean="0">
                          <a:latin typeface="Arial Narrow" panose="020B0606020202030204" pitchFamily="34" charset="0"/>
                        </a:rPr>
                        <a:t>Regression Equation</a:t>
                      </a:r>
                      <a:endParaRPr lang="en-US" sz="1900" b="1" dirty="0">
                        <a:latin typeface="Arial Narrow" panose="020B0606020202030204" pitchFamily="34" charset="0"/>
                      </a:endParaRPr>
                    </a:p>
                  </a:txBody>
                  <a:tcPr marL="96012" marR="96012" marT="48006" marB="48006"/>
                </a:tc>
              </a:tr>
              <a:tr h="853440">
                <a:tc>
                  <a:txBody>
                    <a:bodyPr/>
                    <a:lstStyle/>
                    <a:p>
                      <a:pPr algn="ctr" rtl="0"/>
                      <a:r>
                        <a:rPr lang="en-US" sz="1700" b="1" dirty="0" smtClean="0">
                          <a:solidFill>
                            <a:srgbClr val="FF00FF"/>
                          </a:solidFill>
                          <a:cs typeface="B Badr" panose="00000400000000000000" pitchFamily="2" charset="-78"/>
                        </a:rPr>
                        <a:t>1</a:t>
                      </a:r>
                      <a:endParaRPr lang="en-US" sz="1700" b="1" dirty="0">
                        <a:solidFill>
                          <a:srgbClr val="FF00FF"/>
                        </a:solidFill>
                        <a:cs typeface="B Badr" panose="00000400000000000000" pitchFamily="2" charset="-78"/>
                      </a:endParaRPr>
                    </a:p>
                  </a:txBody>
                  <a:tcPr marL="96012" marR="96012" marT="48006" marB="48006"/>
                </a:tc>
                <a:tc>
                  <a:txBody>
                    <a:bodyPr/>
                    <a:lstStyle/>
                    <a:p>
                      <a:pPr algn="l" rtl="0"/>
                      <a:r>
                        <a:rPr lang="en-US" sz="1500" b="1" kern="1200" dirty="0" smtClean="0">
                          <a:solidFill>
                            <a:srgbClr val="FF00FF"/>
                          </a:solidFill>
                          <a:latin typeface="+mn-lt"/>
                          <a:ea typeface="+mn-ea"/>
                          <a:cs typeface="B Badr" panose="00000400000000000000" pitchFamily="2" charset="-78"/>
                        </a:rPr>
                        <a:t>BiPr1,PRO9</a:t>
                      </a:r>
                      <a:r>
                        <a:rPr lang="en-US" sz="1500" b="1" kern="1200" dirty="0" smtClean="0">
                          <a:solidFill>
                            <a:srgbClr val="00B050"/>
                          </a:solidFill>
                          <a:latin typeface="+mn-lt"/>
                          <a:ea typeface="+mn-ea"/>
                          <a:cs typeface="B Badr" panose="00000400000000000000" pitchFamily="2" charset="-78"/>
                        </a:rPr>
                        <a:t>,Oil,USDX,PMI</a:t>
                      </a:r>
                      <a:endParaRPr lang="en-US" sz="1500" dirty="0">
                        <a:cs typeface="B Badr" panose="00000400000000000000" pitchFamily="2" charset="-78"/>
                      </a:endParaRPr>
                    </a:p>
                  </a:txBody>
                  <a:tcPr marL="96012" marR="96012" marT="48006" marB="480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kern="0" dirty="0" smtClean="0">
                          <a:solidFill>
                            <a:srgbClr val="FF00FF"/>
                          </a:solidFill>
                          <a:latin typeface="Vrinda" panose="020B0502040204020203" pitchFamily="34" charset="0"/>
                          <a:ea typeface="+mn-ea"/>
                          <a:cs typeface="Vrinda" panose="020B0502040204020203" pitchFamily="34" charset="0"/>
                        </a:rPr>
                        <a:t>BiPr1 =1467+1.367*OIL-0.0009*PRO9+7.338*PMI-5.215*USDX</a:t>
                      </a:r>
                    </a:p>
                    <a:p>
                      <a:pPr algn="l" rtl="0"/>
                      <a:endParaRPr lang="en-US" sz="2100" b="1" dirty="0">
                        <a:latin typeface="Vrinda" panose="020B0502040204020203" pitchFamily="34" charset="0"/>
                        <a:cs typeface="Vrinda" panose="020B0502040204020203" pitchFamily="34" charset="0"/>
                      </a:endParaRPr>
                    </a:p>
                  </a:txBody>
                  <a:tcPr marL="96012" marR="96012" marT="48006" marB="48006"/>
                </a:tc>
              </a:tr>
              <a:tr h="880110">
                <a:tc>
                  <a:txBody>
                    <a:bodyPr/>
                    <a:lstStyle/>
                    <a:p>
                      <a:pPr algn="ctr" rtl="0"/>
                      <a:r>
                        <a:rPr lang="en-US" sz="1700" b="1" dirty="0" smtClean="0">
                          <a:solidFill>
                            <a:srgbClr val="FF00FF"/>
                          </a:solidFill>
                          <a:cs typeface="B Badr" panose="00000400000000000000" pitchFamily="2" charset="-78"/>
                        </a:rPr>
                        <a:t>2</a:t>
                      </a:r>
                      <a:endParaRPr lang="en-US" sz="1700" b="1" dirty="0">
                        <a:solidFill>
                          <a:srgbClr val="FF00FF"/>
                        </a:solidFill>
                        <a:cs typeface="B Badr" panose="00000400000000000000" pitchFamily="2" charset="-78"/>
                      </a:endParaRPr>
                    </a:p>
                  </a:txBody>
                  <a:tcPr marL="96012" marR="96012" marT="48006" marB="480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rgbClr val="0070C0"/>
                          </a:solidFill>
                          <a:latin typeface="+mn-lt"/>
                          <a:ea typeface="+mn-ea"/>
                          <a:cs typeface="B Badr" panose="00000400000000000000" pitchFamily="2" charset="-78"/>
                        </a:rPr>
                        <a:t>BiPr2,PRO7</a:t>
                      </a:r>
                      <a:r>
                        <a:rPr lang="en-US" sz="1500" b="1" kern="1200" dirty="0" smtClean="0">
                          <a:solidFill>
                            <a:srgbClr val="00B050"/>
                          </a:solidFill>
                          <a:latin typeface="+mn-lt"/>
                          <a:ea typeface="+mn-ea"/>
                          <a:cs typeface="B Badr" panose="00000400000000000000" pitchFamily="2" charset="-78"/>
                        </a:rPr>
                        <a:t>,Oil,USDX,PMI</a:t>
                      </a:r>
                      <a:endParaRPr lang="en-US" sz="1500" dirty="0" smtClean="0">
                        <a:cs typeface="B Badr" panose="00000400000000000000" pitchFamily="2" charset="-78"/>
                      </a:endParaRPr>
                    </a:p>
                    <a:p>
                      <a:pPr algn="l" rtl="0"/>
                      <a:endParaRPr lang="en-US" sz="1500" dirty="0">
                        <a:cs typeface="B Badr" panose="00000400000000000000" pitchFamily="2" charset="-78"/>
                      </a:endParaRPr>
                    </a:p>
                  </a:txBody>
                  <a:tcPr marL="96012" marR="96012" marT="48006" marB="480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kern="0" dirty="0" smtClean="0">
                          <a:solidFill>
                            <a:srgbClr val="0070C0"/>
                          </a:solidFill>
                          <a:latin typeface="Vrinda" panose="020B0502040204020203" pitchFamily="34" charset="0"/>
                          <a:ea typeface="+mn-ea"/>
                          <a:cs typeface="Vrinda" panose="020B0502040204020203" pitchFamily="34" charset="0"/>
                        </a:rPr>
                        <a:t>BiPr2 = 1671+1.384*OIL-</a:t>
                      </a:r>
                      <a:r>
                        <a:rPr lang="en-US" sz="1900" b="1" kern="0" dirty="0" smtClean="0">
                          <a:solidFill>
                            <a:srgbClr val="0070C0"/>
                          </a:solidFill>
                          <a:latin typeface="Vrinda" panose="020B0502040204020203" pitchFamily="34" charset="0"/>
                          <a:cs typeface="Vrinda" panose="020B0502040204020203" pitchFamily="34" charset="0"/>
                        </a:rPr>
                        <a:t>0.00076*PRO7-7.51*USDX</a:t>
                      </a:r>
                      <a:endParaRPr lang="en-US" sz="1900" b="1" kern="0" dirty="0" smtClean="0">
                        <a:solidFill>
                          <a:srgbClr val="0070C0"/>
                        </a:solidFill>
                        <a:latin typeface="Vrinda" panose="020B0502040204020203" pitchFamily="34" charset="0"/>
                        <a:ea typeface="+mn-ea"/>
                        <a:cs typeface="Vrinda" panose="020B0502040204020203" pitchFamily="34" charset="0"/>
                      </a:endParaRPr>
                    </a:p>
                    <a:p>
                      <a:pPr algn="l" rtl="0"/>
                      <a:endParaRPr lang="en-US" sz="2100" b="1" dirty="0">
                        <a:latin typeface="Vrinda" panose="020B0502040204020203" pitchFamily="34" charset="0"/>
                        <a:cs typeface="Vrinda" panose="020B0502040204020203" pitchFamily="34" charset="0"/>
                      </a:endParaRPr>
                    </a:p>
                  </a:txBody>
                  <a:tcPr marL="96012" marR="96012" marT="48006" marB="48006"/>
                </a:tc>
              </a:tr>
              <a:tr h="880110">
                <a:tc>
                  <a:txBody>
                    <a:bodyPr/>
                    <a:lstStyle/>
                    <a:p>
                      <a:pPr algn="ctr" rtl="0"/>
                      <a:r>
                        <a:rPr lang="en-US" sz="1700" b="1" dirty="0" smtClean="0">
                          <a:solidFill>
                            <a:srgbClr val="FF00FF"/>
                          </a:solidFill>
                          <a:cs typeface="B Badr" panose="00000400000000000000" pitchFamily="2" charset="-78"/>
                        </a:rPr>
                        <a:t>3</a:t>
                      </a:r>
                      <a:endParaRPr lang="en-US" sz="1700" b="1" dirty="0">
                        <a:solidFill>
                          <a:srgbClr val="FF00FF"/>
                        </a:solidFill>
                        <a:cs typeface="B Badr" panose="00000400000000000000" pitchFamily="2" charset="-78"/>
                      </a:endParaRPr>
                    </a:p>
                  </a:txBody>
                  <a:tcPr marL="96012" marR="96012" marT="48006" marB="480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rgbClr val="FFC000"/>
                          </a:solidFill>
                          <a:latin typeface="+mn-lt"/>
                          <a:ea typeface="+mn-ea"/>
                          <a:cs typeface="B Badr" panose="00000400000000000000" pitchFamily="2" charset="-78"/>
                        </a:rPr>
                        <a:t>BiPr3,PRO8</a:t>
                      </a:r>
                      <a:r>
                        <a:rPr lang="en-US" sz="1500" b="1" kern="1200" dirty="0" smtClean="0">
                          <a:solidFill>
                            <a:srgbClr val="00B050"/>
                          </a:solidFill>
                          <a:latin typeface="+mn-lt"/>
                          <a:ea typeface="+mn-ea"/>
                          <a:cs typeface="B Badr" panose="00000400000000000000" pitchFamily="2" charset="-78"/>
                        </a:rPr>
                        <a:t>,Oil,USDX,PMI</a:t>
                      </a:r>
                      <a:endParaRPr lang="en-US" sz="1500" dirty="0" smtClean="0">
                        <a:cs typeface="B Badr" panose="00000400000000000000" pitchFamily="2" charset="-78"/>
                      </a:endParaRPr>
                    </a:p>
                    <a:p>
                      <a:pPr algn="l" rtl="0"/>
                      <a:endParaRPr lang="en-US" sz="1500" dirty="0">
                        <a:cs typeface="B Badr" panose="00000400000000000000" pitchFamily="2" charset="-78"/>
                      </a:endParaRPr>
                    </a:p>
                  </a:txBody>
                  <a:tcPr marL="96012" marR="96012" marT="48006" marB="480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kern="0" dirty="0" smtClean="0">
                          <a:solidFill>
                            <a:srgbClr val="FFC000"/>
                          </a:solidFill>
                          <a:latin typeface="Vrinda" panose="020B0502040204020203" pitchFamily="34" charset="0"/>
                          <a:ea typeface="+mn-ea"/>
                          <a:cs typeface="Vrinda" panose="020B0502040204020203" pitchFamily="34" charset="0"/>
                        </a:rPr>
                        <a:t>BiPr3 = 2340 -12.2*USDX-0.0008*PRO8</a:t>
                      </a:r>
                    </a:p>
                  </a:txBody>
                  <a:tcPr marL="96012" marR="96012" marT="48006" marB="48006"/>
                </a:tc>
              </a:tr>
              <a:tr h="960120">
                <a:tc>
                  <a:txBody>
                    <a:bodyPr/>
                    <a:lstStyle/>
                    <a:p>
                      <a:pPr algn="ctr" rtl="0"/>
                      <a:r>
                        <a:rPr lang="en-US" sz="1700" b="1" dirty="0" smtClean="0">
                          <a:solidFill>
                            <a:srgbClr val="FF00FF"/>
                          </a:solidFill>
                          <a:cs typeface="B Badr" panose="00000400000000000000" pitchFamily="2" charset="-78"/>
                        </a:rPr>
                        <a:t>4</a:t>
                      </a:r>
                      <a:endParaRPr lang="en-US" sz="1700" b="1" dirty="0">
                        <a:solidFill>
                          <a:srgbClr val="FF00FF"/>
                        </a:solidFill>
                        <a:cs typeface="B Badr" panose="00000400000000000000" pitchFamily="2" charset="-78"/>
                      </a:endParaRPr>
                    </a:p>
                  </a:txBody>
                  <a:tcPr marL="96012" marR="96012" marT="48006" marB="480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rgbClr val="FFC000"/>
                          </a:solidFill>
                          <a:latin typeface="+mn-lt"/>
                          <a:ea typeface="+mn-ea"/>
                          <a:cs typeface="B Badr" panose="00000400000000000000" pitchFamily="2" charset="-78"/>
                        </a:rPr>
                        <a:t>BiPr4,PRO8</a:t>
                      </a:r>
                      <a:r>
                        <a:rPr lang="en-US" sz="1500" b="1" kern="1200" dirty="0" smtClean="0">
                          <a:solidFill>
                            <a:srgbClr val="00B050"/>
                          </a:solidFill>
                          <a:latin typeface="+mn-lt"/>
                          <a:ea typeface="+mn-ea"/>
                          <a:cs typeface="B Badr" panose="00000400000000000000" pitchFamily="2" charset="-78"/>
                        </a:rPr>
                        <a:t>,Oil,USDX,PMI</a:t>
                      </a:r>
                      <a:endParaRPr lang="en-US" sz="1500" dirty="0" smtClean="0">
                        <a:cs typeface="B Badr" panose="00000400000000000000" pitchFamily="2" charset="-78"/>
                      </a:endParaRPr>
                    </a:p>
                    <a:p>
                      <a:pPr algn="l" rtl="0"/>
                      <a:endParaRPr lang="en-US" sz="1500" dirty="0">
                        <a:cs typeface="B Badr" panose="00000400000000000000" pitchFamily="2" charset="-78"/>
                      </a:endParaRPr>
                    </a:p>
                  </a:txBody>
                  <a:tcPr marL="96012" marR="96012" marT="48006" marB="480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kern="0" dirty="0" smtClean="0">
                          <a:solidFill>
                            <a:srgbClr val="FFC000"/>
                          </a:solidFill>
                          <a:latin typeface="Vrinda" panose="020B0502040204020203" pitchFamily="34" charset="0"/>
                          <a:ea typeface="+mn-ea"/>
                          <a:cs typeface="Vrinda" panose="020B0502040204020203" pitchFamily="34" charset="0"/>
                        </a:rPr>
                        <a:t>BiPr4 = 2385-12.313*USDX-0.00085*PRO8</a:t>
                      </a:r>
                    </a:p>
                    <a:p>
                      <a:pPr algn="l" rtl="0"/>
                      <a:endParaRPr lang="en-US" sz="2100" b="1" dirty="0">
                        <a:latin typeface="Vrinda" panose="020B0502040204020203" pitchFamily="34" charset="0"/>
                        <a:cs typeface="Vrinda" panose="020B0502040204020203" pitchFamily="34" charset="0"/>
                      </a:endParaRPr>
                    </a:p>
                  </a:txBody>
                  <a:tcPr marL="96012" marR="96012" marT="48006" marB="48006"/>
                </a:tc>
              </a:tr>
            </a:tbl>
          </a:graphicData>
        </a:graphic>
      </p:graphicFrame>
      <p:sp>
        <p:nvSpPr>
          <p:cNvPr id="9" name="Rounded Rectangle 8"/>
          <p:cNvSpPr/>
          <p:nvPr/>
        </p:nvSpPr>
        <p:spPr>
          <a:xfrm>
            <a:off x="287784" y="2160290"/>
            <a:ext cx="9601200" cy="720090"/>
          </a:xfrm>
          <a:prstGeom prst="roundRect">
            <a:avLst/>
          </a:prstGeom>
          <a:noFill/>
          <a:ln>
            <a:noFill/>
          </a:ln>
        </p:spPr>
        <p:style>
          <a:lnRef idx="3">
            <a:schemeClr val="lt1"/>
          </a:lnRef>
          <a:fillRef idx="1">
            <a:schemeClr val="accent3"/>
          </a:fillRef>
          <a:effectRef idx="1">
            <a:schemeClr val="accent3"/>
          </a:effectRef>
          <a:fontRef idx="minor">
            <a:schemeClr val="lt1"/>
          </a:fontRef>
        </p:style>
        <p:txBody>
          <a:bodyPr rtlCol="0" anchor="t" anchorCtr="0"/>
          <a:lstStyle/>
          <a:p>
            <a:pPr lvl="0" algn="ctr" rtl="0" eaLnBrk="0" hangingPunct="0">
              <a:spcBef>
                <a:spcPct val="20000"/>
              </a:spcBef>
            </a:pPr>
            <a:r>
              <a:rPr lang="en-US" sz="2310" kern="0" dirty="0">
                <a:solidFill>
                  <a:schemeClr val="accent3">
                    <a:lumMod val="75000"/>
                  </a:schemeClr>
                </a:solidFill>
                <a:latin typeface="Calibri" panose="020F0502020204030204" pitchFamily="34" charset="0"/>
                <a:cs typeface="B Nazanin" panose="00000400000000000000" pitchFamily="2" charset="-78"/>
              </a:rPr>
              <a:t>Multiple regression equations of the best 4 out of 16 models are as follows:</a:t>
            </a:r>
          </a:p>
        </p:txBody>
      </p:sp>
    </p:spTree>
    <p:extLst>
      <p:ext uri="{BB962C8B-B14F-4D97-AF65-F5344CB8AC3E}">
        <p14:creationId xmlns:p14="http://schemas.microsoft.com/office/powerpoint/2010/main" val="12010269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2" name="Rectangle 1"/>
          <p:cNvSpPr/>
          <p:nvPr/>
        </p:nvSpPr>
        <p:spPr>
          <a:xfrm>
            <a:off x="1440565" y="3168402"/>
            <a:ext cx="8136251" cy="2800767"/>
          </a:xfrm>
          <a:prstGeom prst="rect">
            <a:avLst/>
          </a:prstGeom>
        </p:spPr>
        <p:txBody>
          <a:bodyPr wrap="square">
            <a:spAutoFit/>
          </a:bodyPr>
          <a:lstStyle/>
          <a:p>
            <a:r>
              <a:rPr lang="fa-IR" sz="44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rPr>
              <a:t>مدل همبستگی شبکه عصبی مصنوعی</a:t>
            </a:r>
          </a:p>
          <a:p>
            <a:endParaRPr lang="fa-IR" sz="44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endParaRPr>
          </a:p>
          <a:p>
            <a:r>
              <a:rPr lang="en-US" sz="4400" u="sng" dirty="0">
                <a:effectLst>
                  <a:outerShdw blurRad="38100" dist="38100" dir="2700000" algn="tl">
                    <a:srgbClr val="000000">
                      <a:alpha val="43137"/>
                    </a:srgbClr>
                  </a:outerShdw>
                </a:effectLst>
                <a:latin typeface="Shruti" pitchFamily="34" charset="0"/>
                <a:cs typeface="Shruti" pitchFamily="34" charset="0"/>
              </a:rPr>
              <a:t>Artificial Neural </a:t>
            </a:r>
            <a:r>
              <a:rPr lang="en-US" sz="4400" u="sng" dirty="0" smtClean="0">
                <a:effectLst>
                  <a:outerShdw blurRad="38100" dist="38100" dir="2700000" algn="tl">
                    <a:srgbClr val="000000">
                      <a:alpha val="43137"/>
                    </a:srgbClr>
                  </a:outerShdw>
                </a:effectLst>
                <a:latin typeface="Shruti" pitchFamily="34" charset="0"/>
                <a:cs typeface="Shruti" pitchFamily="34" charset="0"/>
              </a:rPr>
              <a:t>Network</a:t>
            </a:r>
            <a:r>
              <a:rPr lang="fa-IR" sz="4400" u="sng" dirty="0" smtClean="0">
                <a:effectLst>
                  <a:outerShdw blurRad="38100" dist="38100" dir="2700000" algn="tl">
                    <a:srgbClr val="000000">
                      <a:alpha val="43137"/>
                    </a:srgbClr>
                  </a:outerShdw>
                </a:effectLst>
                <a:latin typeface="Shruti" pitchFamily="34" charset="0"/>
                <a:cs typeface="Shruti" pitchFamily="34" charset="0"/>
              </a:rPr>
              <a:t> </a:t>
            </a:r>
          </a:p>
          <a:p>
            <a:r>
              <a:rPr lang="en-US" sz="4400" b="1" u="sng" dirty="0" smtClean="0">
                <a:solidFill>
                  <a:schemeClr val="accent3">
                    <a:lumMod val="75000"/>
                  </a:schemeClr>
                </a:solidFill>
                <a:effectLst>
                  <a:outerShdw blurRad="38100" dist="38100" dir="2700000" algn="tl">
                    <a:srgbClr val="000000">
                      <a:alpha val="43137"/>
                    </a:srgbClr>
                  </a:outerShdw>
                </a:effectLst>
                <a:latin typeface="Shruti" pitchFamily="34" charset="0"/>
                <a:ea typeface="Times New Roman" panose="02020603050405020304" pitchFamily="18" charset="0"/>
                <a:cs typeface="B Zar" panose="00000400000000000000" pitchFamily="2" charset="-78"/>
              </a:rPr>
              <a:t>HAYKIN     1994</a:t>
            </a:r>
            <a:endParaRPr lang="fa-IR" sz="4400" b="1" dirty="0" smtClean="0">
              <a:solidFill>
                <a:schemeClr val="accent3">
                  <a:lumMod val="75000"/>
                </a:schemeClr>
              </a:solidFill>
              <a:latin typeface="Times New Roman" panose="02020603050405020304" pitchFamily="18" charset="0"/>
              <a:ea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2273282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6" name="Title 1"/>
          <p:cNvSpPr>
            <a:spLocks noGrp="1"/>
          </p:cNvSpPr>
          <p:nvPr>
            <p:ph type="title"/>
          </p:nvPr>
        </p:nvSpPr>
        <p:spPr>
          <a:xfrm>
            <a:off x="791840" y="1296194"/>
            <a:ext cx="7660958" cy="736758"/>
          </a:xfrm>
        </p:spPr>
        <p:txBody>
          <a:bodyPr>
            <a:normAutofit fontScale="90000"/>
          </a:bodyPr>
          <a:lstStyle/>
          <a:p>
            <a:pPr rtl="0"/>
            <a:r>
              <a:rPr lang="en-US" sz="3360" u="sng" dirty="0">
                <a:effectLst>
                  <a:outerShdw blurRad="38100" dist="38100" dir="2700000" algn="tl">
                    <a:srgbClr val="000000">
                      <a:alpha val="43137"/>
                    </a:srgbClr>
                  </a:outerShdw>
                </a:effectLst>
                <a:latin typeface="Shruti" pitchFamily="34" charset="0"/>
                <a:cs typeface="Shruti" pitchFamily="34" charset="0"/>
              </a:rPr>
              <a:t>Artificial Neural Networks-Applications</a:t>
            </a:r>
            <a:endParaRPr lang="fa-IR" sz="3360" u="sng" dirty="0">
              <a:effectLst>
                <a:outerShdw blurRad="38100" dist="38100" dir="2700000" algn="tl">
                  <a:srgbClr val="000000">
                    <a:alpha val="43137"/>
                  </a:srgbClr>
                </a:outerShdw>
              </a:effectLst>
              <a:latin typeface="Shruti" pitchFamily="34" charset="0"/>
              <a:cs typeface="B Nazanin" panose="00000400000000000000" pitchFamily="2" charset="-7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792" y="2170480"/>
            <a:ext cx="8757054" cy="5025050"/>
          </a:xfrm>
          <a:prstGeom prst="rect">
            <a:avLst/>
          </a:prstGeom>
        </p:spPr>
      </p:pic>
    </p:spTree>
    <p:extLst>
      <p:ext uri="{BB962C8B-B14F-4D97-AF65-F5344CB8AC3E}">
        <p14:creationId xmlns:p14="http://schemas.microsoft.com/office/powerpoint/2010/main" val="25871017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00" y="2592338"/>
            <a:ext cx="8961120" cy="4608562"/>
          </a:xfrm>
          <a:prstGeom prst="rect">
            <a:avLst/>
          </a:prstGeom>
        </p:spPr>
      </p:pic>
      <p:sp>
        <p:nvSpPr>
          <p:cNvPr id="7" name="Title 1"/>
          <p:cNvSpPr txBox="1">
            <a:spLocks/>
          </p:cNvSpPr>
          <p:nvPr/>
        </p:nvSpPr>
        <p:spPr>
          <a:xfrm>
            <a:off x="647824" y="1299493"/>
            <a:ext cx="3240360" cy="73675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3360" u="sng" smtClean="0">
                <a:effectLst>
                  <a:outerShdw blurRad="38100" dist="38100" dir="2700000" algn="tl">
                    <a:srgbClr val="000000">
                      <a:alpha val="43137"/>
                    </a:srgbClr>
                  </a:outerShdw>
                </a:effectLst>
                <a:latin typeface="Shruti" pitchFamily="34" charset="0"/>
                <a:cs typeface="Shruti" pitchFamily="34" charset="0"/>
              </a:rPr>
              <a:t>ANN Results-1</a:t>
            </a:r>
            <a:endParaRPr lang="fa-IR" sz="3360" u="sng" dirty="0">
              <a:effectLst>
                <a:outerShdw blurRad="38100" dist="38100" dir="2700000" algn="tl">
                  <a:srgbClr val="000000">
                    <a:alpha val="43137"/>
                  </a:srgbClr>
                </a:outerShdw>
              </a:effectLst>
              <a:latin typeface="Shruti" pitchFamily="34" charset="0"/>
              <a:cs typeface="B Nazanin" panose="00000400000000000000" pitchFamily="2" charset="-78"/>
            </a:endParaRPr>
          </a:p>
        </p:txBody>
      </p:sp>
      <p:sp>
        <p:nvSpPr>
          <p:cNvPr id="8" name="Rectangle 7"/>
          <p:cNvSpPr/>
          <p:nvPr/>
        </p:nvSpPr>
        <p:spPr>
          <a:xfrm>
            <a:off x="3024088" y="2207617"/>
            <a:ext cx="3175869" cy="400110"/>
          </a:xfrm>
          <a:prstGeom prst="rect">
            <a:avLst/>
          </a:prstGeom>
        </p:spPr>
        <p:txBody>
          <a:bodyPr wrap="none">
            <a:spAutoFit/>
          </a:bodyPr>
          <a:lstStyle/>
          <a:p>
            <a:pPr algn="l" defTabSz="960120" rtl="0" fontAlgn="auto">
              <a:spcBef>
                <a:spcPts val="0"/>
              </a:spcBef>
              <a:spcAft>
                <a:spcPts val="0"/>
              </a:spcAft>
              <a:defRPr/>
            </a:pPr>
            <a:r>
              <a:rPr lang="en-US" sz="2000" b="1" dirty="0">
                <a:solidFill>
                  <a:srgbClr val="0070C0"/>
                </a:solidFill>
                <a:cs typeface="B Badr" panose="00000400000000000000" pitchFamily="2" charset="-78"/>
              </a:rPr>
              <a:t>BiPr2,PRO8</a:t>
            </a:r>
            <a:r>
              <a:rPr lang="en-US" sz="1800" b="1" dirty="0">
                <a:solidFill>
                  <a:srgbClr val="00B050"/>
                </a:solidFill>
                <a:cs typeface="B Badr" panose="00000400000000000000" pitchFamily="2" charset="-78"/>
              </a:rPr>
              <a:t>,Oil,USDX,PMI</a:t>
            </a:r>
            <a:endParaRPr lang="en-US" sz="1800" dirty="0">
              <a:cs typeface="B Badr" panose="00000400000000000000" pitchFamily="2" charset="-78"/>
            </a:endParaRPr>
          </a:p>
        </p:txBody>
      </p:sp>
      <p:sp>
        <p:nvSpPr>
          <p:cNvPr id="9" name="TextBox 8"/>
          <p:cNvSpPr txBox="1"/>
          <p:nvPr/>
        </p:nvSpPr>
        <p:spPr>
          <a:xfrm>
            <a:off x="7200552" y="2223006"/>
            <a:ext cx="2050561" cy="369332"/>
          </a:xfrm>
          <a:prstGeom prst="rect">
            <a:avLst/>
          </a:prstGeom>
          <a:solidFill>
            <a:srgbClr val="00FF99"/>
          </a:solidFill>
        </p:spPr>
        <p:txBody>
          <a:bodyPr wrap="none" rtlCol="0">
            <a:spAutoFit/>
          </a:bodyPr>
          <a:lstStyle/>
          <a:p>
            <a:r>
              <a:rPr lang="en-US" sz="1800" b="1" dirty="0"/>
              <a:t>R-Square=0.9761</a:t>
            </a:r>
          </a:p>
        </p:txBody>
      </p:sp>
    </p:spTree>
    <p:extLst>
      <p:ext uri="{BB962C8B-B14F-4D97-AF65-F5344CB8AC3E}">
        <p14:creationId xmlns:p14="http://schemas.microsoft.com/office/powerpoint/2010/main" val="39204832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6" name="Title 1"/>
          <p:cNvSpPr>
            <a:spLocks noGrp="1"/>
          </p:cNvSpPr>
          <p:nvPr>
            <p:ph type="title"/>
          </p:nvPr>
        </p:nvSpPr>
        <p:spPr>
          <a:xfrm>
            <a:off x="1295896" y="1167397"/>
            <a:ext cx="3310424" cy="736758"/>
          </a:xfrm>
        </p:spPr>
        <p:txBody>
          <a:bodyPr>
            <a:normAutofit/>
          </a:bodyPr>
          <a:lstStyle/>
          <a:p>
            <a:pPr rtl="0"/>
            <a:r>
              <a:rPr lang="en-US" sz="3360" u="sng" dirty="0">
                <a:effectLst>
                  <a:outerShdw blurRad="38100" dist="38100" dir="2700000" algn="tl">
                    <a:srgbClr val="000000">
                      <a:alpha val="43137"/>
                    </a:srgbClr>
                  </a:outerShdw>
                </a:effectLst>
                <a:latin typeface="Shruti" pitchFamily="34" charset="0"/>
                <a:cs typeface="Shruti" pitchFamily="34" charset="0"/>
              </a:rPr>
              <a:t>ANN Results-2</a:t>
            </a:r>
            <a:endParaRPr lang="fa-IR" sz="3360" u="sng" dirty="0">
              <a:effectLst>
                <a:outerShdw blurRad="38100" dist="38100" dir="2700000" algn="tl">
                  <a:srgbClr val="000000">
                    <a:alpha val="43137"/>
                  </a:srgbClr>
                </a:outerShdw>
              </a:effectLst>
              <a:latin typeface="Shruti" pitchFamily="34" charset="0"/>
              <a:cs typeface="B Nazanin" panose="00000400000000000000" pitchFamily="2" charset="-78"/>
            </a:endParaRPr>
          </a:p>
        </p:txBody>
      </p:sp>
      <p:sp>
        <p:nvSpPr>
          <p:cNvPr id="7" name="Rectangle 6"/>
          <p:cNvSpPr/>
          <p:nvPr/>
        </p:nvSpPr>
        <p:spPr>
          <a:xfrm>
            <a:off x="2603136" y="1904155"/>
            <a:ext cx="2861681" cy="369332"/>
          </a:xfrm>
          <a:prstGeom prst="rect">
            <a:avLst/>
          </a:prstGeom>
        </p:spPr>
        <p:txBody>
          <a:bodyPr wrap="none">
            <a:spAutoFit/>
          </a:bodyPr>
          <a:lstStyle/>
          <a:p>
            <a:pPr algn="l" defTabSz="960120" rtl="0" fontAlgn="auto">
              <a:spcBef>
                <a:spcPts val="0"/>
              </a:spcBef>
              <a:spcAft>
                <a:spcPts val="0"/>
              </a:spcAft>
              <a:defRPr/>
            </a:pPr>
            <a:r>
              <a:rPr lang="en-US" sz="1800" b="1" dirty="0">
                <a:solidFill>
                  <a:srgbClr val="0070C0"/>
                </a:solidFill>
                <a:cs typeface="B Badr" panose="00000400000000000000" pitchFamily="2" charset="-78"/>
              </a:rPr>
              <a:t>BiPr3,PRO8</a:t>
            </a:r>
            <a:r>
              <a:rPr lang="en-US" sz="1600" b="1" dirty="0">
                <a:solidFill>
                  <a:srgbClr val="00B050"/>
                </a:solidFill>
                <a:cs typeface="B Badr" panose="00000400000000000000" pitchFamily="2" charset="-78"/>
              </a:rPr>
              <a:t>,Oil,USDX,PMI</a:t>
            </a:r>
            <a:endParaRPr lang="en-US" sz="1600" dirty="0">
              <a:cs typeface="B Badr" panose="00000400000000000000" pitchFamily="2" charset="-78"/>
            </a:endParaRPr>
          </a:p>
        </p:txBody>
      </p:sp>
      <p:sp>
        <p:nvSpPr>
          <p:cNvPr id="8" name="TextBox 7"/>
          <p:cNvSpPr txBox="1"/>
          <p:nvPr/>
        </p:nvSpPr>
        <p:spPr>
          <a:xfrm>
            <a:off x="7626951" y="1984947"/>
            <a:ext cx="2258952" cy="400110"/>
          </a:xfrm>
          <a:prstGeom prst="rect">
            <a:avLst/>
          </a:prstGeom>
          <a:solidFill>
            <a:srgbClr val="00FF99"/>
          </a:solidFill>
        </p:spPr>
        <p:txBody>
          <a:bodyPr wrap="none" rtlCol="0">
            <a:spAutoFit/>
          </a:bodyPr>
          <a:lstStyle/>
          <a:p>
            <a:r>
              <a:rPr lang="en-US" sz="2000" b="1" dirty="0"/>
              <a:t>R-Square=0.9884</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772" y="2520330"/>
            <a:ext cx="8801100" cy="4497429"/>
          </a:xfrm>
          <a:prstGeom prst="rect">
            <a:avLst/>
          </a:prstGeom>
        </p:spPr>
      </p:pic>
    </p:spTree>
    <p:extLst>
      <p:ext uri="{BB962C8B-B14F-4D97-AF65-F5344CB8AC3E}">
        <p14:creationId xmlns:p14="http://schemas.microsoft.com/office/powerpoint/2010/main" val="10961270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6" name="Title 1"/>
          <p:cNvSpPr>
            <a:spLocks noGrp="1"/>
          </p:cNvSpPr>
          <p:nvPr>
            <p:ph type="title"/>
          </p:nvPr>
        </p:nvSpPr>
        <p:spPr>
          <a:xfrm>
            <a:off x="1151880" y="1415410"/>
            <a:ext cx="3598456" cy="736758"/>
          </a:xfrm>
        </p:spPr>
        <p:txBody>
          <a:bodyPr>
            <a:normAutofit/>
          </a:bodyPr>
          <a:lstStyle/>
          <a:p>
            <a:pPr rtl="0"/>
            <a:r>
              <a:rPr lang="en-US" sz="3360" u="sng" dirty="0">
                <a:effectLst>
                  <a:outerShdw blurRad="38100" dist="38100" dir="2700000" algn="tl">
                    <a:srgbClr val="000000">
                      <a:alpha val="43137"/>
                    </a:srgbClr>
                  </a:outerShdw>
                </a:effectLst>
                <a:latin typeface="Shruti" pitchFamily="34" charset="0"/>
                <a:cs typeface="Shruti" pitchFamily="34" charset="0"/>
              </a:rPr>
              <a:t>ANN Results-3</a:t>
            </a:r>
            <a:endParaRPr lang="fa-IR" sz="3360" u="sng" dirty="0">
              <a:effectLst>
                <a:outerShdw blurRad="38100" dist="38100" dir="2700000" algn="tl">
                  <a:srgbClr val="000000">
                    <a:alpha val="43137"/>
                  </a:srgbClr>
                </a:outerShdw>
              </a:effectLst>
              <a:latin typeface="Shruti" pitchFamily="34" charset="0"/>
              <a:cs typeface="B Nazanin" panose="00000400000000000000" pitchFamily="2" charset="-78"/>
            </a:endParaRPr>
          </a:p>
        </p:txBody>
      </p:sp>
      <p:sp>
        <p:nvSpPr>
          <p:cNvPr id="7" name="Rectangle 6"/>
          <p:cNvSpPr/>
          <p:nvPr/>
        </p:nvSpPr>
        <p:spPr>
          <a:xfrm>
            <a:off x="1799952" y="2152168"/>
            <a:ext cx="3634328" cy="461665"/>
          </a:xfrm>
          <a:prstGeom prst="rect">
            <a:avLst/>
          </a:prstGeom>
        </p:spPr>
        <p:txBody>
          <a:bodyPr wrap="none">
            <a:spAutoFit/>
          </a:bodyPr>
          <a:lstStyle/>
          <a:p>
            <a:pPr algn="l" defTabSz="960120" rtl="0" fontAlgn="auto">
              <a:spcBef>
                <a:spcPts val="0"/>
              </a:spcBef>
              <a:spcAft>
                <a:spcPts val="0"/>
              </a:spcAft>
              <a:defRPr/>
            </a:pPr>
            <a:r>
              <a:rPr lang="en-US" sz="2400" b="1" dirty="0">
                <a:solidFill>
                  <a:srgbClr val="0070C0"/>
                </a:solidFill>
                <a:cs typeface="B Badr" panose="00000400000000000000" pitchFamily="2" charset="-78"/>
              </a:rPr>
              <a:t>BiPr4,PRO9</a:t>
            </a:r>
            <a:r>
              <a:rPr lang="en-US" sz="2000" b="1" dirty="0">
                <a:solidFill>
                  <a:srgbClr val="00B050"/>
                </a:solidFill>
                <a:cs typeface="B Badr" panose="00000400000000000000" pitchFamily="2" charset="-78"/>
              </a:rPr>
              <a:t>,Oil,USDX,PMI</a:t>
            </a:r>
            <a:endParaRPr lang="en-US" sz="2000" dirty="0">
              <a:cs typeface="B Badr" panose="00000400000000000000" pitchFamily="2" charset="-78"/>
            </a:endParaRPr>
          </a:p>
        </p:txBody>
      </p:sp>
      <p:sp>
        <p:nvSpPr>
          <p:cNvPr id="8" name="TextBox 7"/>
          <p:cNvSpPr txBox="1"/>
          <p:nvPr/>
        </p:nvSpPr>
        <p:spPr>
          <a:xfrm>
            <a:off x="7334750" y="2232298"/>
            <a:ext cx="2258952" cy="400110"/>
          </a:xfrm>
          <a:prstGeom prst="rect">
            <a:avLst/>
          </a:prstGeom>
          <a:solidFill>
            <a:srgbClr val="00FF99"/>
          </a:solidFill>
        </p:spPr>
        <p:txBody>
          <a:bodyPr wrap="none" rtlCol="0">
            <a:spAutoFit/>
          </a:bodyPr>
          <a:lstStyle/>
          <a:p>
            <a:r>
              <a:rPr lang="en-US" sz="2000" b="1" dirty="0"/>
              <a:t>R-Square=0.9724</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753" y="3024386"/>
            <a:ext cx="9033949" cy="3856474"/>
          </a:xfrm>
          <a:prstGeom prst="rect">
            <a:avLst/>
          </a:prstGeom>
        </p:spPr>
      </p:pic>
    </p:spTree>
    <p:extLst>
      <p:ext uri="{BB962C8B-B14F-4D97-AF65-F5344CB8AC3E}">
        <p14:creationId xmlns:p14="http://schemas.microsoft.com/office/powerpoint/2010/main" val="1440841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pic>
        <p:nvPicPr>
          <p:cNvPr id="6" name="Picture 2" descr="https://www.worldsteel.org/en/dam/jcr:4af7fffe-1529-4954-86df-7398b050a076/World-Steel-in-Figures-2017-Infographic_web1.jpg"/>
          <p:cNvPicPr>
            <a:picLocks noChangeAspect="1" noChangeArrowheads="1"/>
          </p:cNvPicPr>
          <p:nvPr/>
        </p:nvPicPr>
        <p:blipFill rotWithShape="1">
          <a:blip r:embed="rId4">
            <a:extLst>
              <a:ext uri="{28A0092B-C50C-407E-A947-70E740481C1C}">
                <a14:useLocalDpi xmlns:a14="http://schemas.microsoft.com/office/drawing/2010/main" val="0"/>
              </a:ext>
            </a:extLst>
          </a:blip>
          <a:srcRect t="77342" b="3989"/>
          <a:stretch/>
        </p:blipFill>
        <p:spPr bwMode="auto">
          <a:xfrm>
            <a:off x="287784" y="1296194"/>
            <a:ext cx="9013273" cy="547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109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sp>
        <p:nvSpPr>
          <p:cNvPr id="6" name="Title 1"/>
          <p:cNvSpPr>
            <a:spLocks noGrp="1"/>
          </p:cNvSpPr>
          <p:nvPr>
            <p:ph type="title"/>
          </p:nvPr>
        </p:nvSpPr>
        <p:spPr>
          <a:xfrm>
            <a:off x="1218673" y="1080170"/>
            <a:ext cx="7660958" cy="432048"/>
          </a:xfrm>
        </p:spPr>
        <p:txBody>
          <a:bodyPr>
            <a:normAutofit fontScale="90000"/>
          </a:bodyPr>
          <a:lstStyle/>
          <a:p>
            <a:pPr rtl="0"/>
            <a:r>
              <a:rPr lang="en-US" sz="2400" u="sng" dirty="0">
                <a:effectLst>
                  <a:outerShdw blurRad="38100" dist="38100" dir="2700000" algn="tl">
                    <a:srgbClr val="000000">
                      <a:alpha val="43137"/>
                    </a:srgbClr>
                  </a:outerShdw>
                </a:effectLst>
                <a:latin typeface="Shruti" pitchFamily="34" charset="0"/>
                <a:cs typeface="Shruti" pitchFamily="34" charset="0"/>
              </a:rPr>
              <a:t>Some prediction instances in Two Approach</a:t>
            </a:r>
            <a:endParaRPr lang="fa-IR" sz="2400" u="sng" dirty="0">
              <a:effectLst>
                <a:outerShdw blurRad="38100" dist="38100" dir="2700000" algn="tl">
                  <a:srgbClr val="000000">
                    <a:alpha val="43137"/>
                  </a:srgbClr>
                </a:outerShdw>
              </a:effectLst>
              <a:latin typeface="Shruti" pitchFamily="34" charset="0"/>
              <a:cs typeface="B Nazanin" panose="00000400000000000000"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2185086813"/>
              </p:ext>
            </p:extLst>
          </p:nvPr>
        </p:nvGraphicFramePr>
        <p:xfrm>
          <a:off x="1079872" y="1787380"/>
          <a:ext cx="8368993" cy="4533390"/>
        </p:xfrm>
        <a:graphic>
          <a:graphicData uri="http://schemas.openxmlformats.org/drawingml/2006/table">
            <a:tbl>
              <a:tblPr>
                <a:tableStyleId>{5A111915-BE36-4E01-A7E5-04B1672EAD32}</a:tableStyleId>
              </a:tblPr>
              <a:tblGrid>
                <a:gridCol w="851385"/>
                <a:gridCol w="1348025"/>
                <a:gridCol w="898011"/>
                <a:gridCol w="837643"/>
                <a:gridCol w="725958"/>
                <a:gridCol w="636609"/>
                <a:gridCol w="670115"/>
                <a:gridCol w="815306"/>
                <a:gridCol w="601353"/>
                <a:gridCol w="984588"/>
              </a:tblGrid>
              <a:tr h="406445">
                <a:tc rowSpan="3">
                  <a:txBody>
                    <a:bodyPr/>
                    <a:lstStyle/>
                    <a:p>
                      <a:pPr algn="ctr" fontAlgn="ctr"/>
                      <a:r>
                        <a:rPr lang="en-US" sz="1700" b="1" u="none" strike="noStrike" dirty="0">
                          <a:effectLst/>
                          <a:cs typeface="B Nazanin" panose="00000400000000000000" pitchFamily="2" charset="-78"/>
                        </a:rPr>
                        <a:t>Month</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en-US" sz="1700" b="1" u="none" strike="noStrike" dirty="0">
                          <a:effectLst/>
                          <a:cs typeface="B Nazanin" panose="00000400000000000000" pitchFamily="2" charset="-78"/>
                        </a:rPr>
                        <a:t>Real Billet Price</a:t>
                      </a:r>
                      <a:br>
                        <a:rPr lang="en-US" sz="1700" b="1" u="none" strike="noStrike" dirty="0">
                          <a:effectLst/>
                          <a:cs typeface="B Nazanin" panose="00000400000000000000" pitchFamily="2" charset="-78"/>
                        </a:rPr>
                      </a:br>
                      <a:r>
                        <a:rPr lang="en-US" sz="1700" b="1" u="none" strike="noStrike" dirty="0">
                          <a:effectLst/>
                          <a:cs typeface="B Nazanin" panose="00000400000000000000" pitchFamily="2" charset="-78"/>
                        </a:rPr>
                        <a:t>(Monthly </a:t>
                      </a:r>
                      <a:r>
                        <a:rPr lang="en-US" sz="1700" b="1" u="none" strike="noStrike" dirty="0" err="1">
                          <a:effectLst/>
                          <a:cs typeface="B Nazanin" panose="00000400000000000000" pitchFamily="2" charset="-78"/>
                        </a:rPr>
                        <a:t>Avg</a:t>
                      </a:r>
                      <a:r>
                        <a:rPr lang="en-US" sz="1700" b="1" u="none" strike="noStrike" dirty="0" smtClean="0">
                          <a:effectLst/>
                          <a:cs typeface="B Nazanin" panose="00000400000000000000" pitchFamily="2" charset="-78"/>
                        </a:rPr>
                        <a:t>)</a:t>
                      </a:r>
                    </a:p>
                    <a:p>
                      <a:pPr algn="ctr" fontAlgn="ctr"/>
                      <a:r>
                        <a:rPr lang="en-US" sz="1700" b="1" i="0" u="none" strike="noStrike" dirty="0" smtClean="0">
                          <a:solidFill>
                            <a:srgbClr val="000000"/>
                          </a:solidFill>
                          <a:effectLst/>
                          <a:latin typeface="Calibri" panose="020F0502020204030204" pitchFamily="34" charset="0"/>
                          <a:cs typeface="B Nazanin" panose="00000400000000000000" pitchFamily="2" charset="-78"/>
                        </a:rPr>
                        <a:t>($/Ton)</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8">
                  <a:txBody>
                    <a:bodyPr/>
                    <a:lstStyle/>
                    <a:p>
                      <a:pPr algn="ctr" fontAlgn="b"/>
                      <a:r>
                        <a:rPr lang="en-US" sz="1700" b="1" u="none" strike="noStrike" dirty="0" smtClean="0">
                          <a:effectLst/>
                          <a:cs typeface="B Nazanin" panose="00000400000000000000" pitchFamily="2" charset="-78"/>
                        </a:rPr>
                        <a:t>Prediction Price($/Ton)</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1" i="0" u="none" strike="noStrike" dirty="0">
                        <a:solidFill>
                          <a:srgbClr val="000000"/>
                        </a:solidFill>
                        <a:effectLst/>
                        <a:latin typeface="Calibri" panose="020F0502020204030204" pitchFamily="34" charset="0"/>
                        <a:cs typeface="B Nazanin" panose="000004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8679">
                <a:tc vMerge="1">
                  <a:txBody>
                    <a:bodyPr/>
                    <a:lstStyle/>
                    <a:p>
                      <a:endParaRPr lang="en-US"/>
                    </a:p>
                  </a:txBody>
                  <a:tcPr/>
                </a:tc>
                <a:tc vMerge="1">
                  <a:txBody>
                    <a:bodyPr/>
                    <a:lstStyle/>
                    <a:p>
                      <a:endParaRPr lang="en-US"/>
                    </a:p>
                  </a:txBody>
                  <a:tcPr/>
                </a:tc>
                <a:tc rowSpan="2">
                  <a:txBody>
                    <a:bodyPr/>
                    <a:lstStyle/>
                    <a:p>
                      <a:pPr algn="ctr" fontAlgn="b"/>
                      <a:r>
                        <a:rPr lang="en-US" sz="1700" b="1" u="none" strike="noStrike" dirty="0">
                          <a:effectLst/>
                          <a:cs typeface="B Nazanin" panose="00000400000000000000" pitchFamily="2" charset="-78"/>
                        </a:rPr>
                        <a:t> </a:t>
                      </a:r>
                      <a:r>
                        <a:rPr lang="en-US" sz="1700" b="1" u="none" strike="noStrike">
                          <a:effectLst/>
                          <a:cs typeface="B Nazanin" panose="00000400000000000000" pitchFamily="2" charset="-78"/>
                        </a:rPr>
                        <a:t>1-month </a:t>
                      </a:r>
                      <a:r>
                        <a:rPr lang="en-US" sz="1700" b="1" u="none" strike="noStrike" smtClean="0">
                          <a:effectLst/>
                          <a:cs typeface="B Nazanin" panose="00000400000000000000" pitchFamily="2" charset="-78"/>
                        </a:rPr>
                        <a:t>Lag</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700" b="1" u="none" strike="noStrike" dirty="0">
                          <a:effectLst/>
                          <a:cs typeface="B Nazanin" panose="00000400000000000000" pitchFamily="2" charset="-78"/>
                        </a:rPr>
                        <a:t>2-month </a:t>
                      </a:r>
                      <a:r>
                        <a:rPr lang="en-US" sz="1700" b="1" u="none" strike="noStrike" dirty="0" smtClean="0">
                          <a:effectLst/>
                          <a:cs typeface="B Nazanin" panose="00000400000000000000" pitchFamily="2" charset="-78"/>
                        </a:rPr>
                        <a:t>Lag</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a:p>
                  </a:txBody>
                  <a:tcPr/>
                </a:tc>
                <a:tc gridSpan="2">
                  <a:txBody>
                    <a:bodyPr/>
                    <a:lstStyle/>
                    <a:p>
                      <a:pPr algn="ctr" fontAlgn="b"/>
                      <a:r>
                        <a:rPr lang="en-US" sz="1700" b="1" u="none" strike="noStrike" dirty="0">
                          <a:effectLst/>
                          <a:cs typeface="B Nazanin" panose="00000400000000000000" pitchFamily="2" charset="-78"/>
                        </a:rPr>
                        <a:t>3-month </a:t>
                      </a:r>
                      <a:r>
                        <a:rPr lang="en-US" sz="1700" b="1" u="none" strike="noStrike" dirty="0" smtClean="0">
                          <a:effectLst/>
                          <a:cs typeface="B Nazanin" panose="00000400000000000000" pitchFamily="2" charset="-78"/>
                        </a:rPr>
                        <a:t>Lag</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tc gridSpan="2">
                  <a:txBody>
                    <a:bodyPr/>
                    <a:lstStyle/>
                    <a:p>
                      <a:pPr algn="ctr" fontAlgn="b"/>
                      <a:r>
                        <a:rPr lang="en-US" sz="1700" b="1" u="none" strike="noStrike" dirty="0">
                          <a:effectLst/>
                          <a:cs typeface="B Nazanin" panose="00000400000000000000" pitchFamily="2" charset="-78"/>
                        </a:rPr>
                        <a:t>4-month </a:t>
                      </a:r>
                      <a:r>
                        <a:rPr lang="en-US" sz="1700" b="1" u="none" strike="noStrike" dirty="0" smtClean="0">
                          <a:effectLst/>
                          <a:cs typeface="B Nazanin" panose="00000400000000000000" pitchFamily="2" charset="-78"/>
                        </a:rPr>
                        <a:t>Lag</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hMerge="1">
                  <a:txBody>
                    <a:bodyPr/>
                    <a:lstStyle/>
                    <a:p>
                      <a:endParaRPr lang="en-US"/>
                    </a:p>
                  </a:txBody>
                  <a:tcPr/>
                </a:tc>
                <a:tc>
                  <a:txBody>
                    <a:bodyPr/>
                    <a:lstStyle/>
                    <a:p>
                      <a:pPr algn="ctr" fontAlgn="b"/>
                      <a:r>
                        <a:rPr lang="en-US" sz="2100" b="1" i="0" u="none" strike="noStrike" dirty="0" smtClean="0">
                          <a:solidFill>
                            <a:srgbClr val="000000"/>
                          </a:solidFill>
                          <a:effectLst/>
                          <a:latin typeface="Calibri" panose="020F0502020204030204" pitchFamily="34" charset="0"/>
                          <a:cs typeface="B Nazanin" panose="00000400000000000000" pitchFamily="2" charset="-78"/>
                        </a:rPr>
                        <a:t>Average</a:t>
                      </a:r>
                      <a:endParaRPr lang="en-US" sz="21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8354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700" b="1" u="none" strike="noStrike" dirty="0">
                          <a:effectLst/>
                          <a:cs typeface="B Nazanin" panose="00000400000000000000" pitchFamily="2" charset="-78"/>
                        </a:rPr>
                        <a:t>MRA</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dirty="0">
                          <a:effectLst/>
                          <a:cs typeface="B Nazanin" panose="00000400000000000000" pitchFamily="2" charset="-78"/>
                        </a:rPr>
                        <a:t>ANN</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dirty="0">
                          <a:effectLst/>
                          <a:cs typeface="B Nazanin" panose="00000400000000000000" pitchFamily="2" charset="-78"/>
                        </a:rPr>
                        <a:t>MRA</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dirty="0">
                          <a:effectLst/>
                          <a:cs typeface="B Nazanin" panose="00000400000000000000" pitchFamily="2" charset="-78"/>
                        </a:rPr>
                        <a:t>ANN</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dirty="0">
                          <a:effectLst/>
                          <a:cs typeface="B Nazanin" panose="00000400000000000000" pitchFamily="2" charset="-78"/>
                        </a:rPr>
                        <a:t>MRA</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r>
                        <a:rPr lang="en-US" sz="1700" b="1" u="none" strike="noStrike" dirty="0">
                          <a:effectLst/>
                          <a:cs typeface="B Nazanin" panose="00000400000000000000" pitchFamily="2" charset="-78"/>
                        </a:rPr>
                        <a:t>ANN</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endParaRPr lang="en-US" sz="21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4340">
                <a:tc>
                  <a:txBody>
                    <a:bodyPr/>
                    <a:lstStyle/>
                    <a:p>
                      <a:pPr algn="ctr" fontAlgn="ctr"/>
                      <a:r>
                        <a:rPr lang="en-US" sz="1700" b="1" u="none" strike="noStrike">
                          <a:effectLst/>
                          <a:cs typeface="B Nazanin" panose="00000400000000000000" pitchFamily="2" charset="-78"/>
                        </a:rPr>
                        <a:t>Mar/16</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700" b="1" u="none" strike="noStrike" dirty="0">
                          <a:effectLst/>
                          <a:cs typeface="B Nazanin" panose="00000400000000000000" pitchFamily="2" charset="-78"/>
                        </a:rPr>
                        <a:t>306</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700" b="1" u="none" strike="noStrike" dirty="0">
                          <a:effectLst/>
                          <a:cs typeface="B Nazanin" panose="00000400000000000000" pitchFamily="2" charset="-78"/>
                        </a:rPr>
                        <a:t>320</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700" b="1" u="none" strike="noStrike" dirty="0">
                          <a:effectLst/>
                          <a:cs typeface="B Nazanin" panose="00000400000000000000" pitchFamily="2" charset="-78"/>
                        </a:rPr>
                        <a:t>280</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dirty="0">
                          <a:effectLst/>
                          <a:cs typeface="B Nazanin" panose="00000400000000000000" pitchFamily="2" charset="-78"/>
                        </a:rPr>
                        <a:t>303</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dirty="0">
                          <a:effectLst/>
                          <a:cs typeface="B Nazanin" panose="00000400000000000000" pitchFamily="2" charset="-78"/>
                        </a:rPr>
                        <a:t>296</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dirty="0">
                          <a:effectLst/>
                          <a:cs typeface="B Nazanin" panose="00000400000000000000" pitchFamily="2" charset="-78"/>
                        </a:rPr>
                        <a:t>307</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dirty="0">
                          <a:effectLst/>
                          <a:cs typeface="B Nazanin" panose="00000400000000000000" pitchFamily="2" charset="-78"/>
                        </a:rPr>
                        <a:t>259</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r>
                        <a:rPr lang="en-US" sz="1700" b="1" u="none" strike="noStrike" dirty="0" smtClean="0">
                          <a:effectLst/>
                          <a:cs typeface="B Nazanin" panose="00000400000000000000" pitchFamily="2" charset="-78"/>
                        </a:rPr>
                        <a:t>310</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endParaRPr lang="en-US" sz="21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4340">
                <a:tc>
                  <a:txBody>
                    <a:bodyPr/>
                    <a:lstStyle/>
                    <a:p>
                      <a:pPr algn="ctr" fontAlgn="ctr"/>
                      <a:r>
                        <a:rPr lang="en-US" sz="1700" b="1" u="none" strike="noStrike">
                          <a:effectLst/>
                          <a:cs typeface="B Nazanin" panose="00000400000000000000" pitchFamily="2" charset="-78"/>
                        </a:rPr>
                        <a:t>Apr/16</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700" b="1" u="none" strike="noStrike" dirty="0">
                          <a:effectLst/>
                          <a:cs typeface="B Nazanin" panose="00000400000000000000" pitchFamily="2" charset="-78"/>
                        </a:rPr>
                        <a:t>381</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700" b="1" u="none" strike="noStrike" dirty="0">
                          <a:effectLst/>
                          <a:cs typeface="B Nazanin" panose="00000400000000000000" pitchFamily="2" charset="-78"/>
                        </a:rPr>
                        <a:t>347</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700" b="1" u="none" strike="noStrike">
                          <a:effectLst/>
                          <a:cs typeface="B Nazanin" panose="00000400000000000000" pitchFamily="2" charset="-78"/>
                        </a:rPr>
                        <a:t>306</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dirty="0">
                          <a:effectLst/>
                          <a:cs typeface="B Nazanin" panose="00000400000000000000" pitchFamily="2" charset="-78"/>
                        </a:rPr>
                        <a:t>369</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a:effectLst/>
                          <a:cs typeface="B Nazanin" panose="00000400000000000000" pitchFamily="2" charset="-78"/>
                        </a:rPr>
                        <a:t>297</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dirty="0">
                          <a:effectLst/>
                          <a:cs typeface="B Nazanin" panose="00000400000000000000" pitchFamily="2" charset="-78"/>
                        </a:rPr>
                        <a:t>375</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dirty="0">
                          <a:effectLst/>
                          <a:cs typeface="B Nazanin" panose="00000400000000000000" pitchFamily="2" charset="-78"/>
                        </a:rPr>
                        <a:t>277</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r>
                        <a:rPr lang="en-US" sz="1700" b="1" u="none" strike="noStrike" dirty="0" smtClean="0">
                          <a:effectLst/>
                          <a:cs typeface="B Nazanin" panose="00000400000000000000" pitchFamily="2" charset="-78"/>
                        </a:rPr>
                        <a:t>354</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endParaRPr lang="en-US" sz="21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4340">
                <a:tc>
                  <a:txBody>
                    <a:bodyPr/>
                    <a:lstStyle/>
                    <a:p>
                      <a:pPr algn="ctr" fontAlgn="ctr"/>
                      <a:r>
                        <a:rPr lang="en-US" sz="1700" b="1" u="none" strike="noStrike">
                          <a:effectLst/>
                          <a:cs typeface="B Nazanin" panose="00000400000000000000" pitchFamily="2" charset="-78"/>
                        </a:rPr>
                        <a:t>May/16</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700" b="1" u="none" strike="noStrike" dirty="0">
                          <a:effectLst/>
                          <a:cs typeface="B Nazanin" panose="00000400000000000000" pitchFamily="2" charset="-78"/>
                        </a:rPr>
                        <a:t>378</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700" b="1" u="none" strike="noStrike" dirty="0">
                          <a:effectLst/>
                          <a:cs typeface="B Nazanin" panose="00000400000000000000" pitchFamily="2" charset="-78"/>
                        </a:rPr>
                        <a:t>352</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700" b="1" u="none" strike="noStrike">
                          <a:effectLst/>
                          <a:cs typeface="B Nazanin" panose="00000400000000000000" pitchFamily="2" charset="-78"/>
                        </a:rPr>
                        <a:t>315</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dirty="0">
                          <a:effectLst/>
                          <a:cs typeface="B Nazanin" panose="00000400000000000000" pitchFamily="2" charset="-78"/>
                        </a:rPr>
                        <a:t>414</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a:effectLst/>
                          <a:cs typeface="B Nazanin" panose="00000400000000000000" pitchFamily="2" charset="-78"/>
                        </a:rPr>
                        <a:t>333</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dirty="0">
                          <a:effectLst/>
                          <a:cs typeface="B Nazanin" panose="00000400000000000000" pitchFamily="2" charset="-78"/>
                        </a:rPr>
                        <a:t>387</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dirty="0">
                          <a:effectLst/>
                          <a:cs typeface="B Nazanin" panose="00000400000000000000" pitchFamily="2" charset="-78"/>
                        </a:rPr>
                        <a:t>278</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r>
                        <a:rPr lang="en-US" sz="1700" b="1" u="none" strike="noStrike" dirty="0" smtClean="0">
                          <a:effectLst/>
                          <a:cs typeface="B Nazanin" panose="00000400000000000000" pitchFamily="2" charset="-78"/>
                        </a:rPr>
                        <a:t>355</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endParaRPr lang="en-US" sz="21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4340">
                <a:tc>
                  <a:txBody>
                    <a:bodyPr/>
                    <a:lstStyle/>
                    <a:p>
                      <a:pPr algn="ctr" fontAlgn="ctr"/>
                      <a:r>
                        <a:rPr lang="en-US" sz="1700" b="1" u="none" strike="noStrike">
                          <a:effectLst/>
                          <a:cs typeface="B Nazanin" panose="00000400000000000000" pitchFamily="2" charset="-78"/>
                        </a:rPr>
                        <a:t>Jun/16</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700" b="1" u="none" strike="noStrike" dirty="0">
                          <a:effectLst/>
                          <a:cs typeface="B Nazanin" panose="00000400000000000000" pitchFamily="2" charset="-78"/>
                        </a:rPr>
                        <a:t>314</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700" b="1" u="none" strike="noStrike" dirty="0">
                          <a:effectLst/>
                          <a:cs typeface="B Nazanin" panose="00000400000000000000" pitchFamily="2" charset="-78"/>
                        </a:rPr>
                        <a:t>355</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700" b="1" u="none" strike="noStrike">
                          <a:effectLst/>
                          <a:cs typeface="B Nazanin" panose="00000400000000000000" pitchFamily="2" charset="-78"/>
                        </a:rPr>
                        <a:t>331</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dirty="0">
                          <a:effectLst/>
                          <a:cs typeface="B Nazanin" panose="00000400000000000000" pitchFamily="2" charset="-78"/>
                        </a:rPr>
                        <a:t>368</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a:effectLst/>
                          <a:cs typeface="B Nazanin" panose="00000400000000000000" pitchFamily="2" charset="-78"/>
                        </a:rPr>
                        <a:t>338</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dirty="0">
                          <a:effectLst/>
                          <a:cs typeface="B Nazanin" panose="00000400000000000000" pitchFamily="2" charset="-78"/>
                        </a:rPr>
                        <a:t>393</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dirty="0">
                          <a:effectLst/>
                          <a:cs typeface="B Nazanin" panose="00000400000000000000" pitchFamily="2" charset="-78"/>
                        </a:rPr>
                        <a:t>315</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r>
                        <a:rPr lang="en-US" sz="1700" b="1" u="none" strike="noStrike" dirty="0" smtClean="0">
                          <a:effectLst/>
                          <a:cs typeface="B Nazanin" panose="00000400000000000000" pitchFamily="2" charset="-78"/>
                        </a:rPr>
                        <a:t>339</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endParaRPr lang="en-US" sz="21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4340">
                <a:tc>
                  <a:txBody>
                    <a:bodyPr/>
                    <a:lstStyle/>
                    <a:p>
                      <a:pPr algn="ctr" fontAlgn="ctr"/>
                      <a:r>
                        <a:rPr lang="en-US" sz="1700" b="1" u="none" strike="noStrike">
                          <a:effectLst/>
                          <a:cs typeface="B Nazanin" panose="00000400000000000000" pitchFamily="2" charset="-78"/>
                        </a:rPr>
                        <a:t>Jul/16</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700" b="1" u="none" strike="noStrike" dirty="0">
                          <a:effectLst/>
                          <a:cs typeface="B Nazanin" panose="00000400000000000000" pitchFamily="2" charset="-78"/>
                        </a:rPr>
                        <a:t>317</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700" b="1" u="none" strike="noStrike" dirty="0">
                          <a:effectLst/>
                          <a:cs typeface="B Nazanin" panose="00000400000000000000" pitchFamily="2" charset="-78"/>
                        </a:rPr>
                        <a:t>366</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700" b="1" u="none" strike="noStrike" dirty="0">
                          <a:effectLst/>
                          <a:cs typeface="B Nazanin" panose="00000400000000000000" pitchFamily="2" charset="-78"/>
                        </a:rPr>
                        <a:t>332</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dirty="0">
                          <a:effectLst/>
                          <a:cs typeface="B Nazanin" panose="00000400000000000000" pitchFamily="2" charset="-78"/>
                        </a:rPr>
                        <a:t>356</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dirty="0">
                          <a:effectLst/>
                          <a:cs typeface="B Nazanin" panose="00000400000000000000" pitchFamily="2" charset="-78"/>
                        </a:rPr>
                        <a:t>359</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dirty="0">
                          <a:effectLst/>
                          <a:cs typeface="B Nazanin" panose="00000400000000000000" pitchFamily="2" charset="-78"/>
                        </a:rPr>
                        <a:t>401</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a:effectLst/>
                          <a:cs typeface="B Nazanin" panose="00000400000000000000" pitchFamily="2" charset="-78"/>
                        </a:rPr>
                        <a:t>321</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r>
                        <a:rPr lang="en-US" sz="1700" b="1" u="none" strike="noStrike" dirty="0" smtClean="0">
                          <a:effectLst/>
                          <a:cs typeface="B Nazanin" panose="00000400000000000000" pitchFamily="2" charset="-78"/>
                        </a:rPr>
                        <a:t>307</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endParaRPr lang="en-US" sz="21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4340">
                <a:tc>
                  <a:txBody>
                    <a:bodyPr/>
                    <a:lstStyle/>
                    <a:p>
                      <a:pPr algn="ctr" fontAlgn="ctr"/>
                      <a:r>
                        <a:rPr lang="en-US" sz="1700" b="1" u="none" strike="noStrike">
                          <a:effectLst/>
                          <a:cs typeface="B Nazanin" panose="00000400000000000000" pitchFamily="2" charset="-78"/>
                        </a:rPr>
                        <a:t>Aug/16</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700" b="1" u="none" strike="noStrike">
                          <a:effectLst/>
                          <a:cs typeface="B Nazanin" panose="00000400000000000000" pitchFamily="2" charset="-78"/>
                        </a:rPr>
                        <a:t>319</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700" b="1" u="none" strike="noStrike" dirty="0">
                          <a:effectLst/>
                          <a:cs typeface="B Nazanin" panose="00000400000000000000" pitchFamily="2" charset="-78"/>
                        </a:rPr>
                        <a:t>346</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700" b="1" u="none" strike="noStrike" dirty="0">
                          <a:effectLst/>
                          <a:cs typeface="B Nazanin" panose="00000400000000000000" pitchFamily="2" charset="-78"/>
                        </a:rPr>
                        <a:t>325</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dirty="0">
                          <a:effectLst/>
                          <a:cs typeface="B Nazanin" panose="00000400000000000000" pitchFamily="2" charset="-78"/>
                        </a:rPr>
                        <a:t>405</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dirty="0">
                          <a:effectLst/>
                          <a:cs typeface="B Nazanin" panose="00000400000000000000" pitchFamily="2" charset="-78"/>
                        </a:rPr>
                        <a:t>350</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dirty="0">
                          <a:effectLst/>
                          <a:cs typeface="B Nazanin" panose="00000400000000000000" pitchFamily="2" charset="-78"/>
                        </a:rPr>
                        <a:t>398</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dirty="0">
                          <a:effectLst/>
                          <a:cs typeface="B Nazanin" panose="00000400000000000000" pitchFamily="2" charset="-78"/>
                        </a:rPr>
                        <a:t>341</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r>
                        <a:rPr lang="en-US" sz="1700" b="1" u="none" strike="noStrike" dirty="0" smtClean="0">
                          <a:effectLst/>
                          <a:cs typeface="B Nazanin" panose="00000400000000000000" pitchFamily="2" charset="-78"/>
                        </a:rPr>
                        <a:t>288</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endParaRPr lang="en-US" sz="21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4340">
                <a:tc>
                  <a:txBody>
                    <a:bodyPr/>
                    <a:lstStyle/>
                    <a:p>
                      <a:pPr algn="ctr" fontAlgn="ctr"/>
                      <a:r>
                        <a:rPr lang="en-US" sz="1700" b="1" u="none" strike="noStrike">
                          <a:effectLst/>
                          <a:cs typeface="B Nazanin" panose="00000400000000000000" pitchFamily="2" charset="-78"/>
                        </a:rPr>
                        <a:t>Sep/16</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700" b="1" u="none" strike="noStrike" dirty="0">
                          <a:effectLst/>
                          <a:cs typeface="B Nazanin" panose="00000400000000000000" pitchFamily="2" charset="-78"/>
                        </a:rPr>
                        <a:t> </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700" b="1" u="none" strike="noStrike" dirty="0">
                          <a:effectLst/>
                          <a:cs typeface="B Nazanin" panose="00000400000000000000" pitchFamily="2" charset="-78"/>
                        </a:rPr>
                        <a:t> </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700" b="1" u="none" strike="noStrike" dirty="0">
                          <a:effectLst/>
                          <a:cs typeface="B Nazanin" panose="00000400000000000000" pitchFamily="2" charset="-78"/>
                        </a:rPr>
                        <a:t>301</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dirty="0">
                          <a:effectLst/>
                          <a:cs typeface="B Nazanin" panose="00000400000000000000" pitchFamily="2" charset="-78"/>
                        </a:rPr>
                        <a:t>380</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dirty="0">
                          <a:effectLst/>
                          <a:cs typeface="B Nazanin" panose="00000400000000000000" pitchFamily="2" charset="-78"/>
                        </a:rPr>
                        <a:t>346</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dirty="0">
                          <a:effectLst/>
                          <a:cs typeface="B Nazanin" panose="00000400000000000000" pitchFamily="2" charset="-78"/>
                        </a:rPr>
                        <a:t>409</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dirty="0">
                          <a:effectLst/>
                          <a:cs typeface="B Nazanin" panose="00000400000000000000" pitchFamily="2" charset="-78"/>
                        </a:rPr>
                        <a:t>332</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r>
                        <a:rPr lang="en-US" sz="1700" b="1" i="0" u="none" strike="noStrike" dirty="0" smtClean="0">
                          <a:solidFill>
                            <a:schemeClr val="tx1"/>
                          </a:solidFill>
                          <a:effectLst/>
                          <a:latin typeface="+mn-lt"/>
                          <a:cs typeface="B Nazanin" panose="00000400000000000000" pitchFamily="2" charset="-78"/>
                        </a:rPr>
                        <a:t>321</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r>
                        <a:rPr lang="en-US" sz="2100" b="1" i="0" u="none" strike="noStrike" dirty="0" smtClean="0">
                          <a:solidFill>
                            <a:srgbClr val="000000"/>
                          </a:solidFill>
                          <a:effectLst/>
                          <a:latin typeface="Calibri" panose="020F0502020204030204" pitchFamily="34" charset="0"/>
                          <a:cs typeface="B Nazanin" panose="00000400000000000000" pitchFamily="2" charset="-78"/>
                        </a:rPr>
                        <a:t>348</a:t>
                      </a:r>
                      <a:endParaRPr lang="en-US" sz="21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4340">
                <a:tc>
                  <a:txBody>
                    <a:bodyPr/>
                    <a:lstStyle/>
                    <a:p>
                      <a:pPr algn="ctr" fontAlgn="ctr"/>
                      <a:r>
                        <a:rPr lang="en-US" sz="1700" b="1" u="none" strike="noStrike">
                          <a:effectLst/>
                          <a:cs typeface="B Nazanin" panose="00000400000000000000" pitchFamily="2" charset="-78"/>
                        </a:rPr>
                        <a:t>Oct/16</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700" b="1" u="none" strike="noStrike" dirty="0">
                          <a:effectLst/>
                          <a:cs typeface="B Nazanin" panose="00000400000000000000" pitchFamily="2" charset="-78"/>
                        </a:rPr>
                        <a:t> </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700" b="1" u="none" strike="noStrike">
                          <a:effectLst/>
                          <a:cs typeface="B Nazanin" panose="00000400000000000000" pitchFamily="2" charset="-78"/>
                        </a:rPr>
                        <a:t> </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700" b="1" u="none" strike="noStrike" dirty="0">
                          <a:effectLst/>
                          <a:cs typeface="B Nazanin" panose="00000400000000000000" pitchFamily="2" charset="-78"/>
                        </a:rPr>
                        <a:t> </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a:effectLst/>
                          <a:cs typeface="B Nazanin" panose="00000400000000000000" pitchFamily="2" charset="-78"/>
                        </a:rPr>
                        <a:t> </a:t>
                      </a:r>
                      <a:endParaRPr lang="en-US" sz="1700" b="1" i="0" u="none" strike="noStrike">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en-US" sz="1700" b="1" u="none" strike="noStrike" dirty="0">
                          <a:effectLst/>
                          <a:cs typeface="B Nazanin" panose="00000400000000000000" pitchFamily="2" charset="-78"/>
                        </a:rPr>
                        <a:t>317</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dirty="0">
                          <a:effectLst/>
                          <a:cs typeface="B Nazanin" panose="00000400000000000000" pitchFamily="2" charset="-78"/>
                        </a:rPr>
                        <a:t>396</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700" b="1" u="none" strike="noStrike" dirty="0">
                          <a:effectLst/>
                          <a:cs typeface="B Nazanin" panose="00000400000000000000" pitchFamily="2" charset="-78"/>
                        </a:rPr>
                        <a:t>327</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r>
                        <a:rPr lang="en-US" sz="1700" b="1" u="none" strike="noStrike" dirty="0" smtClean="0">
                          <a:effectLst/>
                          <a:cs typeface="B Nazanin" panose="00000400000000000000" pitchFamily="2" charset="-78"/>
                        </a:rPr>
                        <a:t>381</a:t>
                      </a:r>
                      <a:endParaRPr lang="en-US" sz="17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99"/>
                    </a:solidFill>
                  </a:tcPr>
                </a:tc>
                <a:tc>
                  <a:txBody>
                    <a:bodyPr/>
                    <a:lstStyle/>
                    <a:p>
                      <a:pPr algn="ctr" fontAlgn="b"/>
                      <a:r>
                        <a:rPr lang="en-US" sz="2100" b="1" i="0" u="none" strike="noStrike" dirty="0" smtClean="0">
                          <a:solidFill>
                            <a:srgbClr val="000000"/>
                          </a:solidFill>
                          <a:effectLst/>
                          <a:latin typeface="Calibri" panose="020F0502020204030204" pitchFamily="34" charset="0"/>
                          <a:cs typeface="B Nazanin" panose="00000400000000000000" pitchFamily="2" charset="-78"/>
                        </a:rPr>
                        <a:t>355</a:t>
                      </a:r>
                      <a:endParaRPr lang="en-US" sz="2100" b="1" i="0" u="none" strike="noStrike" dirty="0">
                        <a:solidFill>
                          <a:srgbClr val="000000"/>
                        </a:solidFill>
                        <a:effectLst/>
                        <a:latin typeface="Calibri" panose="020F0502020204030204" pitchFamily="34" charset="0"/>
                        <a:cs typeface="B Nazanin" panose="00000400000000000000" pitchFamily="2" charset="-78"/>
                      </a:endParaRPr>
                    </a:p>
                  </a:txBody>
                  <a:tcPr marL="10001" marR="10001" marT="100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8" name="Rectangle 7"/>
          <p:cNvSpPr/>
          <p:nvPr/>
        </p:nvSpPr>
        <p:spPr>
          <a:xfrm>
            <a:off x="488582" y="6480770"/>
            <a:ext cx="9121140" cy="338554"/>
          </a:xfrm>
          <a:prstGeom prst="rect">
            <a:avLst/>
          </a:prstGeom>
        </p:spPr>
        <p:txBody>
          <a:bodyPr wrap="square">
            <a:spAutoFit/>
          </a:bodyPr>
          <a:lstStyle/>
          <a:p>
            <a:pPr marL="360045" indent="-360045" algn="justLow" rtl="0" eaLnBrk="0" fontAlgn="ctr" hangingPunct="0">
              <a:buFont typeface="Wingdings" panose="05000000000000000000" pitchFamily="2" charset="2"/>
              <a:buChar char="Ø"/>
            </a:pPr>
            <a:r>
              <a:rPr lang="en-US" altLang="fa-IR" sz="1600" dirty="0">
                <a:solidFill>
                  <a:srgbClr val="7030A0"/>
                </a:solidFill>
                <a:latin typeface="Cambria Math" panose="02040503050406030204" pitchFamily="18" charset="0"/>
                <a:ea typeface="Cambria Math" panose="02040503050406030204" pitchFamily="18" charset="0"/>
                <a:cs typeface="B Davat" panose="00000400000000000000" pitchFamily="2" charset="-78"/>
              </a:rPr>
              <a:t>We usually use the Average Of Predicted Prices of all models.</a:t>
            </a:r>
          </a:p>
        </p:txBody>
      </p:sp>
      <p:sp>
        <p:nvSpPr>
          <p:cNvPr id="9" name="Cloud 8"/>
          <p:cNvSpPr/>
          <p:nvPr/>
        </p:nvSpPr>
        <p:spPr>
          <a:xfrm>
            <a:off x="8408670" y="5369887"/>
            <a:ext cx="1200150" cy="1280160"/>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5"/>
          </a:p>
        </p:txBody>
      </p:sp>
    </p:spTree>
    <p:extLst>
      <p:ext uri="{BB962C8B-B14F-4D97-AF65-F5344CB8AC3E}">
        <p14:creationId xmlns:p14="http://schemas.microsoft.com/office/powerpoint/2010/main" val="36301383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792" y="2664346"/>
            <a:ext cx="820891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a-IR" sz="4800" b="1" kern="1200" dirty="0" smtClean="0">
                <a:ln w="22225">
                  <a:solidFill>
                    <a:schemeClr val="accent2"/>
                  </a:solidFill>
                  <a:prstDash val="solid"/>
                </a:ln>
                <a:solidFill>
                  <a:schemeClr val="accent2">
                    <a:lumMod val="40000"/>
                    <a:lumOff val="60000"/>
                  </a:schemeClr>
                </a:solidFill>
                <a:latin typeface="Arial" pitchFamily="34" charset="0"/>
                <a:ea typeface="+mn-ea"/>
                <a:cs typeface="Mitra" pitchFamily="2" charset="-78"/>
              </a:rPr>
              <a:t>با تشکر از توجه شما</a:t>
            </a:r>
            <a:endParaRPr lang="en-US" sz="4800" b="1" kern="1200" dirty="0">
              <a:ln w="22225">
                <a:solidFill>
                  <a:schemeClr val="accent2"/>
                </a:solidFill>
                <a:prstDash val="solid"/>
              </a:ln>
              <a:solidFill>
                <a:schemeClr val="accent2">
                  <a:lumMod val="40000"/>
                  <a:lumOff val="60000"/>
                </a:schemeClr>
              </a:solidFill>
              <a:latin typeface="Arial" pitchFamily="34" charset="0"/>
              <a:ea typeface="+mn-ea"/>
              <a:cs typeface="Mitra" pitchFamily="2" charset="-78"/>
            </a:endParaRPr>
          </a:p>
        </p:txBody>
      </p:sp>
    </p:spTree>
    <p:extLst>
      <p:ext uri="{BB962C8B-B14F-4D97-AF65-F5344CB8AC3E}">
        <p14:creationId xmlns:p14="http://schemas.microsoft.com/office/powerpoint/2010/main" val="24472968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pic>
        <p:nvPicPr>
          <p:cNvPr id="8" name="Picture 7">
            <a:extLst>
              <a:ext uri="{FF2B5EF4-FFF2-40B4-BE49-F238E27FC236}">
                <a16:creationId xmlns="" xmlns:a16="http://schemas.microsoft.com/office/drawing/2014/main" id="{0B27477F-EFE4-4EC1-9264-723A9BE5C81E}"/>
              </a:ext>
            </a:extLst>
          </p:cNvPr>
          <p:cNvPicPr>
            <a:picLocks noChangeAspect="1"/>
          </p:cNvPicPr>
          <p:nvPr/>
        </p:nvPicPr>
        <p:blipFill>
          <a:blip r:embed="rId4"/>
          <a:stretch>
            <a:fillRect/>
          </a:stretch>
        </p:blipFill>
        <p:spPr>
          <a:xfrm>
            <a:off x="1079872" y="1944266"/>
            <a:ext cx="8064896" cy="4841880"/>
          </a:xfrm>
          <a:prstGeom prst="rect">
            <a:avLst/>
          </a:prstGeom>
        </p:spPr>
      </p:pic>
      <p:sp>
        <p:nvSpPr>
          <p:cNvPr id="9" name="Title 1"/>
          <p:cNvSpPr txBox="1">
            <a:spLocks/>
          </p:cNvSpPr>
          <p:nvPr/>
        </p:nvSpPr>
        <p:spPr bwMode="auto">
          <a:xfrm>
            <a:off x="1935115" y="1092013"/>
            <a:ext cx="6705333" cy="755650"/>
          </a:xfrm>
          <a:prstGeom prst="rect">
            <a:avLst/>
          </a:prstGeom>
          <a:noFill/>
          <a:ln w="9525">
            <a:noFill/>
            <a:miter lim="800000"/>
            <a:headEnd/>
            <a:tailEnd/>
          </a:ln>
        </p:spPr>
        <p:txBody>
          <a:bodyPr vert="horz" wrap="square" lIns="102870" tIns="51435" rIns="102870" bIns="51435" numCol="1" anchor="ctr" anchorCtr="0" compatLnSpc="1">
            <a:prstTxWarp prst="textNoShape">
              <a:avLst/>
            </a:prstTxWarp>
          </a:bodyPr>
          <a:lstStyle>
            <a:lvl1pPr algn="r" rtl="1" eaLnBrk="1" fontAlgn="base" hangingPunct="1">
              <a:spcBef>
                <a:spcPct val="0"/>
              </a:spcBef>
              <a:spcAft>
                <a:spcPct val="0"/>
              </a:spcAft>
              <a:defRPr sz="3400" b="1">
                <a:solidFill>
                  <a:srgbClr val="000099"/>
                </a:solidFill>
                <a:latin typeface="+mj-lt"/>
                <a:ea typeface="+mj-ea"/>
                <a:cs typeface="B Mitra" pitchFamily="2" charset="-78"/>
              </a:defRPr>
            </a:lvl1pPr>
            <a:lvl2pPr algn="r" rtl="1" eaLnBrk="1" fontAlgn="base" hangingPunct="1">
              <a:spcBef>
                <a:spcPct val="0"/>
              </a:spcBef>
              <a:spcAft>
                <a:spcPct val="0"/>
              </a:spcAft>
              <a:defRPr sz="3400" b="1">
                <a:solidFill>
                  <a:srgbClr val="000099"/>
                </a:solidFill>
                <a:latin typeface="Albertus" pitchFamily="34" charset="0"/>
                <a:cs typeface="B Mitra" pitchFamily="2" charset="-78"/>
              </a:defRPr>
            </a:lvl2pPr>
            <a:lvl3pPr algn="r" rtl="1" eaLnBrk="1" fontAlgn="base" hangingPunct="1">
              <a:spcBef>
                <a:spcPct val="0"/>
              </a:spcBef>
              <a:spcAft>
                <a:spcPct val="0"/>
              </a:spcAft>
              <a:defRPr sz="3400" b="1">
                <a:solidFill>
                  <a:srgbClr val="000099"/>
                </a:solidFill>
                <a:latin typeface="Albertus" pitchFamily="34" charset="0"/>
                <a:cs typeface="B Mitra" pitchFamily="2" charset="-78"/>
              </a:defRPr>
            </a:lvl3pPr>
            <a:lvl4pPr algn="r" rtl="1" eaLnBrk="1" fontAlgn="base" hangingPunct="1">
              <a:spcBef>
                <a:spcPct val="0"/>
              </a:spcBef>
              <a:spcAft>
                <a:spcPct val="0"/>
              </a:spcAft>
              <a:defRPr sz="3400" b="1">
                <a:solidFill>
                  <a:srgbClr val="000099"/>
                </a:solidFill>
                <a:latin typeface="Albertus" pitchFamily="34" charset="0"/>
                <a:cs typeface="B Mitra" pitchFamily="2" charset="-78"/>
              </a:defRPr>
            </a:lvl4pPr>
            <a:lvl5pPr algn="r" rtl="1" eaLnBrk="1" fontAlgn="base" hangingPunct="1">
              <a:spcBef>
                <a:spcPct val="0"/>
              </a:spcBef>
              <a:spcAft>
                <a:spcPct val="0"/>
              </a:spcAft>
              <a:defRPr sz="3400" b="1">
                <a:solidFill>
                  <a:srgbClr val="000099"/>
                </a:solidFill>
                <a:latin typeface="Albertus" pitchFamily="34" charset="0"/>
                <a:cs typeface="B Mitra" pitchFamily="2" charset="-78"/>
              </a:defRPr>
            </a:lvl5pPr>
            <a:lvl6pPr marL="514350" algn="ctr" rtl="1" eaLnBrk="1" fontAlgn="base" hangingPunct="1">
              <a:spcBef>
                <a:spcPct val="0"/>
              </a:spcBef>
              <a:spcAft>
                <a:spcPct val="0"/>
              </a:spcAft>
              <a:defRPr sz="4500" b="1">
                <a:solidFill>
                  <a:srgbClr val="000066"/>
                </a:solidFill>
                <a:latin typeface="Albertus" pitchFamily="34" charset="0"/>
                <a:cs typeface="Mitra" pitchFamily="2" charset="-78"/>
              </a:defRPr>
            </a:lvl6pPr>
            <a:lvl7pPr marL="1028700" algn="ctr" rtl="1" eaLnBrk="1" fontAlgn="base" hangingPunct="1">
              <a:spcBef>
                <a:spcPct val="0"/>
              </a:spcBef>
              <a:spcAft>
                <a:spcPct val="0"/>
              </a:spcAft>
              <a:defRPr sz="4500" b="1">
                <a:solidFill>
                  <a:srgbClr val="000066"/>
                </a:solidFill>
                <a:latin typeface="Albertus" pitchFamily="34" charset="0"/>
                <a:cs typeface="Mitra" pitchFamily="2" charset="-78"/>
              </a:defRPr>
            </a:lvl7pPr>
            <a:lvl8pPr marL="1543050" algn="ctr" rtl="1" eaLnBrk="1" fontAlgn="base" hangingPunct="1">
              <a:spcBef>
                <a:spcPct val="0"/>
              </a:spcBef>
              <a:spcAft>
                <a:spcPct val="0"/>
              </a:spcAft>
              <a:defRPr sz="4500" b="1">
                <a:solidFill>
                  <a:srgbClr val="000066"/>
                </a:solidFill>
                <a:latin typeface="Albertus" pitchFamily="34" charset="0"/>
                <a:cs typeface="Mitra" pitchFamily="2" charset="-78"/>
              </a:defRPr>
            </a:lvl8pPr>
            <a:lvl9pPr marL="2057400" algn="ctr" rtl="1" eaLnBrk="1" fontAlgn="base" hangingPunct="1">
              <a:spcBef>
                <a:spcPct val="0"/>
              </a:spcBef>
              <a:spcAft>
                <a:spcPct val="0"/>
              </a:spcAft>
              <a:defRPr sz="4500" b="1">
                <a:solidFill>
                  <a:srgbClr val="000066"/>
                </a:solidFill>
                <a:latin typeface="Albertus" pitchFamily="34" charset="0"/>
                <a:cs typeface="Mitra" pitchFamily="2" charset="-78"/>
              </a:defRPr>
            </a:lvl9pPr>
          </a:lstStyle>
          <a:p>
            <a:pPr algn="l" rtl="0">
              <a:defRPr/>
            </a:pPr>
            <a:r>
              <a:rPr lang="en-US" sz="3200" kern="0"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Global Steel supply and Demand</a:t>
            </a:r>
            <a:endParaRPr lang="en-US" sz="3200" kern="0"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08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pic>
        <p:nvPicPr>
          <p:cNvPr id="6" name="Picture 5">
            <a:extLst>
              <a:ext uri="{FF2B5EF4-FFF2-40B4-BE49-F238E27FC236}">
                <a16:creationId xmlns="" xmlns:a16="http://schemas.microsoft.com/office/drawing/2014/main" id="{7995F857-E6B3-47F9-9984-2D4A9FD041DB}"/>
              </a:ext>
            </a:extLst>
          </p:cNvPr>
          <p:cNvPicPr>
            <a:picLocks noChangeAspect="1"/>
          </p:cNvPicPr>
          <p:nvPr/>
        </p:nvPicPr>
        <p:blipFill>
          <a:blip r:embed="rId4"/>
          <a:stretch>
            <a:fillRect/>
          </a:stretch>
        </p:blipFill>
        <p:spPr>
          <a:xfrm>
            <a:off x="575816" y="1512219"/>
            <a:ext cx="4464496" cy="5527987"/>
          </a:xfrm>
          <a:prstGeom prst="rect">
            <a:avLst/>
          </a:prstGeom>
        </p:spPr>
      </p:pic>
      <p:pic>
        <p:nvPicPr>
          <p:cNvPr id="7" name="Picture 6">
            <a:extLst>
              <a:ext uri="{FF2B5EF4-FFF2-40B4-BE49-F238E27FC236}">
                <a16:creationId xmlns="" xmlns:a16="http://schemas.microsoft.com/office/drawing/2014/main" id="{25488448-5D27-40C5-BED1-0E130F2416A9}"/>
              </a:ext>
            </a:extLst>
          </p:cNvPr>
          <p:cNvPicPr>
            <a:picLocks noChangeAspect="1"/>
          </p:cNvPicPr>
          <p:nvPr/>
        </p:nvPicPr>
        <p:blipFill>
          <a:blip r:embed="rId5"/>
          <a:stretch>
            <a:fillRect/>
          </a:stretch>
        </p:blipFill>
        <p:spPr>
          <a:xfrm>
            <a:off x="5256336" y="1512219"/>
            <a:ext cx="3600400" cy="4320480"/>
          </a:xfrm>
          <a:prstGeom prst="rect">
            <a:avLst/>
          </a:prstGeom>
        </p:spPr>
      </p:pic>
      <p:sp>
        <p:nvSpPr>
          <p:cNvPr id="9" name="Title 1"/>
          <p:cNvSpPr txBox="1">
            <a:spLocks/>
          </p:cNvSpPr>
          <p:nvPr/>
        </p:nvSpPr>
        <p:spPr bwMode="auto">
          <a:xfrm>
            <a:off x="1079872" y="1038224"/>
            <a:ext cx="8496944" cy="420575"/>
          </a:xfrm>
          <a:prstGeom prst="rect">
            <a:avLst/>
          </a:prstGeom>
          <a:noFill/>
          <a:ln w="9525">
            <a:noFill/>
            <a:miter lim="800000"/>
            <a:headEnd/>
            <a:tailEnd/>
          </a:ln>
        </p:spPr>
        <p:txBody>
          <a:bodyPr vert="horz" wrap="square" lIns="102870" tIns="51435" rIns="102870" bIns="51435" numCol="1" anchor="ctr" anchorCtr="0" compatLnSpc="1">
            <a:prstTxWarp prst="textNoShape">
              <a:avLst/>
            </a:prstTxWarp>
          </a:bodyPr>
          <a:lstStyle>
            <a:lvl1pPr algn="r" rtl="1" eaLnBrk="1" fontAlgn="base" hangingPunct="1">
              <a:spcBef>
                <a:spcPct val="0"/>
              </a:spcBef>
              <a:spcAft>
                <a:spcPct val="0"/>
              </a:spcAft>
              <a:defRPr sz="3400" b="1">
                <a:solidFill>
                  <a:srgbClr val="000099"/>
                </a:solidFill>
                <a:latin typeface="+mj-lt"/>
                <a:ea typeface="+mj-ea"/>
                <a:cs typeface="B Mitra" pitchFamily="2" charset="-78"/>
              </a:defRPr>
            </a:lvl1pPr>
            <a:lvl2pPr algn="r" rtl="1" eaLnBrk="1" fontAlgn="base" hangingPunct="1">
              <a:spcBef>
                <a:spcPct val="0"/>
              </a:spcBef>
              <a:spcAft>
                <a:spcPct val="0"/>
              </a:spcAft>
              <a:defRPr sz="3400" b="1">
                <a:solidFill>
                  <a:srgbClr val="000099"/>
                </a:solidFill>
                <a:latin typeface="Albertus" pitchFamily="34" charset="0"/>
                <a:cs typeface="B Mitra" pitchFamily="2" charset="-78"/>
              </a:defRPr>
            </a:lvl2pPr>
            <a:lvl3pPr algn="r" rtl="1" eaLnBrk="1" fontAlgn="base" hangingPunct="1">
              <a:spcBef>
                <a:spcPct val="0"/>
              </a:spcBef>
              <a:spcAft>
                <a:spcPct val="0"/>
              </a:spcAft>
              <a:defRPr sz="3400" b="1">
                <a:solidFill>
                  <a:srgbClr val="000099"/>
                </a:solidFill>
                <a:latin typeface="Albertus" pitchFamily="34" charset="0"/>
                <a:cs typeface="B Mitra" pitchFamily="2" charset="-78"/>
              </a:defRPr>
            </a:lvl3pPr>
            <a:lvl4pPr algn="r" rtl="1" eaLnBrk="1" fontAlgn="base" hangingPunct="1">
              <a:spcBef>
                <a:spcPct val="0"/>
              </a:spcBef>
              <a:spcAft>
                <a:spcPct val="0"/>
              </a:spcAft>
              <a:defRPr sz="3400" b="1">
                <a:solidFill>
                  <a:srgbClr val="000099"/>
                </a:solidFill>
                <a:latin typeface="Albertus" pitchFamily="34" charset="0"/>
                <a:cs typeface="B Mitra" pitchFamily="2" charset="-78"/>
              </a:defRPr>
            </a:lvl4pPr>
            <a:lvl5pPr algn="r" rtl="1" eaLnBrk="1" fontAlgn="base" hangingPunct="1">
              <a:spcBef>
                <a:spcPct val="0"/>
              </a:spcBef>
              <a:spcAft>
                <a:spcPct val="0"/>
              </a:spcAft>
              <a:defRPr sz="3400" b="1">
                <a:solidFill>
                  <a:srgbClr val="000099"/>
                </a:solidFill>
                <a:latin typeface="Albertus" pitchFamily="34" charset="0"/>
                <a:cs typeface="B Mitra" pitchFamily="2" charset="-78"/>
              </a:defRPr>
            </a:lvl5pPr>
            <a:lvl6pPr marL="514350" algn="ctr" rtl="1" eaLnBrk="1" fontAlgn="base" hangingPunct="1">
              <a:spcBef>
                <a:spcPct val="0"/>
              </a:spcBef>
              <a:spcAft>
                <a:spcPct val="0"/>
              </a:spcAft>
              <a:defRPr sz="4500" b="1">
                <a:solidFill>
                  <a:srgbClr val="000066"/>
                </a:solidFill>
                <a:latin typeface="Albertus" pitchFamily="34" charset="0"/>
                <a:cs typeface="Mitra" pitchFamily="2" charset="-78"/>
              </a:defRPr>
            </a:lvl6pPr>
            <a:lvl7pPr marL="1028700" algn="ctr" rtl="1" eaLnBrk="1" fontAlgn="base" hangingPunct="1">
              <a:spcBef>
                <a:spcPct val="0"/>
              </a:spcBef>
              <a:spcAft>
                <a:spcPct val="0"/>
              </a:spcAft>
              <a:defRPr sz="4500" b="1">
                <a:solidFill>
                  <a:srgbClr val="000066"/>
                </a:solidFill>
                <a:latin typeface="Albertus" pitchFamily="34" charset="0"/>
                <a:cs typeface="Mitra" pitchFamily="2" charset="-78"/>
              </a:defRPr>
            </a:lvl7pPr>
            <a:lvl8pPr marL="1543050" algn="ctr" rtl="1" eaLnBrk="1" fontAlgn="base" hangingPunct="1">
              <a:spcBef>
                <a:spcPct val="0"/>
              </a:spcBef>
              <a:spcAft>
                <a:spcPct val="0"/>
              </a:spcAft>
              <a:defRPr sz="4500" b="1">
                <a:solidFill>
                  <a:srgbClr val="000066"/>
                </a:solidFill>
                <a:latin typeface="Albertus" pitchFamily="34" charset="0"/>
                <a:cs typeface="Mitra" pitchFamily="2" charset="-78"/>
              </a:defRPr>
            </a:lvl8pPr>
            <a:lvl9pPr marL="2057400" algn="ctr" rtl="1" eaLnBrk="1" fontAlgn="base" hangingPunct="1">
              <a:spcBef>
                <a:spcPct val="0"/>
              </a:spcBef>
              <a:spcAft>
                <a:spcPct val="0"/>
              </a:spcAft>
              <a:defRPr sz="4500" b="1">
                <a:solidFill>
                  <a:srgbClr val="000066"/>
                </a:solidFill>
                <a:latin typeface="Albertus" pitchFamily="34" charset="0"/>
                <a:cs typeface="Mitra" pitchFamily="2" charset="-78"/>
              </a:defRPr>
            </a:lvl9pPr>
          </a:lstStyle>
          <a:p>
            <a:pPr algn="l" rtl="0">
              <a:defRPr/>
            </a:pPr>
            <a:r>
              <a:rPr lang="en-US" sz="2400" kern="0"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MAJOR IMPORTERS AND EXPORTERS OF STEEL 2016</a:t>
            </a:r>
            <a:endParaRPr lang="en-US" sz="2400" kern="0"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797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98" y="0"/>
            <a:ext cx="2857500" cy="1038225"/>
          </a:xfrm>
          <a:prstGeom prst="rect">
            <a:avLst/>
          </a:prstGeom>
        </p:spPr>
      </p:pic>
      <p:sp>
        <p:nvSpPr>
          <p:cNvPr id="4" name="Rectangle 3"/>
          <p:cNvSpPr/>
          <p:nvPr/>
        </p:nvSpPr>
        <p:spPr>
          <a:xfrm>
            <a:off x="1295896" y="0"/>
            <a:ext cx="5915802" cy="1038225"/>
          </a:xfrm>
          <a:prstGeom prst="rect">
            <a:avLst/>
          </a:prstGeom>
          <a:gradFill flip="none" rotWithShape="1">
            <a:gsLst>
              <a:gs pos="0">
                <a:schemeClr val="accent6">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outerShdw blurRad="1270000" dist="1104900" dir="11820000" sx="34000" sy="34000" rotWithShape="0">
              <a:schemeClr val="accent3">
                <a:lumMod val="75000"/>
                <a:alpha val="0"/>
              </a:scheme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pic>
        <p:nvPicPr>
          <p:cNvPr id="5" name="Picture 4"/>
          <p:cNvPicPr>
            <a:picLocks noChangeAspect="1"/>
          </p:cNvPicPr>
          <p:nvPr/>
        </p:nvPicPr>
        <p:blipFill>
          <a:blip r:embed="rId3"/>
          <a:stretch>
            <a:fillRect/>
          </a:stretch>
        </p:blipFill>
        <p:spPr>
          <a:xfrm>
            <a:off x="9144768" y="6573845"/>
            <a:ext cx="910680" cy="6040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808" y="1980858"/>
            <a:ext cx="8496944" cy="5040610"/>
          </a:xfrm>
          <a:prstGeom prst="rect">
            <a:avLst/>
          </a:prstGeom>
        </p:spPr>
      </p:pic>
      <p:sp>
        <p:nvSpPr>
          <p:cNvPr id="7" name="TextBox 6"/>
          <p:cNvSpPr txBox="1"/>
          <p:nvPr/>
        </p:nvSpPr>
        <p:spPr>
          <a:xfrm>
            <a:off x="1799952" y="1278709"/>
            <a:ext cx="6729278" cy="461665"/>
          </a:xfrm>
          <a:prstGeom prst="rect">
            <a:avLst/>
          </a:prstGeom>
          <a:noFill/>
        </p:spPr>
        <p:txBody>
          <a:bodyPr wrap="none" rtlCol="1">
            <a:spAutoFit/>
          </a:bodyPr>
          <a:lstStyle/>
          <a:p>
            <a:pPr algn="ctr"/>
            <a:r>
              <a:rPr lang="en-US" sz="2400" dirty="0" smtClean="0">
                <a:solidFill>
                  <a:srgbClr val="0070C0"/>
                </a:solidFill>
                <a:latin typeface="Arial Black" panose="020B0A04020102020204" pitchFamily="34" charset="0"/>
              </a:rPr>
              <a:t>STEEL CAPACITY UTILIZATION CURVE</a:t>
            </a:r>
          </a:p>
        </p:txBody>
      </p:sp>
    </p:spTree>
    <p:extLst>
      <p:ext uri="{BB962C8B-B14F-4D97-AF65-F5344CB8AC3E}">
        <p14:creationId xmlns:p14="http://schemas.microsoft.com/office/powerpoint/2010/main" val="2377389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sSixSig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U_TR_COLOR">
      <a:majorFont>
        <a:latin typeface="Albertus"/>
        <a:ea typeface=""/>
        <a:cs typeface="Mitra"/>
      </a:majorFont>
      <a:minorFont>
        <a:latin typeface="Arial"/>
        <a:ea typeface=""/>
        <a:cs typeface="Mitr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A50021"/>
          </a:buClr>
          <a:buSzTx/>
          <a:buFont typeface="Wingdings" pitchFamily="2" charset="2"/>
          <a:buChar char="n"/>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A50021"/>
          </a:buClr>
          <a:buSzTx/>
          <a:buFont typeface="Wingdings" pitchFamily="2" charset="2"/>
          <a:buChar char="n"/>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MU_TR_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U_TR_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U_TR_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U_TR_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U_TR_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U_TR_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U_TR_COLO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U_TR_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U_TR_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U_TR_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U_TR_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U_TR_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U_TR_COLOR">
    <a:majorFont>
      <a:latin typeface="Albertus"/>
      <a:ea typeface=""/>
      <a:cs typeface="Mitra"/>
    </a:majorFont>
    <a:minorFont>
      <a:latin typeface="Arial"/>
      <a:ea typeface=""/>
      <a:cs typeface="Mitr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ParsSixSigma</Template>
  <TotalTime>22468</TotalTime>
  <Words>2664</Words>
  <Application>Microsoft Office PowerPoint</Application>
  <PresentationFormat>Custom</PresentationFormat>
  <Paragraphs>806</Paragraphs>
  <Slides>61</Slides>
  <Notes>2</Notes>
  <HiddenSlides>0</HiddenSlides>
  <MMClips>0</MMClips>
  <ScaleCrop>false</ScaleCrop>
  <HeadingPairs>
    <vt:vector size="4" baseType="variant">
      <vt:variant>
        <vt:lpstr>Theme</vt:lpstr>
      </vt:variant>
      <vt:variant>
        <vt:i4>6</vt:i4>
      </vt:variant>
      <vt:variant>
        <vt:lpstr>Slide Titles</vt:lpstr>
      </vt:variant>
      <vt:variant>
        <vt:i4>61</vt:i4>
      </vt:variant>
    </vt:vector>
  </HeadingPairs>
  <TitlesOfParts>
    <vt:vector size="67" baseType="lpstr">
      <vt:lpstr>ParsSixSigma</vt:lpstr>
      <vt:lpstr>1_Custom Design</vt:lpstr>
      <vt:lpstr>2_Custom Design</vt:lpstr>
      <vt:lpstr>Custom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Resulted Regression Equations</vt:lpstr>
      <vt:lpstr>PowerPoint Presentation</vt:lpstr>
      <vt:lpstr>Artificial Neural Networks-Applications</vt:lpstr>
      <vt:lpstr>PowerPoint Presentation</vt:lpstr>
      <vt:lpstr>ANN Results-2</vt:lpstr>
      <vt:lpstr>ANN Results-3</vt:lpstr>
      <vt:lpstr>Some prediction instances in Two Approach</vt:lpstr>
      <vt:lpstr>PowerPoint Presentation</vt:lpstr>
    </vt:vector>
  </TitlesOfParts>
  <Company>Office07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KSc Strategy Management Report</dc:title>
  <dc:creator>Dr. Taghavi</dc:creator>
  <cp:lastModifiedBy>Alireza</cp:lastModifiedBy>
  <cp:revision>3332</cp:revision>
  <cp:lastPrinted>2018-02-14T04:09:46Z</cp:lastPrinted>
  <dcterms:created xsi:type="dcterms:W3CDTF">2010-07-25T04:03:49Z</dcterms:created>
  <dcterms:modified xsi:type="dcterms:W3CDTF">2018-05-08T07:25:07Z</dcterms:modified>
</cp:coreProperties>
</file>